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notesSlide+xml" PartName="/ppt/notesSlides/notesSlide3.xml"/>
  <Override ContentType="application/vnd.openxmlformats-officedocument.presentationml.notesSlide+xml" PartName="/ppt/notesSlides/notesSlide4.xml"/>
  <Override ContentType="application/vnd.openxmlformats-officedocument.presentationml.notesSlide+xml" PartName="/ppt/notesSlides/notesSlide5.xml"/>
  <Override ContentType="application/vnd.openxmlformats-officedocument.presentationml.notesSlide+xml" PartName="/ppt/notesSlides/notesSlide6.xml"/>
  <Override ContentType="application/vnd.openxmlformats-officedocument.presentationml.notesSlide+xml" PartName="/ppt/notesSlides/notesSlide7.xml"/>
  <Override ContentType="application/vnd.openxmlformats-officedocument.presentationml.notesSlide+xml" PartName="/ppt/notesSlides/notesSlide8.xml"/>
  <Override ContentType="application/vnd.openxmlformats-officedocument.presentationml.notesSlide+xml" PartName="/ppt/notesSlides/notesSlide9.xml"/>
  <Override ContentType="application/vnd.openxmlformats-officedocument.presentationml.notesSlide+xml" PartName="/ppt/notesSlides/notesSlide10.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notesMasterIdLst>
    <p:notesMasterId r:id="rId16"/>
  </p:notesMasterIdLst>
  <p:sldIdLst>
    <p:sldId id="256" r:id="rId6"/>
    <p:sldId id="257" r:id="rId7"/>
    <p:sldId id="258" r:id="rId8"/>
    <p:sldId id="259" r:id="rId9"/>
    <p:sldId id="260" r:id="rId10"/>
    <p:sldId id="261" r:id="rId11"/>
    <p:sldId id="262" r:id="rId12"/>
    <p:sldId id="263" r:id="rId13"/>
    <p:sldId id="264" r:id="rId14"/>
    <p:sldId id="265" r:id="rId15"/>
  </p:sldIdLst>
  <p:sldSz cx="18288000" cy="10287000"/>
  <p:notesSz cx="6858000" cy="9144000"/>
  <p:embeddedFontLst>
    <p:embeddedFont>
      <p:font typeface="Gimme Extra Bold" charset="1" panose="00000000000000000000"/>
      <p:regular r:id="rId19"/>
    </p:embeddedFont>
    <p:embeddedFont>
      <p:font typeface="ABC Ginto Rounded Nord Condensed Medium" charset="1" panose="00000000000000000000"/>
      <p:regular r:id="rId20"/>
    </p:embeddedFont>
    <p:embeddedFont>
      <p:font typeface="ABC Ginto Rounded Nord Condensed" charset="1" panose="00000000000000000000"/>
      <p:regular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notesMasters/notesMaster1.xml" Type="http://schemas.openxmlformats.org/officeDocument/2006/relationships/notesMaster"/><Relationship Id="rId17" Target="theme/theme2.xml" Type="http://schemas.openxmlformats.org/officeDocument/2006/relationships/theme"/><Relationship Id="rId18" Target="notesSlides/notesSlide1.xml" Type="http://schemas.openxmlformats.org/officeDocument/2006/relationships/notesSlide"/><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22" Target="notesSlides/notesSlide2.xml" Type="http://schemas.openxmlformats.org/officeDocument/2006/relationships/notesSlide"/><Relationship Id="rId23" Target="notesSlides/notesSlide3.xml" Type="http://schemas.openxmlformats.org/officeDocument/2006/relationships/notesSlide"/><Relationship Id="rId24" Target="notesSlides/notesSlide4.xml" Type="http://schemas.openxmlformats.org/officeDocument/2006/relationships/notesSlide"/><Relationship Id="rId25" Target="notesSlides/notesSlide5.xml" Type="http://schemas.openxmlformats.org/officeDocument/2006/relationships/notesSlide"/><Relationship Id="rId26" Target="notesSlides/notesSlide6.xml" Type="http://schemas.openxmlformats.org/officeDocument/2006/relationships/notesSlide"/><Relationship Id="rId27" Target="notesSlides/notesSlide7.xml" Type="http://schemas.openxmlformats.org/officeDocument/2006/relationships/notesSlide"/><Relationship Id="rId28" Target="notesSlides/notesSlide8.xml" Type="http://schemas.openxmlformats.org/officeDocument/2006/relationships/notesSlide"/><Relationship Id="rId29" Target="notesSlides/notesSlide9.xml" Type="http://schemas.openxmlformats.org/officeDocument/2006/relationships/notesSlide"/><Relationship Id="rId3" Target="viewProps.xml" Type="http://schemas.openxmlformats.org/officeDocument/2006/relationships/viewProps"/><Relationship Id="rId30" Target="notesSlides/notesSlide10.xml" Type="http://schemas.openxmlformats.org/officeDocument/2006/relationships/notesSlide"/><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notesMasters/_rels/notesMaster1.xml.rels><?xml version="1.0" encoding="UTF-8" standalone="yes"?><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xml" Type="http://schemas.openxmlformats.org/officeDocument/2006/relationships/slide"/></Relationships>
</file>

<file path=ppt/notesSlides/_rels/notesSlide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xml" Type="http://schemas.openxmlformats.org/officeDocument/2006/relationships/slide"/></Relationships>
</file>

<file path=ppt/notesSlides/_rels/notesSlide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xml" Type="http://schemas.openxmlformats.org/officeDocument/2006/relationships/slide"/></Relationships>
</file>

<file path=ppt/notesSlides/_rels/notesSlide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4.xml" Type="http://schemas.openxmlformats.org/officeDocument/2006/relationships/slide"/></Relationships>
</file>

<file path=ppt/notesSlides/_rels/notesSlide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5.xml" Type="http://schemas.openxmlformats.org/officeDocument/2006/relationships/slide"/></Relationships>
</file>

<file path=ppt/notesSlides/_rels/notesSlide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6.xml" Type="http://schemas.openxmlformats.org/officeDocument/2006/relationships/slide"/></Relationships>
</file>

<file path=ppt/notesSlides/_rels/notesSlide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7.xml" Type="http://schemas.openxmlformats.org/officeDocument/2006/relationships/slide"/></Relationships>
</file>

<file path=ppt/notesSlides/_rels/notesSlide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8.xml" Type="http://schemas.openxmlformats.org/officeDocument/2006/relationships/slide"/></Relationships>
</file>

<file path=ppt/notesSlides/_rels/notesSlide9.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9.xml" Type="http://schemas.openxmlformats.org/officeDocument/2006/relationships/slide"/></Relationships>
</file>

<file path=ppt/notesSlides/_rels/notesSlide10.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0.xml" Type="http://schemas.openxmlformats.org/officeDocument/2006/relationships/slide"/></Relationships>
</file>

<file path=ppt/notesSlides/notesSlide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This final session is all about communicating your science!</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FACILITATION IDEA: Have students discuss with each other how they would know if there was a big scientific discovery. Then, choose some answers from the class to share. What are some common themes?</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There are so many ways that science is shared! It is not limited to what most people think, like the news. Sometimes we learn about science through pictures, magazines, books, songs, and videos! We also learn by doing or recreating experiments.</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Check out some of these creative ways science is shared! The arts, including singing, dancing, and painting or drawing are all important ways that science can be shared in a fun way.</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 big part of doing science is telling people about your experiments and the results that you get!</a:t>
            </a:r>
          </a:p>
          <a:p>
            <a:r>
              <a:rPr lang="en-US"/>
              <a:t/>
            </a:r>
          </a:p>
          <a:p>
            <a:r>
              <a:rPr lang="en-US"/>
              <a:t>We do this so that we can learn, compare, and share!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6.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Regardless of how your science is shared, you should answer the three questions on the slide. This helps to tell a story that people can understand and gives good motivation.</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7.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In groups of 3-4 people, randomly have students choose from the list of science facts that are in the Educator Guide. Have students decide how they want to explain their fun fact like they are explaining it to an alien visiting Earth! Then, give everyone some time (15 minutes or so) to work on their science share.</a:t>
            </a:r>
          </a:p>
          <a:p>
            <a:r>
              <a:rPr lang="en-US"/>
              <a:t/>
            </a:r>
          </a:p>
          <a:p>
            <a:r>
              <a:rPr lang="en-US"/>
              <a:t>Invite students to come to the front of the class and present their share as a group giving them a couple of minutes to do so.</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8.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Take ideas from the class about why it is important to share science with other people.</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9.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Any questions? Reach out to outreach@snolab.ca if you have any!</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0.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Please complete our close-out survey to tell us where we did well and how we can improve it! Reach out to outreach@snolab.ca for the form!</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xml" Type="http://schemas.openxmlformats.org/officeDocument/2006/relationships/notesSlide"/><Relationship Id="rId3" Target="../media/image1.jpeg" Type="http://schemas.openxmlformats.org/officeDocument/2006/relationships/image"/><Relationship Id="rId4" Target="../media/image2.png" Type="http://schemas.openxmlformats.org/officeDocument/2006/relationships/image"/><Relationship Id="rId5" Target="../media/image3.svg" Type="http://schemas.openxmlformats.org/officeDocument/2006/relationships/image"/><Relationship Id="rId6" Target="../media/image4.jpeg" Type="http://schemas.openxmlformats.org/officeDocument/2006/relationships/image"/><Relationship Id="rId7" Target="../media/image5.png" Type="http://schemas.openxmlformats.org/officeDocument/2006/relationships/image"/><Relationship Id="rId8" Target="../media/image6.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4.png" Type="http://schemas.openxmlformats.org/officeDocument/2006/relationships/image"/><Relationship Id="rId11" Target="../media/image15.svg" Type="http://schemas.openxmlformats.org/officeDocument/2006/relationships/image"/><Relationship Id="rId12" Target="../media/image16.png" Type="http://schemas.openxmlformats.org/officeDocument/2006/relationships/image"/><Relationship Id="rId13" Target="../media/image17.svg" Type="http://schemas.openxmlformats.org/officeDocument/2006/relationships/image"/><Relationship Id="rId14" Target="../media/image18.png" Type="http://schemas.openxmlformats.org/officeDocument/2006/relationships/image"/><Relationship Id="rId15" Target="../media/image19.svg" Type="http://schemas.openxmlformats.org/officeDocument/2006/relationships/image"/><Relationship Id="rId2" Target="../notesSlides/notesSlide2.xml" Type="http://schemas.openxmlformats.org/officeDocument/2006/relationships/notesSlide"/><Relationship Id="rId3" Target="../media/image7.jpeg" Type="http://schemas.openxmlformats.org/officeDocument/2006/relationships/image"/><Relationship Id="rId4" Target="../media/image8.png" Type="http://schemas.openxmlformats.org/officeDocument/2006/relationships/image"/><Relationship Id="rId5" Target="../media/image9.svg" Type="http://schemas.openxmlformats.org/officeDocument/2006/relationships/image"/><Relationship Id="rId6" Target="../media/image10.png" Type="http://schemas.openxmlformats.org/officeDocument/2006/relationships/image"/><Relationship Id="rId7" Target="../media/image11.svg" Type="http://schemas.openxmlformats.org/officeDocument/2006/relationships/image"/><Relationship Id="rId8" Target="../media/image12.png" Type="http://schemas.openxmlformats.org/officeDocument/2006/relationships/image"/><Relationship Id="rId9" Target="../media/image13.sv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6.svg" Type="http://schemas.openxmlformats.org/officeDocument/2006/relationships/image"/><Relationship Id="rId11" Target="../media/image27.png" Type="http://schemas.openxmlformats.org/officeDocument/2006/relationships/image"/><Relationship Id="rId12" Target="../media/image28.png" Type="http://schemas.openxmlformats.org/officeDocument/2006/relationships/image"/><Relationship Id="rId13" Target="../media/image29.svg" Type="http://schemas.openxmlformats.org/officeDocument/2006/relationships/image"/><Relationship Id="rId14" Target="../media/image30.png" Type="http://schemas.openxmlformats.org/officeDocument/2006/relationships/image"/><Relationship Id="rId2" Target="../notesSlides/notesSlide3.xml" Type="http://schemas.openxmlformats.org/officeDocument/2006/relationships/notesSlide"/><Relationship Id="rId3" Target="../media/image7.jpeg" Type="http://schemas.openxmlformats.org/officeDocument/2006/relationships/image"/><Relationship Id="rId4" Target="../media/image20.png" Type="http://schemas.openxmlformats.org/officeDocument/2006/relationships/image"/><Relationship Id="rId5" Target="../media/image21.svg" Type="http://schemas.openxmlformats.org/officeDocument/2006/relationships/image"/><Relationship Id="rId6" Target="../media/image22.png" Type="http://schemas.openxmlformats.org/officeDocument/2006/relationships/image"/><Relationship Id="rId7" Target="../media/image23.png" Type="http://schemas.openxmlformats.org/officeDocument/2006/relationships/image"/><Relationship Id="rId8" Target="../media/image24.png" Type="http://schemas.openxmlformats.org/officeDocument/2006/relationships/image"/><Relationship Id="rId9" Target="../media/image25.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1.svg" Type="http://schemas.openxmlformats.org/officeDocument/2006/relationships/image"/><Relationship Id="rId2" Target="../notesSlides/notesSlide4.xml" Type="http://schemas.openxmlformats.org/officeDocument/2006/relationships/notesSlide"/><Relationship Id="rId3" Target="../media/image31.jpeg" Type="http://schemas.openxmlformats.org/officeDocument/2006/relationships/image"/><Relationship Id="rId4" Target="../media/image32.png" Type="http://schemas.openxmlformats.org/officeDocument/2006/relationships/image"/><Relationship Id="rId5" Target="../media/image33.png" Type="http://schemas.openxmlformats.org/officeDocument/2006/relationships/image"/><Relationship Id="rId6" Target="../media/image34.png" Type="http://schemas.openxmlformats.org/officeDocument/2006/relationships/image"/><Relationship Id="rId7" Target="../media/image16.png" Type="http://schemas.openxmlformats.org/officeDocument/2006/relationships/image"/><Relationship Id="rId8" Target="../media/image17.svg" Type="http://schemas.openxmlformats.org/officeDocument/2006/relationships/image"/><Relationship Id="rId9" Target="../media/image10.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5.xml" Type="http://schemas.openxmlformats.org/officeDocument/2006/relationships/notesSlide"/><Relationship Id="rId3" Target="../media/image35.jpeg" Type="http://schemas.openxmlformats.org/officeDocument/2006/relationships/image"/><Relationship Id="rId4" Target="../media/image36.jpeg" Type="http://schemas.openxmlformats.org/officeDocument/2006/relationships/image"/><Relationship Id="rId5" Target="../media/image8.png" Type="http://schemas.openxmlformats.org/officeDocument/2006/relationships/image"/><Relationship Id="rId6" Target="../media/image9.svg" Type="http://schemas.openxmlformats.org/officeDocument/2006/relationships/image"/><Relationship Id="rId7" Target="../media/image16.png" Type="http://schemas.openxmlformats.org/officeDocument/2006/relationships/image"/><Relationship Id="rId8" Target="../media/image17.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43.png" Type="http://schemas.openxmlformats.org/officeDocument/2006/relationships/image"/><Relationship Id="rId11" Target="../media/image44.png" Type="http://schemas.openxmlformats.org/officeDocument/2006/relationships/image"/><Relationship Id="rId12" Target="../media/image45.svg" Type="http://schemas.openxmlformats.org/officeDocument/2006/relationships/image"/><Relationship Id="rId2" Target="../notesSlides/notesSlide6.xml" Type="http://schemas.openxmlformats.org/officeDocument/2006/relationships/notesSlide"/><Relationship Id="rId3" Target="../media/image1.jpeg" Type="http://schemas.openxmlformats.org/officeDocument/2006/relationships/image"/><Relationship Id="rId4" Target="../media/image37.png" Type="http://schemas.openxmlformats.org/officeDocument/2006/relationships/image"/><Relationship Id="rId5" Target="../media/image38.svg" Type="http://schemas.openxmlformats.org/officeDocument/2006/relationships/image"/><Relationship Id="rId6" Target="../media/image39.png" Type="http://schemas.openxmlformats.org/officeDocument/2006/relationships/image"/><Relationship Id="rId7" Target="../media/image40.svg" Type="http://schemas.openxmlformats.org/officeDocument/2006/relationships/image"/><Relationship Id="rId8" Target="../media/image41.png" Type="http://schemas.openxmlformats.org/officeDocument/2006/relationships/image"/><Relationship Id="rId9" Target="../media/image42.sv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7.xml" Type="http://schemas.openxmlformats.org/officeDocument/2006/relationships/notesSlide"/><Relationship Id="rId3" Target="../media/image46.jpeg" Type="http://schemas.openxmlformats.org/officeDocument/2006/relationships/image"/><Relationship Id="rId4" Target="../media/image47.jpeg" Type="http://schemas.openxmlformats.org/officeDocument/2006/relationships/image"/><Relationship Id="rId5" Target="../media/image12.png" Type="http://schemas.openxmlformats.org/officeDocument/2006/relationships/image"/><Relationship Id="rId6" Target="../media/image13.svg" Type="http://schemas.openxmlformats.org/officeDocument/2006/relationships/image"/><Relationship Id="rId7" Target="../media/image14.png" Type="http://schemas.openxmlformats.org/officeDocument/2006/relationships/image"/><Relationship Id="rId8" Target="../media/image15.sv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8.xml" Type="http://schemas.openxmlformats.org/officeDocument/2006/relationships/notesSlide"/><Relationship Id="rId3" Target="../media/image7.jpeg" Type="http://schemas.openxmlformats.org/officeDocument/2006/relationships/image"/><Relationship Id="rId4" Target="../media/image48.png" Type="http://schemas.openxmlformats.org/officeDocument/2006/relationships/image"/><Relationship Id="rId5" Target="../media/image49.sv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png" Type="http://schemas.openxmlformats.org/officeDocument/2006/relationships/image"/><Relationship Id="rId11" Target="../media/image3.svg" Type="http://schemas.openxmlformats.org/officeDocument/2006/relationships/image"/><Relationship Id="rId12" Target="../media/image16.png" Type="http://schemas.openxmlformats.org/officeDocument/2006/relationships/image"/><Relationship Id="rId13" Target="../media/image17.svg" Type="http://schemas.openxmlformats.org/officeDocument/2006/relationships/image"/><Relationship Id="rId2" Target="../notesSlides/notesSlide9.xml" Type="http://schemas.openxmlformats.org/officeDocument/2006/relationships/notesSlide"/><Relationship Id="rId3" Target="../media/image31.jpeg" Type="http://schemas.openxmlformats.org/officeDocument/2006/relationships/image"/><Relationship Id="rId4" Target="../media/image14.png" Type="http://schemas.openxmlformats.org/officeDocument/2006/relationships/image"/><Relationship Id="rId5" Target="../media/image15.svg" Type="http://schemas.openxmlformats.org/officeDocument/2006/relationships/image"/><Relationship Id="rId6" Target="../media/image18.png" Type="http://schemas.openxmlformats.org/officeDocument/2006/relationships/image"/><Relationship Id="rId7" Target="../media/image19.svg" Type="http://schemas.openxmlformats.org/officeDocument/2006/relationships/image"/><Relationship Id="rId8" Target="../media/image12.png" Type="http://schemas.openxmlformats.org/officeDocument/2006/relationships/image"/><Relationship Id="rId9" Target="../media/image13.sv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0.png" Type="http://schemas.openxmlformats.org/officeDocument/2006/relationships/image"/><Relationship Id="rId11" Target="../media/image11.svg" Type="http://schemas.openxmlformats.org/officeDocument/2006/relationships/image"/><Relationship Id="rId12" Target="../media/image16.png" Type="http://schemas.openxmlformats.org/officeDocument/2006/relationships/image"/><Relationship Id="rId13" Target="../media/image17.svg" Type="http://schemas.openxmlformats.org/officeDocument/2006/relationships/image"/><Relationship Id="rId2" Target="../notesSlides/notesSlide10.xml" Type="http://schemas.openxmlformats.org/officeDocument/2006/relationships/notesSlide"/><Relationship Id="rId3" Target="../media/image1.jpeg" Type="http://schemas.openxmlformats.org/officeDocument/2006/relationships/image"/><Relationship Id="rId4" Target="../media/image2.png" Type="http://schemas.openxmlformats.org/officeDocument/2006/relationships/image"/><Relationship Id="rId5" Target="../media/image3.svg" Type="http://schemas.openxmlformats.org/officeDocument/2006/relationships/image"/><Relationship Id="rId6" Target="../media/image18.png" Type="http://schemas.openxmlformats.org/officeDocument/2006/relationships/image"/><Relationship Id="rId7" Target="../media/image19.svg" Type="http://schemas.openxmlformats.org/officeDocument/2006/relationships/image"/><Relationship Id="rId8" Target="../media/image8.png" Type="http://schemas.openxmlformats.org/officeDocument/2006/relationships/image"/><Relationship Id="rId9" Target="../media/image9.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D9FDCF"/>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Freeform 3" id="3"/>
          <p:cNvSpPr/>
          <p:nvPr/>
        </p:nvSpPr>
        <p:spPr>
          <a:xfrm flipH="false" flipV="false" rot="0">
            <a:off x="6570140" y="506351"/>
            <a:ext cx="5147720" cy="2982704"/>
          </a:xfrm>
          <a:custGeom>
            <a:avLst/>
            <a:gdLst/>
            <a:ahLst/>
            <a:cxnLst/>
            <a:rect r="r" b="b" t="t" l="l"/>
            <a:pathLst>
              <a:path h="2982704" w="5147720">
                <a:moveTo>
                  <a:pt x="0" y="0"/>
                </a:moveTo>
                <a:lnTo>
                  <a:pt x="5147720" y="0"/>
                </a:lnTo>
                <a:lnTo>
                  <a:pt x="5147720" y="2982704"/>
                </a:lnTo>
                <a:lnTo>
                  <a:pt x="0" y="2982704"/>
                </a:lnTo>
                <a:lnTo>
                  <a:pt x="0" y="0"/>
                </a:lnTo>
                <a:close/>
              </a:path>
            </a:pathLst>
          </a:custGeom>
          <a:blipFill>
            <a:blip r:embed="rId4">
              <a:extLst>
                <a:ext uri="{96DAC541-7B7A-43D3-8B79-37D633B846F1}">
                  <asvg:svgBlip xmlns:asvg="http://schemas.microsoft.com/office/drawing/2016/SVG/main" r:embed="rId5"/>
                </a:ext>
              </a:extLst>
            </a:blip>
            <a:stretch>
              <a:fillRect l="-14712" t="-23457" r="-15534" b="-24493"/>
            </a:stretch>
          </a:blipFill>
        </p:spPr>
      </p:sp>
      <p:sp>
        <p:nvSpPr>
          <p:cNvPr name="TextBox 4" id="4"/>
          <p:cNvSpPr txBox="true"/>
          <p:nvPr/>
        </p:nvSpPr>
        <p:spPr>
          <a:xfrm rot="0">
            <a:off x="2616400" y="3891047"/>
            <a:ext cx="13055200" cy="2975610"/>
          </a:xfrm>
          <a:prstGeom prst="rect">
            <a:avLst/>
          </a:prstGeom>
        </p:spPr>
        <p:txBody>
          <a:bodyPr anchor="t" rtlCol="false" tIns="0" lIns="0" bIns="0" rIns="0">
            <a:spAutoFit/>
          </a:bodyPr>
          <a:lstStyle/>
          <a:p>
            <a:pPr algn="ctr">
              <a:lnSpc>
                <a:spcPts val="11400"/>
              </a:lnSpc>
            </a:pPr>
            <a:r>
              <a:rPr lang="en-US" sz="11400">
                <a:solidFill>
                  <a:srgbClr val="195AEF"/>
                </a:solidFill>
                <a:latin typeface="Gimme Extra Bold"/>
                <a:ea typeface="Gimme Extra Bold"/>
                <a:cs typeface="Gimme Extra Bold"/>
                <a:sym typeface="Gimme Extra Bold"/>
              </a:rPr>
              <a:t>Sharing your science</a:t>
            </a:r>
          </a:p>
        </p:txBody>
      </p:sp>
      <p:sp>
        <p:nvSpPr>
          <p:cNvPr name="TextBox 5" id="5"/>
          <p:cNvSpPr txBox="true"/>
          <p:nvPr/>
        </p:nvSpPr>
        <p:spPr>
          <a:xfrm rot="0">
            <a:off x="4461547" y="7053787"/>
            <a:ext cx="9364905" cy="624205"/>
          </a:xfrm>
          <a:prstGeom prst="rect">
            <a:avLst/>
          </a:prstGeom>
        </p:spPr>
        <p:txBody>
          <a:bodyPr anchor="t" rtlCol="false" tIns="0" lIns="0" bIns="0" rIns="0">
            <a:spAutoFit/>
          </a:bodyPr>
          <a:lstStyle/>
          <a:p>
            <a:pPr algn="ctr">
              <a:lnSpc>
                <a:spcPts val="4700"/>
              </a:lnSpc>
            </a:pPr>
            <a:r>
              <a:rPr lang="en-US" b="true" sz="4700">
                <a:solidFill>
                  <a:srgbClr val="195AEF"/>
                </a:solidFill>
                <a:latin typeface="ABC Ginto Rounded Nord Condensed Medium"/>
                <a:ea typeface="ABC Ginto Rounded Nord Condensed Medium"/>
                <a:cs typeface="ABC Ginto Rounded Nord Condensed Medium"/>
                <a:sym typeface="ABC Ginto Rounded Nord Condensed Medium"/>
              </a:rPr>
              <a:t>Name</a:t>
            </a:r>
          </a:p>
        </p:txBody>
      </p:sp>
      <p:sp>
        <p:nvSpPr>
          <p:cNvPr name="TextBox 6" id="6"/>
          <p:cNvSpPr txBox="true"/>
          <p:nvPr/>
        </p:nvSpPr>
        <p:spPr>
          <a:xfrm rot="0">
            <a:off x="4461547" y="7865121"/>
            <a:ext cx="9364905" cy="624205"/>
          </a:xfrm>
          <a:prstGeom prst="rect">
            <a:avLst/>
          </a:prstGeom>
        </p:spPr>
        <p:txBody>
          <a:bodyPr anchor="t" rtlCol="false" tIns="0" lIns="0" bIns="0" rIns="0">
            <a:spAutoFit/>
          </a:bodyPr>
          <a:lstStyle/>
          <a:p>
            <a:pPr algn="ctr">
              <a:lnSpc>
                <a:spcPts val="4700"/>
              </a:lnSpc>
            </a:pPr>
            <a:r>
              <a:rPr lang="en-US" sz="4700">
                <a:solidFill>
                  <a:srgbClr val="195AEF"/>
                </a:solidFill>
                <a:latin typeface="ABC Ginto Rounded Nord Condensed"/>
                <a:ea typeface="ABC Ginto Rounded Nord Condensed"/>
                <a:cs typeface="ABC Ginto Rounded Nord Condensed"/>
                <a:sym typeface="ABC Ginto Rounded Nord Condensed"/>
              </a:rPr>
              <a:t>Date</a:t>
            </a:r>
          </a:p>
        </p:txBody>
      </p:sp>
      <p:grpSp>
        <p:nvGrpSpPr>
          <p:cNvPr name="Group 7" id="7"/>
          <p:cNvGrpSpPr/>
          <p:nvPr/>
        </p:nvGrpSpPr>
        <p:grpSpPr>
          <a:xfrm rot="0">
            <a:off x="0" y="9405220"/>
            <a:ext cx="18288000" cy="881780"/>
            <a:chOff x="0" y="0"/>
            <a:chExt cx="4816593" cy="232238"/>
          </a:xfrm>
        </p:grpSpPr>
        <p:sp>
          <p:nvSpPr>
            <p:cNvPr name="Freeform 8" id="8"/>
            <p:cNvSpPr/>
            <p:nvPr/>
          </p:nvSpPr>
          <p:spPr>
            <a:xfrm flipH="false" flipV="false" rot="0">
              <a:off x="0" y="0"/>
              <a:ext cx="4816592" cy="232238"/>
            </a:xfrm>
            <a:custGeom>
              <a:avLst/>
              <a:gdLst/>
              <a:ahLst/>
              <a:cxnLst/>
              <a:rect r="r" b="b" t="t" l="l"/>
              <a:pathLst>
                <a:path h="232238" w="4816592">
                  <a:moveTo>
                    <a:pt x="0" y="0"/>
                  </a:moveTo>
                  <a:lnTo>
                    <a:pt x="4816592" y="0"/>
                  </a:lnTo>
                  <a:lnTo>
                    <a:pt x="4816592" y="232238"/>
                  </a:lnTo>
                  <a:lnTo>
                    <a:pt x="0" y="232238"/>
                  </a:lnTo>
                  <a:close/>
                </a:path>
              </a:pathLst>
            </a:custGeom>
            <a:solidFill>
              <a:srgbClr val="FFFFFF"/>
            </a:solidFill>
          </p:spPr>
        </p:sp>
        <p:sp>
          <p:nvSpPr>
            <p:cNvPr name="TextBox 9" id="9"/>
            <p:cNvSpPr txBox="true"/>
            <p:nvPr/>
          </p:nvSpPr>
          <p:spPr>
            <a:xfrm>
              <a:off x="0" y="47625"/>
              <a:ext cx="4816593" cy="184613"/>
            </a:xfrm>
            <a:prstGeom prst="rect">
              <a:avLst/>
            </a:prstGeom>
          </p:spPr>
          <p:txBody>
            <a:bodyPr anchor="ctr" rtlCol="false" tIns="50800" lIns="50800" bIns="50800" rIns="50800"/>
            <a:lstStyle/>
            <a:p>
              <a:pPr algn="ctr">
                <a:lnSpc>
                  <a:spcPts val="2397"/>
                </a:lnSpc>
              </a:pPr>
            </a:p>
          </p:txBody>
        </p:sp>
      </p:grpSp>
      <p:sp>
        <p:nvSpPr>
          <p:cNvPr name="Freeform 10" id="10"/>
          <p:cNvSpPr/>
          <p:nvPr/>
        </p:nvSpPr>
        <p:spPr>
          <a:xfrm flipH="false" flipV="false" rot="0">
            <a:off x="4006837" y="9639407"/>
            <a:ext cx="8549800" cy="394964"/>
          </a:xfrm>
          <a:custGeom>
            <a:avLst/>
            <a:gdLst/>
            <a:ahLst/>
            <a:cxnLst/>
            <a:rect r="r" b="b" t="t" l="l"/>
            <a:pathLst>
              <a:path h="394964" w="8549800">
                <a:moveTo>
                  <a:pt x="0" y="0"/>
                </a:moveTo>
                <a:lnTo>
                  <a:pt x="8549800" y="0"/>
                </a:lnTo>
                <a:lnTo>
                  <a:pt x="8549800" y="394963"/>
                </a:lnTo>
                <a:lnTo>
                  <a:pt x="0" y="394963"/>
                </a:lnTo>
                <a:lnTo>
                  <a:pt x="0" y="0"/>
                </a:lnTo>
                <a:close/>
              </a:path>
            </a:pathLst>
          </a:custGeom>
          <a:blipFill>
            <a:blip r:embed="rId6"/>
            <a:stretch>
              <a:fillRect l="0" t="0" r="0" b="0"/>
            </a:stretch>
          </a:blipFill>
        </p:spPr>
      </p:sp>
      <p:sp>
        <p:nvSpPr>
          <p:cNvPr name="Freeform 11" id="11"/>
          <p:cNvSpPr/>
          <p:nvPr/>
        </p:nvSpPr>
        <p:spPr>
          <a:xfrm flipH="false" flipV="false" rot="0">
            <a:off x="13197830" y="9575558"/>
            <a:ext cx="1083333" cy="522661"/>
          </a:xfrm>
          <a:custGeom>
            <a:avLst/>
            <a:gdLst/>
            <a:ahLst/>
            <a:cxnLst/>
            <a:rect r="r" b="b" t="t" l="l"/>
            <a:pathLst>
              <a:path h="522661" w="1083333">
                <a:moveTo>
                  <a:pt x="0" y="0"/>
                </a:moveTo>
                <a:lnTo>
                  <a:pt x="1083333" y="0"/>
                </a:lnTo>
                <a:lnTo>
                  <a:pt x="1083333" y="522661"/>
                </a:lnTo>
                <a:lnTo>
                  <a:pt x="0" y="522661"/>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F6E2E5"/>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TextBox 3" id="3"/>
          <p:cNvSpPr txBox="true"/>
          <p:nvPr/>
        </p:nvSpPr>
        <p:spPr>
          <a:xfrm rot="0">
            <a:off x="3490306" y="4906271"/>
            <a:ext cx="11307388" cy="1289050"/>
          </a:xfrm>
          <a:prstGeom prst="rect">
            <a:avLst/>
          </a:prstGeom>
        </p:spPr>
        <p:txBody>
          <a:bodyPr anchor="t" rtlCol="false" tIns="0" lIns="0" bIns="0" rIns="0">
            <a:spAutoFit/>
          </a:bodyPr>
          <a:lstStyle/>
          <a:p>
            <a:pPr algn="ctr">
              <a:lnSpc>
                <a:spcPts val="4999"/>
              </a:lnSpc>
            </a:pPr>
            <a:r>
              <a:rPr lang="en-US" sz="4999">
                <a:solidFill>
                  <a:srgbClr val="195AEF"/>
                </a:solidFill>
                <a:latin typeface="ABC Ginto Rounded Nord Condensed"/>
                <a:ea typeface="ABC Ginto Rounded Nord Condensed"/>
                <a:cs typeface="ABC Ginto Rounded Nord Condensed"/>
                <a:sym typeface="ABC Ginto Rounded Nord Condensed"/>
              </a:rPr>
              <a:t>How would you know if there was a big scientific discovery?</a:t>
            </a:r>
          </a:p>
        </p:txBody>
      </p:sp>
      <p:sp>
        <p:nvSpPr>
          <p:cNvPr name="Freeform 4" id="4"/>
          <p:cNvSpPr/>
          <p:nvPr/>
        </p:nvSpPr>
        <p:spPr>
          <a:xfrm flipH="false" flipV="false" rot="-1126757">
            <a:off x="657800" y="1987184"/>
            <a:ext cx="2468995" cy="2141292"/>
          </a:xfrm>
          <a:custGeom>
            <a:avLst/>
            <a:gdLst/>
            <a:ahLst/>
            <a:cxnLst/>
            <a:rect r="r" b="b" t="t" l="l"/>
            <a:pathLst>
              <a:path h="2141292" w="2468995">
                <a:moveTo>
                  <a:pt x="0" y="0"/>
                </a:moveTo>
                <a:lnTo>
                  <a:pt x="2468995" y="0"/>
                </a:lnTo>
                <a:lnTo>
                  <a:pt x="2468995" y="2141292"/>
                </a:lnTo>
                <a:lnTo>
                  <a:pt x="0" y="2141292"/>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569019">
            <a:off x="1078859" y="6002749"/>
            <a:ext cx="2326885" cy="2318423"/>
          </a:xfrm>
          <a:custGeom>
            <a:avLst/>
            <a:gdLst/>
            <a:ahLst/>
            <a:cxnLst/>
            <a:rect r="r" b="b" t="t" l="l"/>
            <a:pathLst>
              <a:path h="2318423" w="2326885">
                <a:moveTo>
                  <a:pt x="0" y="0"/>
                </a:moveTo>
                <a:lnTo>
                  <a:pt x="2326885" y="0"/>
                </a:lnTo>
                <a:lnTo>
                  <a:pt x="2326885" y="2318423"/>
                </a:lnTo>
                <a:lnTo>
                  <a:pt x="0" y="2318423"/>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6" id="6"/>
          <p:cNvSpPr/>
          <p:nvPr/>
        </p:nvSpPr>
        <p:spPr>
          <a:xfrm flipH="false" flipV="false" rot="-2045887">
            <a:off x="14093605" y="5948572"/>
            <a:ext cx="2435633" cy="2426776"/>
          </a:xfrm>
          <a:custGeom>
            <a:avLst/>
            <a:gdLst/>
            <a:ahLst/>
            <a:cxnLst/>
            <a:rect r="r" b="b" t="t" l="l"/>
            <a:pathLst>
              <a:path h="2426776" w="2435633">
                <a:moveTo>
                  <a:pt x="0" y="0"/>
                </a:moveTo>
                <a:lnTo>
                  <a:pt x="2435634" y="0"/>
                </a:lnTo>
                <a:lnTo>
                  <a:pt x="2435634" y="2426777"/>
                </a:lnTo>
                <a:lnTo>
                  <a:pt x="0" y="2426777"/>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7" id="7"/>
          <p:cNvSpPr/>
          <p:nvPr/>
        </p:nvSpPr>
        <p:spPr>
          <a:xfrm flipH="false" flipV="false" rot="2419562">
            <a:off x="8205176" y="7040846"/>
            <a:ext cx="2372348" cy="2363721"/>
          </a:xfrm>
          <a:custGeom>
            <a:avLst/>
            <a:gdLst/>
            <a:ahLst/>
            <a:cxnLst/>
            <a:rect r="r" b="b" t="t" l="l"/>
            <a:pathLst>
              <a:path h="2363721" w="2372348">
                <a:moveTo>
                  <a:pt x="0" y="0"/>
                </a:moveTo>
                <a:lnTo>
                  <a:pt x="2372348" y="0"/>
                </a:lnTo>
                <a:lnTo>
                  <a:pt x="2372348" y="2363721"/>
                </a:lnTo>
                <a:lnTo>
                  <a:pt x="0" y="2363721"/>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8" id="8"/>
          <p:cNvSpPr/>
          <p:nvPr/>
        </p:nvSpPr>
        <p:spPr>
          <a:xfrm flipH="false" flipV="false" rot="977044">
            <a:off x="15496126" y="2636010"/>
            <a:ext cx="2155683" cy="2143925"/>
          </a:xfrm>
          <a:custGeom>
            <a:avLst/>
            <a:gdLst/>
            <a:ahLst/>
            <a:cxnLst/>
            <a:rect r="r" b="b" t="t" l="l"/>
            <a:pathLst>
              <a:path h="2143925" w="2155683">
                <a:moveTo>
                  <a:pt x="0" y="0"/>
                </a:moveTo>
                <a:lnTo>
                  <a:pt x="2155683" y="0"/>
                </a:lnTo>
                <a:lnTo>
                  <a:pt x="2155683" y="2143925"/>
                </a:lnTo>
                <a:lnTo>
                  <a:pt x="0" y="2143925"/>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9" id="9"/>
          <p:cNvSpPr/>
          <p:nvPr/>
        </p:nvSpPr>
        <p:spPr>
          <a:xfrm flipH="false" flipV="false" rot="0">
            <a:off x="8226765" y="1142147"/>
            <a:ext cx="2329170" cy="2087783"/>
          </a:xfrm>
          <a:custGeom>
            <a:avLst/>
            <a:gdLst/>
            <a:ahLst/>
            <a:cxnLst/>
            <a:rect r="r" b="b" t="t" l="l"/>
            <a:pathLst>
              <a:path h="2087783" w="2329170">
                <a:moveTo>
                  <a:pt x="0" y="0"/>
                </a:moveTo>
                <a:lnTo>
                  <a:pt x="2329170" y="0"/>
                </a:lnTo>
                <a:lnTo>
                  <a:pt x="2329170" y="2087783"/>
                </a:lnTo>
                <a:lnTo>
                  <a:pt x="0" y="2087783"/>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TextBox 10" id="10"/>
          <p:cNvSpPr txBox="true"/>
          <p:nvPr/>
        </p:nvSpPr>
        <p:spPr>
          <a:xfrm rot="0">
            <a:off x="3490306" y="3725230"/>
            <a:ext cx="11307388" cy="930274"/>
          </a:xfrm>
          <a:prstGeom prst="rect">
            <a:avLst/>
          </a:prstGeom>
        </p:spPr>
        <p:txBody>
          <a:bodyPr anchor="t" rtlCol="false" tIns="0" lIns="0" bIns="0" rIns="0">
            <a:spAutoFit/>
          </a:bodyPr>
          <a:lstStyle/>
          <a:p>
            <a:pPr algn="ctr">
              <a:lnSpc>
                <a:spcPts val="6999"/>
              </a:lnSpc>
            </a:pPr>
            <a:r>
              <a:rPr lang="en-US" sz="6999">
                <a:solidFill>
                  <a:srgbClr val="195AEF"/>
                </a:solidFill>
                <a:latin typeface="Gimme Extra Bold"/>
                <a:ea typeface="Gimme Extra Bold"/>
                <a:cs typeface="Gimme Extra Bold"/>
                <a:sym typeface="Gimme Extra Bold"/>
              </a:rPr>
              <a:t>Minds on</a:t>
            </a:r>
          </a:p>
        </p:txBody>
      </p:sp>
      <p:sp>
        <p:nvSpPr>
          <p:cNvPr name="TextBox 11" id="11"/>
          <p:cNvSpPr txBox="true"/>
          <p:nvPr/>
        </p:nvSpPr>
        <p:spPr>
          <a:xfrm rot="0">
            <a:off x="16543597" y="8650154"/>
            <a:ext cx="152400" cy="219075"/>
          </a:xfrm>
          <a:prstGeom prst="rect">
            <a:avLst/>
          </a:prstGeom>
        </p:spPr>
        <p:txBody>
          <a:bodyPr anchor="t" rtlCol="false" tIns="0" lIns="0" bIns="0" rIns="0" wrap="none">
            <a:spAutoFit/>
          </a:bodyPr>
          <a:lstStyle/>
          <a:p>
            <a:pPr algn="r">
              <a:lnSpc>
                <a:spcPts val="5739"/>
              </a:lnSpc>
              <a:spcBef>
                <a:spcPct val="0"/>
              </a:spcBef>
            </a:pPr>
            <a:r>
              <a:rPr lang="en-US" sz="4099" spc="241">
                <a:solidFill>
                  <a:srgbClr val="EEDDCD"/>
                </a:solidFill>
                <a:latin typeface="Gimme Extra Bold"/>
                <a:ea typeface="Gimme Extra Bold"/>
                <a:cs typeface="Gimme Extra Bold"/>
                <a:sym typeface="Gimme Extra Bold"/>
              </a:rPr>
              <a:t>2</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F6E2E5"/>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grpSp>
        <p:nvGrpSpPr>
          <p:cNvPr name="Group 3" id="3"/>
          <p:cNvGrpSpPr/>
          <p:nvPr/>
        </p:nvGrpSpPr>
        <p:grpSpPr>
          <a:xfrm rot="0">
            <a:off x="2991915" y="3802886"/>
            <a:ext cx="12304170" cy="5006567"/>
            <a:chOff x="0" y="0"/>
            <a:chExt cx="16405560" cy="6675423"/>
          </a:xfrm>
        </p:grpSpPr>
        <p:sp>
          <p:nvSpPr>
            <p:cNvPr name="Freeform 4" id="4"/>
            <p:cNvSpPr/>
            <p:nvPr/>
          </p:nvSpPr>
          <p:spPr>
            <a:xfrm flipH="false" flipV="false" rot="0">
              <a:off x="17331" y="0"/>
              <a:ext cx="2767517" cy="3255902"/>
            </a:xfrm>
            <a:custGeom>
              <a:avLst/>
              <a:gdLst/>
              <a:ahLst/>
              <a:cxnLst/>
              <a:rect r="r" b="b" t="t" l="l"/>
              <a:pathLst>
                <a:path h="3255902" w="2767517">
                  <a:moveTo>
                    <a:pt x="0" y="0"/>
                  </a:moveTo>
                  <a:lnTo>
                    <a:pt x="2767518" y="0"/>
                  </a:lnTo>
                  <a:lnTo>
                    <a:pt x="2767518" y="3255902"/>
                  </a:lnTo>
                  <a:lnTo>
                    <a:pt x="0" y="3255902"/>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4056474" y="0"/>
              <a:ext cx="3699489" cy="2996586"/>
            </a:xfrm>
            <a:custGeom>
              <a:avLst/>
              <a:gdLst/>
              <a:ahLst/>
              <a:cxnLst/>
              <a:rect r="r" b="b" t="t" l="l"/>
              <a:pathLst>
                <a:path h="2996586" w="3699489">
                  <a:moveTo>
                    <a:pt x="0" y="0"/>
                  </a:moveTo>
                  <a:lnTo>
                    <a:pt x="3699489" y="0"/>
                  </a:lnTo>
                  <a:lnTo>
                    <a:pt x="3699489" y="2996586"/>
                  </a:lnTo>
                  <a:lnTo>
                    <a:pt x="0" y="2996586"/>
                  </a:lnTo>
                  <a:lnTo>
                    <a:pt x="0" y="0"/>
                  </a:lnTo>
                  <a:close/>
                </a:path>
              </a:pathLst>
            </a:custGeom>
            <a:blipFill>
              <a:blip r:embed="rId6"/>
              <a:stretch>
                <a:fillRect l="0" t="0" r="0" b="0"/>
              </a:stretch>
            </a:blipFill>
          </p:spPr>
        </p:sp>
        <p:sp>
          <p:nvSpPr>
            <p:cNvPr name="Freeform 6" id="6"/>
            <p:cNvSpPr/>
            <p:nvPr/>
          </p:nvSpPr>
          <p:spPr>
            <a:xfrm flipH="false" flipV="false" rot="0">
              <a:off x="9146407" y="0"/>
              <a:ext cx="2796491" cy="2754543"/>
            </a:xfrm>
            <a:custGeom>
              <a:avLst/>
              <a:gdLst/>
              <a:ahLst/>
              <a:cxnLst/>
              <a:rect r="r" b="b" t="t" l="l"/>
              <a:pathLst>
                <a:path h="2754543" w="2796491">
                  <a:moveTo>
                    <a:pt x="0" y="0"/>
                  </a:moveTo>
                  <a:lnTo>
                    <a:pt x="2796491" y="0"/>
                  </a:lnTo>
                  <a:lnTo>
                    <a:pt x="2796491" y="2754543"/>
                  </a:lnTo>
                  <a:lnTo>
                    <a:pt x="0" y="2754543"/>
                  </a:lnTo>
                  <a:lnTo>
                    <a:pt x="0" y="0"/>
                  </a:lnTo>
                  <a:close/>
                </a:path>
              </a:pathLst>
            </a:custGeom>
            <a:blipFill>
              <a:blip r:embed="rId7"/>
              <a:stretch>
                <a:fillRect l="0" t="0" r="0" b="0"/>
              </a:stretch>
            </a:blipFill>
          </p:spPr>
        </p:sp>
        <p:sp>
          <p:nvSpPr>
            <p:cNvPr name="Freeform 7" id="7"/>
            <p:cNvSpPr/>
            <p:nvPr/>
          </p:nvSpPr>
          <p:spPr>
            <a:xfrm flipH="false" flipV="false" rot="0">
              <a:off x="13333342" y="0"/>
              <a:ext cx="2736057" cy="2571893"/>
            </a:xfrm>
            <a:custGeom>
              <a:avLst/>
              <a:gdLst/>
              <a:ahLst/>
              <a:cxnLst/>
              <a:rect r="r" b="b" t="t" l="l"/>
              <a:pathLst>
                <a:path h="2571893" w="2736057">
                  <a:moveTo>
                    <a:pt x="0" y="0"/>
                  </a:moveTo>
                  <a:lnTo>
                    <a:pt x="2736056" y="0"/>
                  </a:lnTo>
                  <a:lnTo>
                    <a:pt x="2736056" y="2571893"/>
                  </a:lnTo>
                  <a:lnTo>
                    <a:pt x="0" y="2571893"/>
                  </a:lnTo>
                  <a:lnTo>
                    <a:pt x="0" y="0"/>
                  </a:lnTo>
                  <a:close/>
                </a:path>
              </a:pathLst>
            </a:custGeom>
            <a:blipFill>
              <a:blip r:embed="rId8"/>
              <a:stretch>
                <a:fillRect l="0" t="0" r="0" b="0"/>
              </a:stretch>
            </a:blipFill>
          </p:spPr>
        </p:sp>
        <p:sp>
          <p:nvSpPr>
            <p:cNvPr name="Freeform 8" id="8"/>
            <p:cNvSpPr/>
            <p:nvPr/>
          </p:nvSpPr>
          <p:spPr>
            <a:xfrm flipH="false" flipV="false" rot="0">
              <a:off x="0" y="3926213"/>
              <a:ext cx="2802180" cy="2395864"/>
            </a:xfrm>
            <a:custGeom>
              <a:avLst/>
              <a:gdLst/>
              <a:ahLst/>
              <a:cxnLst/>
              <a:rect r="r" b="b" t="t" l="l"/>
              <a:pathLst>
                <a:path h="2395864" w="2802180">
                  <a:moveTo>
                    <a:pt x="0" y="0"/>
                  </a:moveTo>
                  <a:lnTo>
                    <a:pt x="2802180" y="0"/>
                  </a:lnTo>
                  <a:lnTo>
                    <a:pt x="2802180" y="2395864"/>
                  </a:lnTo>
                  <a:lnTo>
                    <a:pt x="0" y="2395864"/>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9" id="9"/>
            <p:cNvSpPr/>
            <p:nvPr/>
          </p:nvSpPr>
          <p:spPr>
            <a:xfrm flipH="false" flipV="false" rot="0">
              <a:off x="4605299" y="3666897"/>
              <a:ext cx="2601839" cy="3008526"/>
            </a:xfrm>
            <a:custGeom>
              <a:avLst/>
              <a:gdLst/>
              <a:ahLst/>
              <a:cxnLst/>
              <a:rect r="r" b="b" t="t" l="l"/>
              <a:pathLst>
                <a:path h="3008526" w="2601839">
                  <a:moveTo>
                    <a:pt x="0" y="0"/>
                  </a:moveTo>
                  <a:lnTo>
                    <a:pt x="2601839" y="0"/>
                  </a:lnTo>
                  <a:lnTo>
                    <a:pt x="2601839" y="3008526"/>
                  </a:lnTo>
                  <a:lnTo>
                    <a:pt x="0" y="3008526"/>
                  </a:lnTo>
                  <a:lnTo>
                    <a:pt x="0" y="0"/>
                  </a:lnTo>
                  <a:close/>
                </a:path>
              </a:pathLst>
            </a:custGeom>
            <a:blipFill>
              <a:blip r:embed="rId11"/>
              <a:stretch>
                <a:fillRect l="0" t="-574" r="0" b="-574"/>
              </a:stretch>
            </a:blipFill>
          </p:spPr>
        </p:sp>
        <p:sp>
          <p:nvSpPr>
            <p:cNvPr name="Freeform 10" id="10"/>
            <p:cNvSpPr/>
            <p:nvPr/>
          </p:nvSpPr>
          <p:spPr>
            <a:xfrm flipH="false" flipV="false" rot="0">
              <a:off x="9010258" y="3424854"/>
              <a:ext cx="3068790" cy="3068790"/>
            </a:xfrm>
            <a:custGeom>
              <a:avLst/>
              <a:gdLst/>
              <a:ahLst/>
              <a:cxnLst/>
              <a:rect r="r" b="b" t="t" l="l"/>
              <a:pathLst>
                <a:path h="3068790" w="3068790">
                  <a:moveTo>
                    <a:pt x="0" y="0"/>
                  </a:moveTo>
                  <a:lnTo>
                    <a:pt x="3068789" y="0"/>
                  </a:lnTo>
                  <a:lnTo>
                    <a:pt x="3068789" y="3068790"/>
                  </a:lnTo>
                  <a:lnTo>
                    <a:pt x="0" y="3068790"/>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11" id="11"/>
            <p:cNvSpPr/>
            <p:nvPr/>
          </p:nvSpPr>
          <p:spPr>
            <a:xfrm flipH="false" flipV="false" rot="0">
              <a:off x="13234207" y="3860976"/>
              <a:ext cx="3171353" cy="2584653"/>
            </a:xfrm>
            <a:custGeom>
              <a:avLst/>
              <a:gdLst/>
              <a:ahLst/>
              <a:cxnLst/>
              <a:rect r="r" b="b" t="t" l="l"/>
              <a:pathLst>
                <a:path h="2584653" w="3171353">
                  <a:moveTo>
                    <a:pt x="0" y="0"/>
                  </a:moveTo>
                  <a:lnTo>
                    <a:pt x="3171353" y="0"/>
                  </a:lnTo>
                  <a:lnTo>
                    <a:pt x="3171353" y="2584654"/>
                  </a:lnTo>
                  <a:lnTo>
                    <a:pt x="0" y="2584654"/>
                  </a:lnTo>
                  <a:lnTo>
                    <a:pt x="0" y="0"/>
                  </a:lnTo>
                  <a:close/>
                </a:path>
              </a:pathLst>
            </a:custGeom>
            <a:blipFill>
              <a:blip r:embed="rId14"/>
              <a:stretch>
                <a:fillRect l="0" t="0" r="0" b="0"/>
              </a:stretch>
            </a:blipFill>
          </p:spPr>
        </p:sp>
      </p:grpSp>
      <p:sp>
        <p:nvSpPr>
          <p:cNvPr name="TextBox 12" id="12"/>
          <p:cNvSpPr txBox="true"/>
          <p:nvPr/>
        </p:nvSpPr>
        <p:spPr>
          <a:xfrm rot="0">
            <a:off x="16543597" y="8650154"/>
            <a:ext cx="152400" cy="219075"/>
          </a:xfrm>
          <a:prstGeom prst="rect">
            <a:avLst/>
          </a:prstGeom>
        </p:spPr>
        <p:txBody>
          <a:bodyPr anchor="t" rtlCol="false" tIns="0" lIns="0" bIns="0" rIns="0" wrap="none">
            <a:spAutoFit/>
          </a:bodyPr>
          <a:lstStyle/>
          <a:p>
            <a:pPr algn="r">
              <a:lnSpc>
                <a:spcPts val="5739"/>
              </a:lnSpc>
              <a:spcBef>
                <a:spcPct val="0"/>
              </a:spcBef>
            </a:pPr>
            <a:r>
              <a:rPr lang="en-US" sz="4099" spc="241">
                <a:solidFill>
                  <a:srgbClr val="EEDDCD"/>
                </a:solidFill>
                <a:latin typeface="Gimme Extra Bold"/>
                <a:ea typeface="Gimme Extra Bold"/>
                <a:cs typeface="Gimme Extra Bold"/>
                <a:sym typeface="Gimme Extra Bold"/>
              </a:rPr>
              <a:t>3</a:t>
            </a:r>
          </a:p>
        </p:txBody>
      </p:sp>
      <p:sp>
        <p:nvSpPr>
          <p:cNvPr name="TextBox 13" id="13"/>
          <p:cNvSpPr txBox="true"/>
          <p:nvPr/>
        </p:nvSpPr>
        <p:spPr>
          <a:xfrm rot="0">
            <a:off x="4160118" y="1931403"/>
            <a:ext cx="9967764" cy="809625"/>
          </a:xfrm>
          <a:prstGeom prst="rect">
            <a:avLst/>
          </a:prstGeom>
        </p:spPr>
        <p:txBody>
          <a:bodyPr anchor="t" rtlCol="false" tIns="0" lIns="0" bIns="0" rIns="0">
            <a:spAutoFit/>
          </a:bodyPr>
          <a:lstStyle/>
          <a:p>
            <a:pPr algn="ctr">
              <a:lnSpc>
                <a:spcPts val="6000"/>
              </a:lnSpc>
            </a:pPr>
            <a:r>
              <a:rPr lang="en-US" sz="6000">
                <a:solidFill>
                  <a:srgbClr val="195AEF"/>
                </a:solidFill>
                <a:latin typeface="Gimme Extra Bold"/>
                <a:ea typeface="Gimme Extra Bold"/>
                <a:cs typeface="Gimme Extra Bold"/>
                <a:sym typeface="Gimme Extra Bold"/>
              </a:rPr>
              <a:t>Ways to share science</a:t>
            </a:r>
          </a:p>
        </p:txBody>
      </p:sp>
      <p:sp>
        <p:nvSpPr>
          <p:cNvPr name="TextBox 14" id="14"/>
          <p:cNvSpPr txBox="true"/>
          <p:nvPr/>
        </p:nvSpPr>
        <p:spPr>
          <a:xfrm rot="0">
            <a:off x="3449339" y="2975034"/>
            <a:ext cx="11389321" cy="590549"/>
          </a:xfrm>
          <a:prstGeom prst="rect">
            <a:avLst/>
          </a:prstGeom>
        </p:spPr>
        <p:txBody>
          <a:bodyPr anchor="t" rtlCol="false" tIns="0" lIns="0" bIns="0" rIns="0">
            <a:spAutoFit/>
          </a:bodyPr>
          <a:lstStyle/>
          <a:p>
            <a:pPr algn="ctr">
              <a:lnSpc>
                <a:spcPts val="4499"/>
              </a:lnSpc>
            </a:pPr>
            <a:r>
              <a:rPr lang="en-US" sz="4499">
                <a:solidFill>
                  <a:srgbClr val="195AEF"/>
                </a:solidFill>
                <a:latin typeface="ABC Ginto Rounded Nord Condensed"/>
                <a:ea typeface="ABC Ginto Rounded Nord Condensed"/>
                <a:cs typeface="ABC Ginto Rounded Nord Condensed"/>
                <a:sym typeface="ABC Ginto Rounded Nord Condensed"/>
              </a:rPr>
              <a:t>Can you think of any other ways science is shared?</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ECE2FF"/>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Freeform 3" id="3"/>
          <p:cNvSpPr/>
          <p:nvPr/>
        </p:nvSpPr>
        <p:spPr>
          <a:xfrm flipH="false" flipV="false" rot="0">
            <a:off x="6800889" y="3860346"/>
            <a:ext cx="4686223" cy="3497094"/>
          </a:xfrm>
          <a:custGeom>
            <a:avLst/>
            <a:gdLst/>
            <a:ahLst/>
            <a:cxnLst/>
            <a:rect r="r" b="b" t="t" l="l"/>
            <a:pathLst>
              <a:path h="3497094" w="4686223">
                <a:moveTo>
                  <a:pt x="0" y="0"/>
                </a:moveTo>
                <a:lnTo>
                  <a:pt x="4686222" y="0"/>
                </a:lnTo>
                <a:lnTo>
                  <a:pt x="4686222" y="3497093"/>
                </a:lnTo>
                <a:lnTo>
                  <a:pt x="0" y="3497093"/>
                </a:lnTo>
                <a:lnTo>
                  <a:pt x="0" y="0"/>
                </a:lnTo>
                <a:close/>
              </a:path>
            </a:pathLst>
          </a:custGeom>
          <a:blipFill>
            <a:blip r:embed="rId4"/>
            <a:stretch>
              <a:fillRect l="0" t="0" r="0" b="0"/>
            </a:stretch>
          </a:blipFill>
        </p:spPr>
      </p:sp>
      <p:sp>
        <p:nvSpPr>
          <p:cNvPr name="Freeform 4" id="4"/>
          <p:cNvSpPr/>
          <p:nvPr/>
        </p:nvSpPr>
        <p:spPr>
          <a:xfrm flipH="false" flipV="false" rot="0">
            <a:off x="544485" y="4523071"/>
            <a:ext cx="5818254" cy="3270149"/>
          </a:xfrm>
          <a:custGeom>
            <a:avLst/>
            <a:gdLst/>
            <a:ahLst/>
            <a:cxnLst/>
            <a:rect r="r" b="b" t="t" l="l"/>
            <a:pathLst>
              <a:path h="3270149" w="5818254">
                <a:moveTo>
                  <a:pt x="0" y="0"/>
                </a:moveTo>
                <a:lnTo>
                  <a:pt x="5818254" y="0"/>
                </a:lnTo>
                <a:lnTo>
                  <a:pt x="5818254" y="3270149"/>
                </a:lnTo>
                <a:lnTo>
                  <a:pt x="0" y="3270149"/>
                </a:lnTo>
                <a:lnTo>
                  <a:pt x="0" y="0"/>
                </a:lnTo>
                <a:close/>
              </a:path>
            </a:pathLst>
          </a:custGeom>
          <a:blipFill>
            <a:blip r:embed="rId5"/>
            <a:stretch>
              <a:fillRect l="0" t="-302" r="0" b="0"/>
            </a:stretch>
          </a:blipFill>
        </p:spPr>
      </p:sp>
      <p:sp>
        <p:nvSpPr>
          <p:cNvPr name="Freeform 5" id="5"/>
          <p:cNvSpPr/>
          <p:nvPr/>
        </p:nvSpPr>
        <p:spPr>
          <a:xfrm flipH="false" flipV="false" rot="0">
            <a:off x="11925261" y="4409598"/>
            <a:ext cx="5681323" cy="3497094"/>
          </a:xfrm>
          <a:custGeom>
            <a:avLst/>
            <a:gdLst/>
            <a:ahLst/>
            <a:cxnLst/>
            <a:rect r="r" b="b" t="t" l="l"/>
            <a:pathLst>
              <a:path h="3497094" w="5681323">
                <a:moveTo>
                  <a:pt x="0" y="0"/>
                </a:moveTo>
                <a:lnTo>
                  <a:pt x="5681323" y="0"/>
                </a:lnTo>
                <a:lnTo>
                  <a:pt x="5681323" y="3497094"/>
                </a:lnTo>
                <a:lnTo>
                  <a:pt x="0" y="3497094"/>
                </a:lnTo>
                <a:lnTo>
                  <a:pt x="0" y="0"/>
                </a:lnTo>
                <a:close/>
              </a:path>
            </a:pathLst>
          </a:custGeom>
          <a:blipFill>
            <a:blip r:embed="rId6"/>
            <a:stretch>
              <a:fillRect l="0" t="0" r="-11225" b="-737"/>
            </a:stretch>
          </a:blipFill>
        </p:spPr>
      </p:sp>
      <p:sp>
        <p:nvSpPr>
          <p:cNvPr name="Freeform 6" id="6"/>
          <p:cNvSpPr/>
          <p:nvPr/>
        </p:nvSpPr>
        <p:spPr>
          <a:xfrm flipH="false" flipV="false" rot="1277354">
            <a:off x="662590" y="1587542"/>
            <a:ext cx="1787741" cy="1777989"/>
          </a:xfrm>
          <a:custGeom>
            <a:avLst/>
            <a:gdLst/>
            <a:ahLst/>
            <a:cxnLst/>
            <a:rect r="r" b="b" t="t" l="l"/>
            <a:pathLst>
              <a:path h="1777989" w="1787741">
                <a:moveTo>
                  <a:pt x="0" y="0"/>
                </a:moveTo>
                <a:lnTo>
                  <a:pt x="1787741" y="0"/>
                </a:lnTo>
                <a:lnTo>
                  <a:pt x="1787741" y="1777989"/>
                </a:lnTo>
                <a:lnTo>
                  <a:pt x="0" y="1777989"/>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7" id="7"/>
          <p:cNvSpPr/>
          <p:nvPr/>
        </p:nvSpPr>
        <p:spPr>
          <a:xfrm flipH="false" flipV="false" rot="-1091908">
            <a:off x="15893175" y="1578764"/>
            <a:ext cx="1802098" cy="1795545"/>
          </a:xfrm>
          <a:custGeom>
            <a:avLst/>
            <a:gdLst/>
            <a:ahLst/>
            <a:cxnLst/>
            <a:rect r="r" b="b" t="t" l="l"/>
            <a:pathLst>
              <a:path h="1795545" w="1802098">
                <a:moveTo>
                  <a:pt x="0" y="0"/>
                </a:moveTo>
                <a:lnTo>
                  <a:pt x="1802098" y="0"/>
                </a:lnTo>
                <a:lnTo>
                  <a:pt x="1802098" y="1795546"/>
                </a:lnTo>
                <a:lnTo>
                  <a:pt x="0" y="1795546"/>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TextBox 8" id="8"/>
          <p:cNvSpPr txBox="true"/>
          <p:nvPr/>
        </p:nvSpPr>
        <p:spPr>
          <a:xfrm rot="0">
            <a:off x="16543597" y="8650154"/>
            <a:ext cx="152400" cy="219075"/>
          </a:xfrm>
          <a:prstGeom prst="rect">
            <a:avLst/>
          </a:prstGeom>
        </p:spPr>
        <p:txBody>
          <a:bodyPr anchor="t" rtlCol="false" tIns="0" lIns="0" bIns="0" rIns="0" wrap="none">
            <a:spAutoFit/>
          </a:bodyPr>
          <a:lstStyle/>
          <a:p>
            <a:pPr algn="r">
              <a:lnSpc>
                <a:spcPts val="5739"/>
              </a:lnSpc>
              <a:spcBef>
                <a:spcPct val="0"/>
              </a:spcBef>
            </a:pPr>
            <a:r>
              <a:rPr lang="en-US" sz="4099" spc="241">
                <a:solidFill>
                  <a:srgbClr val="EEDDCD"/>
                </a:solidFill>
                <a:latin typeface="Gimme Extra Bold"/>
                <a:ea typeface="Gimme Extra Bold"/>
                <a:cs typeface="Gimme Extra Bold"/>
                <a:sym typeface="Gimme Extra Bold"/>
              </a:rPr>
              <a:t>4</a:t>
            </a:r>
          </a:p>
        </p:txBody>
      </p:sp>
      <p:sp>
        <p:nvSpPr>
          <p:cNvPr name="TextBox 9" id="9"/>
          <p:cNvSpPr txBox="true"/>
          <p:nvPr/>
        </p:nvSpPr>
        <p:spPr>
          <a:xfrm rot="0">
            <a:off x="2860526" y="2406191"/>
            <a:ext cx="12566948" cy="809625"/>
          </a:xfrm>
          <a:prstGeom prst="rect">
            <a:avLst/>
          </a:prstGeom>
        </p:spPr>
        <p:txBody>
          <a:bodyPr anchor="t" rtlCol="false" tIns="0" lIns="0" bIns="0" rIns="0">
            <a:spAutoFit/>
          </a:bodyPr>
          <a:lstStyle/>
          <a:p>
            <a:pPr algn="ctr">
              <a:lnSpc>
                <a:spcPts val="6000"/>
              </a:lnSpc>
            </a:pPr>
            <a:r>
              <a:rPr lang="en-US" sz="6000">
                <a:solidFill>
                  <a:srgbClr val="195AEF"/>
                </a:solidFill>
                <a:latin typeface="Gimme Extra Bold"/>
                <a:ea typeface="Gimme Extra Bold"/>
                <a:cs typeface="Gimme Extra Bold"/>
                <a:sym typeface="Gimme Extra Bold"/>
              </a:rPr>
              <a:t>More Ways to share science</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ECE2FF"/>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grpSp>
        <p:nvGrpSpPr>
          <p:cNvPr name="Group 3" id="3"/>
          <p:cNvGrpSpPr/>
          <p:nvPr/>
        </p:nvGrpSpPr>
        <p:grpSpPr>
          <a:xfrm rot="0">
            <a:off x="11460087" y="1397066"/>
            <a:ext cx="5653077" cy="7507605"/>
            <a:chOff x="0" y="0"/>
            <a:chExt cx="875810" cy="1163124"/>
          </a:xfrm>
        </p:grpSpPr>
        <p:sp>
          <p:nvSpPr>
            <p:cNvPr name="Freeform 4" id="4"/>
            <p:cNvSpPr/>
            <p:nvPr/>
          </p:nvSpPr>
          <p:spPr>
            <a:xfrm flipH="false" flipV="false" rot="0">
              <a:off x="0" y="0"/>
              <a:ext cx="875810" cy="1163124"/>
            </a:xfrm>
            <a:custGeom>
              <a:avLst/>
              <a:gdLst/>
              <a:ahLst/>
              <a:cxnLst/>
              <a:rect r="r" b="b" t="t" l="l"/>
              <a:pathLst>
                <a:path h="1163124" w="875810">
                  <a:moveTo>
                    <a:pt x="41085" y="0"/>
                  </a:moveTo>
                  <a:lnTo>
                    <a:pt x="834724" y="0"/>
                  </a:lnTo>
                  <a:cubicBezTo>
                    <a:pt x="857415" y="0"/>
                    <a:pt x="875810" y="18394"/>
                    <a:pt x="875810" y="41085"/>
                  </a:cubicBezTo>
                  <a:lnTo>
                    <a:pt x="875810" y="1122039"/>
                  </a:lnTo>
                  <a:cubicBezTo>
                    <a:pt x="875810" y="1144730"/>
                    <a:pt x="857415" y="1163124"/>
                    <a:pt x="834724" y="1163124"/>
                  </a:cubicBezTo>
                  <a:lnTo>
                    <a:pt x="41085" y="1163124"/>
                  </a:lnTo>
                  <a:cubicBezTo>
                    <a:pt x="18394" y="1163124"/>
                    <a:pt x="0" y="1144730"/>
                    <a:pt x="0" y="1122039"/>
                  </a:cubicBezTo>
                  <a:lnTo>
                    <a:pt x="0" y="41085"/>
                  </a:lnTo>
                  <a:cubicBezTo>
                    <a:pt x="0" y="18394"/>
                    <a:pt x="18394" y="0"/>
                    <a:pt x="41085" y="0"/>
                  </a:cubicBezTo>
                  <a:close/>
                </a:path>
              </a:pathLst>
            </a:custGeom>
            <a:blipFill>
              <a:blip r:embed="rId4"/>
              <a:stretch>
                <a:fillRect l="-33231" t="0" r="-66476" b="0"/>
              </a:stretch>
            </a:blipFill>
          </p:spPr>
        </p:sp>
      </p:grpSp>
      <p:sp>
        <p:nvSpPr>
          <p:cNvPr name="Freeform 5" id="5"/>
          <p:cNvSpPr/>
          <p:nvPr/>
        </p:nvSpPr>
        <p:spPr>
          <a:xfrm flipH="false" flipV="false" rot="796677">
            <a:off x="15675265" y="429379"/>
            <a:ext cx="2221962" cy="1927047"/>
          </a:xfrm>
          <a:custGeom>
            <a:avLst/>
            <a:gdLst/>
            <a:ahLst/>
            <a:cxnLst/>
            <a:rect r="r" b="b" t="t" l="l"/>
            <a:pathLst>
              <a:path h="1927047" w="2221962">
                <a:moveTo>
                  <a:pt x="0" y="0"/>
                </a:moveTo>
                <a:lnTo>
                  <a:pt x="2221962" y="0"/>
                </a:lnTo>
                <a:lnTo>
                  <a:pt x="2221962" y="1927046"/>
                </a:lnTo>
                <a:lnTo>
                  <a:pt x="0" y="1927046"/>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6" id="6"/>
          <p:cNvSpPr/>
          <p:nvPr/>
        </p:nvSpPr>
        <p:spPr>
          <a:xfrm flipH="false" flipV="false" rot="-1191127">
            <a:off x="10640397" y="7636042"/>
            <a:ext cx="2173428" cy="2161573"/>
          </a:xfrm>
          <a:custGeom>
            <a:avLst/>
            <a:gdLst/>
            <a:ahLst/>
            <a:cxnLst/>
            <a:rect r="r" b="b" t="t" l="l"/>
            <a:pathLst>
              <a:path h="2161573" w="2173428">
                <a:moveTo>
                  <a:pt x="0" y="0"/>
                </a:moveTo>
                <a:lnTo>
                  <a:pt x="2173428" y="0"/>
                </a:lnTo>
                <a:lnTo>
                  <a:pt x="2173428" y="2161573"/>
                </a:lnTo>
                <a:lnTo>
                  <a:pt x="0" y="2161573"/>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7" id="7"/>
          <p:cNvSpPr txBox="true"/>
          <p:nvPr/>
        </p:nvSpPr>
        <p:spPr>
          <a:xfrm rot="0">
            <a:off x="952500" y="1511366"/>
            <a:ext cx="8100702" cy="1543050"/>
          </a:xfrm>
          <a:prstGeom prst="rect">
            <a:avLst/>
          </a:prstGeom>
        </p:spPr>
        <p:txBody>
          <a:bodyPr anchor="t" rtlCol="false" tIns="0" lIns="0" bIns="0" rIns="0">
            <a:spAutoFit/>
          </a:bodyPr>
          <a:lstStyle/>
          <a:p>
            <a:pPr algn="l">
              <a:lnSpc>
                <a:spcPts val="5999"/>
              </a:lnSpc>
            </a:pPr>
            <a:r>
              <a:rPr lang="en-US" sz="5999">
                <a:solidFill>
                  <a:srgbClr val="195AEF"/>
                </a:solidFill>
                <a:latin typeface="Gimme Extra Bold"/>
                <a:ea typeface="Gimme Extra Bold"/>
                <a:cs typeface="Gimme Extra Bold"/>
                <a:sym typeface="Gimme Extra Bold"/>
              </a:rPr>
              <a:t>Talking about science</a:t>
            </a:r>
          </a:p>
        </p:txBody>
      </p:sp>
      <p:sp>
        <p:nvSpPr>
          <p:cNvPr name="TextBox 8" id="8"/>
          <p:cNvSpPr txBox="true"/>
          <p:nvPr/>
        </p:nvSpPr>
        <p:spPr>
          <a:xfrm rot="0">
            <a:off x="952500" y="3455419"/>
            <a:ext cx="8100702" cy="3467100"/>
          </a:xfrm>
          <a:prstGeom prst="rect">
            <a:avLst/>
          </a:prstGeom>
        </p:spPr>
        <p:txBody>
          <a:bodyPr anchor="t" rtlCol="false" tIns="0" lIns="0" bIns="0" rIns="0">
            <a:spAutoFit/>
          </a:bodyPr>
          <a:lstStyle/>
          <a:p>
            <a:pPr algn="l">
              <a:lnSpc>
                <a:spcPts val="4500"/>
              </a:lnSpc>
            </a:pPr>
            <a:r>
              <a:rPr lang="en-US" sz="4500">
                <a:solidFill>
                  <a:srgbClr val="195AEF"/>
                </a:solidFill>
                <a:latin typeface="ABC Ginto Rounded Nord Condensed"/>
                <a:ea typeface="ABC Ginto Rounded Nord Condensed"/>
                <a:cs typeface="ABC Ginto Rounded Nord Condensed"/>
                <a:sym typeface="ABC Ginto Rounded Nord Condensed"/>
              </a:rPr>
              <a:t>Part of doing science is </a:t>
            </a:r>
            <a:r>
              <a:rPr lang="en-US" sz="4500" b="true">
                <a:solidFill>
                  <a:srgbClr val="195AEF"/>
                </a:solidFill>
                <a:latin typeface="ABC Ginto Rounded Nord Condensed Medium"/>
                <a:ea typeface="ABC Ginto Rounded Nord Condensed Medium"/>
                <a:cs typeface="ABC Ginto Rounded Nord Condensed Medium"/>
                <a:sym typeface="ABC Ginto Rounded Nord Condensed Medium"/>
              </a:rPr>
              <a:t>telling people</a:t>
            </a:r>
            <a:r>
              <a:rPr lang="en-US" sz="4500">
                <a:solidFill>
                  <a:srgbClr val="195AEF"/>
                </a:solidFill>
                <a:latin typeface="ABC Ginto Rounded Nord Condensed"/>
                <a:ea typeface="ABC Ginto Rounded Nord Condensed"/>
                <a:cs typeface="ABC Ginto Rounded Nord Condensed"/>
                <a:sym typeface="ABC Ginto Rounded Nord Condensed"/>
              </a:rPr>
              <a:t> about your experiments and their results!</a:t>
            </a:r>
          </a:p>
          <a:p>
            <a:pPr algn="l">
              <a:lnSpc>
                <a:spcPts val="4500"/>
              </a:lnSpc>
            </a:pPr>
          </a:p>
          <a:p>
            <a:pPr algn="l">
              <a:lnSpc>
                <a:spcPts val="4500"/>
              </a:lnSpc>
            </a:pPr>
            <a:r>
              <a:rPr lang="en-US" sz="4500">
                <a:solidFill>
                  <a:srgbClr val="195AEF"/>
                </a:solidFill>
                <a:latin typeface="ABC Ginto Rounded Nord Condensed"/>
                <a:ea typeface="ABC Ginto Rounded Nord Condensed"/>
                <a:cs typeface="ABC Ginto Rounded Nord Condensed"/>
                <a:sym typeface="ABC Ginto Rounded Nord Condensed"/>
              </a:rPr>
              <a:t>We talk about our results so we can:</a:t>
            </a:r>
          </a:p>
        </p:txBody>
      </p:sp>
      <p:sp>
        <p:nvSpPr>
          <p:cNvPr name="TextBox 9" id="9"/>
          <p:cNvSpPr txBox="true"/>
          <p:nvPr/>
        </p:nvSpPr>
        <p:spPr>
          <a:xfrm rot="0">
            <a:off x="16543597" y="8650154"/>
            <a:ext cx="152400" cy="219075"/>
          </a:xfrm>
          <a:prstGeom prst="rect">
            <a:avLst/>
          </a:prstGeom>
        </p:spPr>
        <p:txBody>
          <a:bodyPr anchor="t" rtlCol="false" tIns="0" lIns="0" bIns="0" rIns="0" wrap="none">
            <a:spAutoFit/>
          </a:bodyPr>
          <a:lstStyle/>
          <a:p>
            <a:pPr algn="r">
              <a:lnSpc>
                <a:spcPts val="5739"/>
              </a:lnSpc>
              <a:spcBef>
                <a:spcPct val="0"/>
              </a:spcBef>
            </a:pPr>
            <a:r>
              <a:rPr lang="en-US" sz="4099" spc="241">
                <a:solidFill>
                  <a:srgbClr val="EEDDCD"/>
                </a:solidFill>
                <a:latin typeface="Gimme Extra Bold"/>
                <a:ea typeface="Gimme Extra Bold"/>
                <a:cs typeface="Gimme Extra Bold"/>
                <a:sym typeface="Gimme Extra Bold"/>
              </a:rPr>
              <a:t>5</a:t>
            </a:r>
          </a:p>
        </p:txBody>
      </p:sp>
      <p:sp>
        <p:nvSpPr>
          <p:cNvPr name="TextBox 10" id="10"/>
          <p:cNvSpPr txBox="true"/>
          <p:nvPr/>
        </p:nvSpPr>
        <p:spPr>
          <a:xfrm rot="-798205">
            <a:off x="999761" y="7292590"/>
            <a:ext cx="2712244" cy="936626"/>
          </a:xfrm>
          <a:prstGeom prst="rect">
            <a:avLst/>
          </a:prstGeom>
        </p:spPr>
        <p:txBody>
          <a:bodyPr anchor="t" rtlCol="false" tIns="0" lIns="0" bIns="0" rIns="0">
            <a:spAutoFit/>
          </a:bodyPr>
          <a:lstStyle/>
          <a:p>
            <a:pPr algn="ctr">
              <a:lnSpc>
                <a:spcPts val="7699"/>
              </a:lnSpc>
              <a:spcBef>
                <a:spcPct val="0"/>
              </a:spcBef>
            </a:pPr>
            <a:r>
              <a:rPr lang="en-US" sz="5499" spc="324">
                <a:solidFill>
                  <a:srgbClr val="ED3F2E"/>
                </a:solidFill>
                <a:latin typeface="Gimme Extra Bold"/>
                <a:ea typeface="Gimme Extra Bold"/>
                <a:cs typeface="Gimme Extra Bold"/>
                <a:sym typeface="Gimme Extra Bold"/>
              </a:rPr>
              <a:t>Learn</a:t>
            </a:r>
          </a:p>
        </p:txBody>
      </p:sp>
      <p:sp>
        <p:nvSpPr>
          <p:cNvPr name="TextBox 11" id="11"/>
          <p:cNvSpPr txBox="true"/>
          <p:nvPr/>
        </p:nvSpPr>
        <p:spPr>
          <a:xfrm rot="0">
            <a:off x="2625628" y="8321675"/>
            <a:ext cx="3988891" cy="936625"/>
          </a:xfrm>
          <a:prstGeom prst="rect">
            <a:avLst/>
          </a:prstGeom>
        </p:spPr>
        <p:txBody>
          <a:bodyPr anchor="t" rtlCol="false" tIns="0" lIns="0" bIns="0" rIns="0">
            <a:spAutoFit/>
          </a:bodyPr>
          <a:lstStyle/>
          <a:p>
            <a:pPr algn="ctr">
              <a:lnSpc>
                <a:spcPts val="7699"/>
              </a:lnSpc>
              <a:spcBef>
                <a:spcPct val="0"/>
              </a:spcBef>
            </a:pPr>
            <a:r>
              <a:rPr lang="en-US" sz="5499" spc="324">
                <a:solidFill>
                  <a:srgbClr val="E5A000"/>
                </a:solidFill>
                <a:latin typeface="Gimme Extra Bold"/>
                <a:ea typeface="Gimme Extra Bold"/>
                <a:cs typeface="Gimme Extra Bold"/>
                <a:sym typeface="Gimme Extra Bold"/>
              </a:rPr>
              <a:t>Compare</a:t>
            </a:r>
          </a:p>
        </p:txBody>
      </p:sp>
      <p:sp>
        <p:nvSpPr>
          <p:cNvPr name="TextBox 12" id="12"/>
          <p:cNvSpPr txBox="true"/>
          <p:nvPr/>
        </p:nvSpPr>
        <p:spPr>
          <a:xfrm rot="687323">
            <a:off x="5667347" y="7292228"/>
            <a:ext cx="2674590" cy="936626"/>
          </a:xfrm>
          <a:prstGeom prst="rect">
            <a:avLst/>
          </a:prstGeom>
        </p:spPr>
        <p:txBody>
          <a:bodyPr anchor="t" rtlCol="false" tIns="0" lIns="0" bIns="0" rIns="0">
            <a:spAutoFit/>
          </a:bodyPr>
          <a:lstStyle/>
          <a:p>
            <a:pPr algn="ctr">
              <a:lnSpc>
                <a:spcPts val="7699"/>
              </a:lnSpc>
              <a:spcBef>
                <a:spcPct val="0"/>
              </a:spcBef>
            </a:pPr>
            <a:r>
              <a:rPr lang="en-US" sz="5499" spc="324">
                <a:solidFill>
                  <a:srgbClr val="27E2E8"/>
                </a:solidFill>
                <a:latin typeface="Gimme Extra Bold"/>
                <a:ea typeface="Gimme Extra Bold"/>
                <a:cs typeface="Gimme Extra Bold"/>
                <a:sym typeface="Gimme Extra Bold"/>
              </a:rPr>
              <a:t>Share</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D9FDCF"/>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grpSp>
        <p:nvGrpSpPr>
          <p:cNvPr name="Group 3" id="3"/>
          <p:cNvGrpSpPr/>
          <p:nvPr/>
        </p:nvGrpSpPr>
        <p:grpSpPr>
          <a:xfrm rot="0">
            <a:off x="4730269" y="4064012"/>
            <a:ext cx="8827461" cy="4301869"/>
            <a:chOff x="0" y="0"/>
            <a:chExt cx="11769949" cy="5735826"/>
          </a:xfrm>
        </p:grpSpPr>
        <p:sp>
          <p:nvSpPr>
            <p:cNvPr name="Freeform 4" id="4"/>
            <p:cNvSpPr/>
            <p:nvPr/>
          </p:nvSpPr>
          <p:spPr>
            <a:xfrm flipH="false" flipV="false" rot="0">
              <a:off x="0" y="2059742"/>
              <a:ext cx="1618224" cy="1618224"/>
            </a:xfrm>
            <a:custGeom>
              <a:avLst/>
              <a:gdLst/>
              <a:ahLst/>
              <a:cxnLst/>
              <a:rect r="r" b="b" t="t" l="l"/>
              <a:pathLst>
                <a:path h="1618224" w="1618224">
                  <a:moveTo>
                    <a:pt x="0" y="0"/>
                  </a:moveTo>
                  <a:lnTo>
                    <a:pt x="1618224" y="0"/>
                  </a:lnTo>
                  <a:lnTo>
                    <a:pt x="1618224" y="1618223"/>
                  </a:lnTo>
                  <a:lnTo>
                    <a:pt x="0" y="161822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2982" y="0"/>
              <a:ext cx="1615242" cy="1615242"/>
            </a:xfrm>
            <a:custGeom>
              <a:avLst/>
              <a:gdLst/>
              <a:ahLst/>
              <a:cxnLst/>
              <a:rect r="r" b="b" t="t" l="l"/>
              <a:pathLst>
                <a:path h="1615242" w="1615242">
                  <a:moveTo>
                    <a:pt x="0" y="0"/>
                  </a:moveTo>
                  <a:lnTo>
                    <a:pt x="1615242" y="0"/>
                  </a:lnTo>
                  <a:lnTo>
                    <a:pt x="1615242" y="1615242"/>
                  </a:lnTo>
                  <a:lnTo>
                    <a:pt x="0" y="1615242"/>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6" id="6"/>
            <p:cNvSpPr/>
            <p:nvPr/>
          </p:nvSpPr>
          <p:spPr>
            <a:xfrm flipH="false" flipV="false" rot="0">
              <a:off x="0" y="4117602"/>
              <a:ext cx="1618224" cy="1618224"/>
            </a:xfrm>
            <a:custGeom>
              <a:avLst/>
              <a:gdLst/>
              <a:ahLst/>
              <a:cxnLst/>
              <a:rect r="r" b="b" t="t" l="l"/>
              <a:pathLst>
                <a:path h="1618224" w="1618224">
                  <a:moveTo>
                    <a:pt x="0" y="0"/>
                  </a:moveTo>
                  <a:lnTo>
                    <a:pt x="1618224" y="0"/>
                  </a:lnTo>
                  <a:lnTo>
                    <a:pt x="1618224" y="1618224"/>
                  </a:lnTo>
                  <a:lnTo>
                    <a:pt x="0" y="1618224"/>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7" id="7"/>
            <p:cNvSpPr txBox="true"/>
            <p:nvPr/>
          </p:nvSpPr>
          <p:spPr>
            <a:xfrm rot="0">
              <a:off x="1940744" y="482830"/>
              <a:ext cx="9829205" cy="838200"/>
            </a:xfrm>
            <a:prstGeom prst="rect">
              <a:avLst/>
            </a:prstGeom>
          </p:spPr>
          <p:txBody>
            <a:bodyPr anchor="t" rtlCol="false" tIns="0" lIns="0" bIns="0" rIns="0">
              <a:spAutoFit/>
            </a:bodyPr>
            <a:lstStyle/>
            <a:p>
              <a:pPr algn="l">
                <a:lnSpc>
                  <a:spcPts val="4500"/>
                </a:lnSpc>
              </a:pPr>
              <a:r>
                <a:rPr lang="en-US" sz="4500" b="true">
                  <a:solidFill>
                    <a:srgbClr val="195AEF"/>
                  </a:solidFill>
                  <a:latin typeface="ABC Ginto Rounded Nord Condensed Medium"/>
                  <a:ea typeface="ABC Ginto Rounded Nord Condensed Medium"/>
                  <a:cs typeface="ABC Ginto Rounded Nord Condensed Medium"/>
                  <a:sym typeface="ABC Ginto Rounded Nord Condensed Medium"/>
                </a:rPr>
                <a:t>What did you want to find out?</a:t>
              </a:r>
            </a:p>
          </p:txBody>
        </p:sp>
        <p:sp>
          <p:nvSpPr>
            <p:cNvPr name="TextBox 8" id="8"/>
            <p:cNvSpPr txBox="true"/>
            <p:nvPr/>
          </p:nvSpPr>
          <p:spPr>
            <a:xfrm rot="0">
              <a:off x="1940744" y="2487853"/>
              <a:ext cx="9419582" cy="838200"/>
            </a:xfrm>
            <a:prstGeom prst="rect">
              <a:avLst/>
            </a:prstGeom>
          </p:spPr>
          <p:txBody>
            <a:bodyPr anchor="t" rtlCol="false" tIns="0" lIns="0" bIns="0" rIns="0">
              <a:spAutoFit/>
            </a:bodyPr>
            <a:lstStyle/>
            <a:p>
              <a:pPr algn="l">
                <a:lnSpc>
                  <a:spcPts val="4500"/>
                </a:lnSpc>
              </a:pPr>
              <a:r>
                <a:rPr lang="en-US" sz="4500" b="true">
                  <a:solidFill>
                    <a:srgbClr val="195AEF"/>
                  </a:solidFill>
                  <a:latin typeface="ABC Ginto Rounded Nord Condensed Medium"/>
                  <a:ea typeface="ABC Ginto Rounded Nord Condensed Medium"/>
                  <a:cs typeface="ABC Ginto Rounded Nord Condensed Medium"/>
                  <a:sym typeface="ABC Ginto Rounded Nord Condensed Medium"/>
                </a:rPr>
                <a:t>How did you find it out?</a:t>
              </a:r>
            </a:p>
          </p:txBody>
        </p:sp>
        <p:sp>
          <p:nvSpPr>
            <p:cNvPr name="TextBox 9" id="9"/>
            <p:cNvSpPr txBox="true"/>
            <p:nvPr/>
          </p:nvSpPr>
          <p:spPr>
            <a:xfrm rot="0">
              <a:off x="1940744" y="4545714"/>
              <a:ext cx="9829205" cy="838200"/>
            </a:xfrm>
            <a:prstGeom prst="rect">
              <a:avLst/>
            </a:prstGeom>
          </p:spPr>
          <p:txBody>
            <a:bodyPr anchor="t" rtlCol="false" tIns="0" lIns="0" bIns="0" rIns="0">
              <a:spAutoFit/>
            </a:bodyPr>
            <a:lstStyle/>
            <a:p>
              <a:pPr algn="l">
                <a:lnSpc>
                  <a:spcPts val="4500"/>
                </a:lnSpc>
              </a:pPr>
              <a:r>
                <a:rPr lang="en-US" sz="4500" b="true">
                  <a:solidFill>
                    <a:srgbClr val="195AEF"/>
                  </a:solidFill>
                  <a:latin typeface="ABC Ginto Rounded Nord Condensed Medium"/>
                  <a:ea typeface="ABC Ginto Rounded Nord Condensed Medium"/>
                  <a:cs typeface="ABC Ginto Rounded Nord Condensed Medium"/>
                  <a:sym typeface="ABC Ginto Rounded Nord Condensed Medium"/>
                </a:rPr>
                <a:t>What did you discover?</a:t>
              </a:r>
            </a:p>
          </p:txBody>
        </p:sp>
      </p:grpSp>
      <p:sp>
        <p:nvSpPr>
          <p:cNvPr name="Freeform 10" id="10"/>
          <p:cNvSpPr/>
          <p:nvPr/>
        </p:nvSpPr>
        <p:spPr>
          <a:xfrm flipH="false" flipV="false" rot="0">
            <a:off x="699521" y="4222284"/>
            <a:ext cx="3168333" cy="3985324"/>
          </a:xfrm>
          <a:custGeom>
            <a:avLst/>
            <a:gdLst/>
            <a:ahLst/>
            <a:cxnLst/>
            <a:rect r="r" b="b" t="t" l="l"/>
            <a:pathLst>
              <a:path h="3985324" w="3168333">
                <a:moveTo>
                  <a:pt x="0" y="0"/>
                </a:moveTo>
                <a:lnTo>
                  <a:pt x="3168333" y="0"/>
                </a:lnTo>
                <a:lnTo>
                  <a:pt x="3168333" y="3985324"/>
                </a:lnTo>
                <a:lnTo>
                  <a:pt x="0" y="3985324"/>
                </a:lnTo>
                <a:lnTo>
                  <a:pt x="0" y="0"/>
                </a:lnTo>
                <a:close/>
              </a:path>
            </a:pathLst>
          </a:custGeom>
          <a:blipFill>
            <a:blip r:embed="rId10"/>
            <a:stretch>
              <a:fillRect l="0" t="0" r="0" b="0"/>
            </a:stretch>
          </a:blipFill>
        </p:spPr>
      </p:sp>
      <p:sp>
        <p:nvSpPr>
          <p:cNvPr name="Freeform 11" id="11"/>
          <p:cNvSpPr/>
          <p:nvPr/>
        </p:nvSpPr>
        <p:spPr>
          <a:xfrm flipH="false" flipV="false" rot="797195">
            <a:off x="13627733" y="4191557"/>
            <a:ext cx="3909371" cy="4368012"/>
          </a:xfrm>
          <a:custGeom>
            <a:avLst/>
            <a:gdLst/>
            <a:ahLst/>
            <a:cxnLst/>
            <a:rect r="r" b="b" t="t" l="l"/>
            <a:pathLst>
              <a:path h="4368012" w="3909371">
                <a:moveTo>
                  <a:pt x="0" y="0"/>
                </a:moveTo>
                <a:lnTo>
                  <a:pt x="3909371" y="0"/>
                </a:lnTo>
                <a:lnTo>
                  <a:pt x="3909371" y="4368012"/>
                </a:lnTo>
                <a:lnTo>
                  <a:pt x="0" y="4368012"/>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TextBox 12" id="12"/>
          <p:cNvSpPr txBox="true"/>
          <p:nvPr/>
        </p:nvSpPr>
        <p:spPr>
          <a:xfrm rot="0">
            <a:off x="16543597" y="8650154"/>
            <a:ext cx="152400" cy="219075"/>
          </a:xfrm>
          <a:prstGeom prst="rect">
            <a:avLst/>
          </a:prstGeom>
        </p:spPr>
        <p:txBody>
          <a:bodyPr anchor="t" rtlCol="false" tIns="0" lIns="0" bIns="0" rIns="0" wrap="none">
            <a:spAutoFit/>
          </a:bodyPr>
          <a:lstStyle/>
          <a:p>
            <a:pPr algn="r">
              <a:lnSpc>
                <a:spcPts val="5739"/>
              </a:lnSpc>
              <a:spcBef>
                <a:spcPct val="0"/>
              </a:spcBef>
            </a:pPr>
            <a:r>
              <a:rPr lang="en-US" sz="4099" spc="241">
                <a:solidFill>
                  <a:srgbClr val="EEDDCD"/>
                </a:solidFill>
                <a:latin typeface="Gimme Extra Bold"/>
                <a:ea typeface="Gimme Extra Bold"/>
                <a:cs typeface="Gimme Extra Bold"/>
                <a:sym typeface="Gimme Extra Bold"/>
              </a:rPr>
              <a:t>6</a:t>
            </a:r>
          </a:p>
        </p:txBody>
      </p:sp>
      <p:sp>
        <p:nvSpPr>
          <p:cNvPr name="TextBox 13" id="13"/>
          <p:cNvSpPr txBox="true"/>
          <p:nvPr/>
        </p:nvSpPr>
        <p:spPr>
          <a:xfrm rot="0">
            <a:off x="4162425" y="1979762"/>
            <a:ext cx="9963150" cy="1038225"/>
          </a:xfrm>
          <a:prstGeom prst="rect">
            <a:avLst/>
          </a:prstGeom>
        </p:spPr>
        <p:txBody>
          <a:bodyPr anchor="t" rtlCol="false" tIns="0" lIns="0" bIns="0" rIns="0">
            <a:spAutoFit/>
          </a:bodyPr>
          <a:lstStyle/>
          <a:p>
            <a:pPr algn="ctr">
              <a:lnSpc>
                <a:spcPts val="8400"/>
              </a:lnSpc>
              <a:spcBef>
                <a:spcPct val="0"/>
              </a:spcBef>
            </a:pPr>
            <a:r>
              <a:rPr lang="en-US" sz="6000">
                <a:solidFill>
                  <a:srgbClr val="195AEF"/>
                </a:solidFill>
                <a:latin typeface="Gimme Extra Bold"/>
                <a:ea typeface="Gimme Extra Bold"/>
                <a:cs typeface="Gimme Extra Bold"/>
                <a:sym typeface="Gimme Extra Bold"/>
              </a:rPr>
              <a:t>Sharing your science!</a:t>
            </a:r>
          </a:p>
        </p:txBody>
      </p:sp>
      <p:sp>
        <p:nvSpPr>
          <p:cNvPr name="TextBox 14" id="14"/>
          <p:cNvSpPr txBox="true"/>
          <p:nvPr/>
        </p:nvSpPr>
        <p:spPr>
          <a:xfrm rot="0">
            <a:off x="766824" y="3268023"/>
            <a:ext cx="16754352" cy="532764"/>
          </a:xfrm>
          <a:prstGeom prst="rect">
            <a:avLst/>
          </a:prstGeom>
        </p:spPr>
        <p:txBody>
          <a:bodyPr anchor="t" rtlCol="false" tIns="0" lIns="0" bIns="0" rIns="0">
            <a:spAutoFit/>
          </a:bodyPr>
          <a:lstStyle/>
          <a:p>
            <a:pPr algn="ctr">
              <a:lnSpc>
                <a:spcPts val="4099"/>
              </a:lnSpc>
            </a:pPr>
            <a:r>
              <a:rPr lang="en-US" sz="4099">
                <a:solidFill>
                  <a:srgbClr val="195AEF"/>
                </a:solidFill>
                <a:latin typeface="ABC Ginto Rounded Nord Condensed"/>
                <a:ea typeface="ABC Ginto Rounded Nord Condensed"/>
                <a:cs typeface="ABC Ginto Rounded Nord Condensed"/>
                <a:sym typeface="ABC Ginto Rounded Nord Condensed"/>
              </a:rPr>
              <a:t>However you share your science, make sure to answer these three questions:</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D9FDCF"/>
        </a:solidFill>
      </p:bgPr>
    </p:bg>
    <p:spTree>
      <p:nvGrpSpPr>
        <p:cNvPr id="1" name=""/>
        <p:cNvGrpSpPr/>
        <p:nvPr/>
      </p:nvGrpSpPr>
      <p:grpSpPr>
        <a:xfrm>
          <a:off x="0" y="0"/>
          <a:ext cx="0" cy="0"/>
          <a:chOff x="0" y="0"/>
          <a:chExt cx="0" cy="0"/>
        </a:xfrm>
      </p:grpSpPr>
      <p:sp>
        <p:nvSpPr>
          <p:cNvPr name="Freeform 2" id="2"/>
          <p:cNvSpPr/>
          <p:nvPr/>
        </p:nvSpPr>
        <p:spPr>
          <a:xfrm flipH="true" flipV="false" rot="0">
            <a:off x="0" y="0"/>
            <a:ext cx="18288000" cy="10287000"/>
          </a:xfrm>
          <a:custGeom>
            <a:avLst/>
            <a:gdLst/>
            <a:ahLst/>
            <a:cxnLst/>
            <a:rect r="r" b="b" t="t" l="l"/>
            <a:pathLst>
              <a:path h="10287000" w="18288000">
                <a:moveTo>
                  <a:pt x="18288000" y="0"/>
                </a:moveTo>
                <a:lnTo>
                  <a:pt x="0" y="0"/>
                </a:lnTo>
                <a:lnTo>
                  <a:pt x="0" y="10287000"/>
                </a:lnTo>
                <a:lnTo>
                  <a:pt x="18288000" y="10287000"/>
                </a:lnTo>
                <a:lnTo>
                  <a:pt x="18288000" y="0"/>
                </a:lnTo>
                <a:close/>
              </a:path>
            </a:pathLst>
          </a:custGeom>
          <a:blipFill>
            <a:blip r:embed="rId3"/>
            <a:stretch>
              <a:fillRect l="0" t="0" r="0" b="0"/>
            </a:stretch>
          </a:blipFill>
        </p:spPr>
      </p:sp>
      <p:grpSp>
        <p:nvGrpSpPr>
          <p:cNvPr name="Group 3" id="3"/>
          <p:cNvGrpSpPr/>
          <p:nvPr/>
        </p:nvGrpSpPr>
        <p:grpSpPr>
          <a:xfrm rot="0">
            <a:off x="951272" y="1397066"/>
            <a:ext cx="5653077" cy="7507605"/>
            <a:chOff x="0" y="0"/>
            <a:chExt cx="875810" cy="1163124"/>
          </a:xfrm>
        </p:grpSpPr>
        <p:sp>
          <p:nvSpPr>
            <p:cNvPr name="Freeform 4" id="4"/>
            <p:cNvSpPr/>
            <p:nvPr/>
          </p:nvSpPr>
          <p:spPr>
            <a:xfrm flipH="false" flipV="false" rot="0">
              <a:off x="0" y="0"/>
              <a:ext cx="875810" cy="1163124"/>
            </a:xfrm>
            <a:custGeom>
              <a:avLst/>
              <a:gdLst/>
              <a:ahLst/>
              <a:cxnLst/>
              <a:rect r="r" b="b" t="t" l="l"/>
              <a:pathLst>
                <a:path h="1163124" w="875810">
                  <a:moveTo>
                    <a:pt x="41085" y="0"/>
                  </a:moveTo>
                  <a:lnTo>
                    <a:pt x="834724" y="0"/>
                  </a:lnTo>
                  <a:cubicBezTo>
                    <a:pt x="857415" y="0"/>
                    <a:pt x="875810" y="18394"/>
                    <a:pt x="875810" y="41085"/>
                  </a:cubicBezTo>
                  <a:lnTo>
                    <a:pt x="875810" y="1122039"/>
                  </a:lnTo>
                  <a:cubicBezTo>
                    <a:pt x="875810" y="1144730"/>
                    <a:pt x="857415" y="1163124"/>
                    <a:pt x="834724" y="1163124"/>
                  </a:cubicBezTo>
                  <a:lnTo>
                    <a:pt x="41085" y="1163124"/>
                  </a:lnTo>
                  <a:cubicBezTo>
                    <a:pt x="18394" y="1163124"/>
                    <a:pt x="0" y="1144730"/>
                    <a:pt x="0" y="1122039"/>
                  </a:cubicBezTo>
                  <a:lnTo>
                    <a:pt x="0" y="41085"/>
                  </a:lnTo>
                  <a:cubicBezTo>
                    <a:pt x="0" y="18394"/>
                    <a:pt x="18394" y="0"/>
                    <a:pt x="41085" y="0"/>
                  </a:cubicBezTo>
                  <a:close/>
                </a:path>
              </a:pathLst>
            </a:custGeom>
            <a:blipFill>
              <a:blip r:embed="rId4"/>
              <a:stretch>
                <a:fillRect l="0" t="-198" r="0" b="-198"/>
              </a:stretch>
            </a:blipFill>
          </p:spPr>
        </p:sp>
      </p:grpSp>
      <p:sp>
        <p:nvSpPr>
          <p:cNvPr name="Freeform 5" id="5"/>
          <p:cNvSpPr/>
          <p:nvPr/>
        </p:nvSpPr>
        <p:spPr>
          <a:xfrm flipH="false" flipV="false" rot="1935690">
            <a:off x="296643" y="757296"/>
            <a:ext cx="1571768" cy="1566053"/>
          </a:xfrm>
          <a:custGeom>
            <a:avLst/>
            <a:gdLst/>
            <a:ahLst/>
            <a:cxnLst/>
            <a:rect r="r" b="b" t="t" l="l"/>
            <a:pathLst>
              <a:path h="1566053" w="1571768">
                <a:moveTo>
                  <a:pt x="0" y="0"/>
                </a:moveTo>
                <a:lnTo>
                  <a:pt x="1571768" y="0"/>
                </a:lnTo>
                <a:lnTo>
                  <a:pt x="1571768" y="1566052"/>
                </a:lnTo>
                <a:lnTo>
                  <a:pt x="0" y="1566052"/>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6" id="6"/>
          <p:cNvSpPr/>
          <p:nvPr/>
        </p:nvSpPr>
        <p:spPr>
          <a:xfrm flipH="false" flipV="false" rot="-1542021">
            <a:off x="5514670" y="7780517"/>
            <a:ext cx="1728065" cy="1721781"/>
          </a:xfrm>
          <a:custGeom>
            <a:avLst/>
            <a:gdLst/>
            <a:ahLst/>
            <a:cxnLst/>
            <a:rect r="r" b="b" t="t" l="l"/>
            <a:pathLst>
              <a:path h="1721781" w="1728065">
                <a:moveTo>
                  <a:pt x="0" y="0"/>
                </a:moveTo>
                <a:lnTo>
                  <a:pt x="1728065" y="0"/>
                </a:lnTo>
                <a:lnTo>
                  <a:pt x="1728065" y="1721781"/>
                </a:lnTo>
                <a:lnTo>
                  <a:pt x="0" y="1721781"/>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7" id="7"/>
          <p:cNvSpPr txBox="true"/>
          <p:nvPr/>
        </p:nvSpPr>
        <p:spPr>
          <a:xfrm rot="0">
            <a:off x="9055346" y="1547912"/>
            <a:ext cx="8100702" cy="790575"/>
          </a:xfrm>
          <a:prstGeom prst="rect">
            <a:avLst/>
          </a:prstGeom>
        </p:spPr>
        <p:txBody>
          <a:bodyPr anchor="t" rtlCol="false" tIns="0" lIns="0" bIns="0" rIns="0">
            <a:spAutoFit/>
          </a:bodyPr>
          <a:lstStyle/>
          <a:p>
            <a:pPr algn="l">
              <a:lnSpc>
                <a:spcPts val="5999"/>
              </a:lnSpc>
            </a:pPr>
            <a:r>
              <a:rPr lang="en-US" sz="5999">
                <a:solidFill>
                  <a:srgbClr val="195AEF"/>
                </a:solidFill>
                <a:latin typeface="Gimme Extra Bold"/>
                <a:ea typeface="Gimme Extra Bold"/>
                <a:cs typeface="Gimme Extra Bold"/>
                <a:sym typeface="Gimme Extra Bold"/>
              </a:rPr>
              <a:t>Let’s practice</a:t>
            </a:r>
          </a:p>
        </p:txBody>
      </p:sp>
      <p:sp>
        <p:nvSpPr>
          <p:cNvPr name="TextBox 8" id="8"/>
          <p:cNvSpPr txBox="true"/>
          <p:nvPr/>
        </p:nvSpPr>
        <p:spPr>
          <a:xfrm rot="0">
            <a:off x="9055346" y="2572483"/>
            <a:ext cx="8100702" cy="2324100"/>
          </a:xfrm>
          <a:prstGeom prst="rect">
            <a:avLst/>
          </a:prstGeom>
        </p:spPr>
        <p:txBody>
          <a:bodyPr anchor="t" rtlCol="false" tIns="0" lIns="0" bIns="0" rIns="0">
            <a:spAutoFit/>
          </a:bodyPr>
          <a:lstStyle/>
          <a:p>
            <a:pPr algn="l">
              <a:lnSpc>
                <a:spcPts val="4500"/>
              </a:lnSpc>
            </a:pPr>
            <a:r>
              <a:rPr lang="en-US" sz="4500">
                <a:solidFill>
                  <a:srgbClr val="195AEF"/>
                </a:solidFill>
                <a:latin typeface="ABC Ginto Rounded Nord Condensed"/>
                <a:ea typeface="ABC Ginto Rounded Nord Condensed"/>
                <a:cs typeface="ABC Ginto Rounded Nord Condensed"/>
                <a:sym typeface="ABC Ginto Rounded Nord Condensed"/>
              </a:rPr>
              <a:t>In groups of 3-4, </a:t>
            </a:r>
            <a:r>
              <a:rPr lang="en-US" b="true" sz="4500">
                <a:solidFill>
                  <a:srgbClr val="195AEF"/>
                </a:solidFill>
                <a:latin typeface="ABC Ginto Rounded Nord Condensed Medium"/>
                <a:ea typeface="ABC Ginto Rounded Nord Condensed Medium"/>
                <a:cs typeface="ABC Ginto Rounded Nord Condensed Medium"/>
                <a:sym typeface="ABC Ginto Rounded Nord Condensed Medium"/>
              </a:rPr>
              <a:t>randomly pick</a:t>
            </a:r>
            <a:r>
              <a:rPr lang="en-US" sz="4500">
                <a:solidFill>
                  <a:srgbClr val="195AEF"/>
                </a:solidFill>
                <a:latin typeface="ABC Ginto Rounded Nord Condensed"/>
                <a:ea typeface="ABC Ginto Rounded Nord Condensed"/>
                <a:cs typeface="ABC Ginto Rounded Nord Condensed"/>
                <a:sym typeface="ABC Ginto Rounded Nord Condensed"/>
              </a:rPr>
              <a:t> a fun science fact. Prepare one of the following ways to </a:t>
            </a:r>
            <a:r>
              <a:rPr lang="en-US" b="true" sz="4500">
                <a:solidFill>
                  <a:srgbClr val="195AEF"/>
                </a:solidFill>
                <a:latin typeface="ABC Ginto Rounded Nord Condensed Medium"/>
                <a:ea typeface="ABC Ginto Rounded Nord Condensed Medium"/>
                <a:cs typeface="ABC Ginto Rounded Nord Condensed Medium"/>
                <a:sym typeface="ABC Ginto Rounded Nord Condensed Medium"/>
              </a:rPr>
              <a:t>explain it to an alien</a:t>
            </a:r>
            <a:r>
              <a:rPr lang="en-US" sz="4500">
                <a:solidFill>
                  <a:srgbClr val="195AEF"/>
                </a:solidFill>
                <a:latin typeface="ABC Ginto Rounded Nord Condensed"/>
                <a:ea typeface="ABC Ginto Rounded Nord Condensed"/>
                <a:cs typeface="ABC Ginto Rounded Nord Condensed"/>
                <a:sym typeface="ABC Ginto Rounded Nord Condensed"/>
              </a:rPr>
              <a:t> visiting Earth!</a:t>
            </a:r>
          </a:p>
        </p:txBody>
      </p:sp>
      <p:sp>
        <p:nvSpPr>
          <p:cNvPr name="TextBox 9" id="9"/>
          <p:cNvSpPr txBox="true"/>
          <p:nvPr/>
        </p:nvSpPr>
        <p:spPr>
          <a:xfrm rot="0">
            <a:off x="9055346" y="5227069"/>
            <a:ext cx="8100702" cy="2695575"/>
          </a:xfrm>
          <a:prstGeom prst="rect">
            <a:avLst/>
          </a:prstGeom>
        </p:spPr>
        <p:txBody>
          <a:bodyPr anchor="t" rtlCol="false" tIns="0" lIns="0" bIns="0" rIns="0">
            <a:spAutoFit/>
          </a:bodyPr>
          <a:lstStyle/>
          <a:p>
            <a:pPr algn="l" marL="971550" indent="-485775" lvl="1">
              <a:lnSpc>
                <a:spcPts val="4500"/>
              </a:lnSpc>
              <a:buFont typeface="Arial"/>
              <a:buChar char="•"/>
            </a:pPr>
            <a:r>
              <a:rPr lang="en-US" sz="4500">
                <a:solidFill>
                  <a:srgbClr val="195AEF"/>
                </a:solidFill>
                <a:latin typeface="ABC Ginto Rounded Nord Condensed"/>
                <a:ea typeface="ABC Ginto Rounded Nord Condensed"/>
                <a:cs typeface="ABC Ginto Rounded Nord Condensed"/>
                <a:sym typeface="ABC Ginto Rounded Nord Condensed"/>
              </a:rPr>
              <a:t>Write it</a:t>
            </a:r>
          </a:p>
          <a:p>
            <a:pPr algn="l">
              <a:lnSpc>
                <a:spcPts val="999"/>
              </a:lnSpc>
            </a:pPr>
          </a:p>
          <a:p>
            <a:pPr algn="l" marL="971550" indent="-485775" lvl="1">
              <a:lnSpc>
                <a:spcPts val="4500"/>
              </a:lnSpc>
              <a:buFont typeface="Arial"/>
              <a:buChar char="•"/>
            </a:pPr>
            <a:r>
              <a:rPr lang="en-US" sz="4500">
                <a:solidFill>
                  <a:srgbClr val="195AEF"/>
                </a:solidFill>
                <a:latin typeface="ABC Ginto Rounded Nord Condensed"/>
                <a:ea typeface="ABC Ginto Rounded Nord Condensed"/>
                <a:cs typeface="ABC Ginto Rounded Nord Condensed"/>
                <a:sym typeface="ABC Ginto Rounded Nord Condensed"/>
              </a:rPr>
              <a:t>Draw it</a:t>
            </a:r>
          </a:p>
          <a:p>
            <a:pPr algn="l">
              <a:lnSpc>
                <a:spcPts val="999"/>
              </a:lnSpc>
            </a:pPr>
          </a:p>
          <a:p>
            <a:pPr algn="l" marL="971550" indent="-485775" lvl="1">
              <a:lnSpc>
                <a:spcPts val="4500"/>
              </a:lnSpc>
              <a:buFont typeface="Arial"/>
              <a:buChar char="•"/>
            </a:pPr>
            <a:r>
              <a:rPr lang="en-US" sz="4500">
                <a:solidFill>
                  <a:srgbClr val="195AEF"/>
                </a:solidFill>
                <a:latin typeface="ABC Ginto Rounded Nord Condensed"/>
                <a:ea typeface="ABC Ginto Rounded Nord Condensed"/>
                <a:cs typeface="ABC Ginto Rounded Nord Condensed"/>
                <a:sym typeface="ABC Ginto Rounded Nord Condensed"/>
              </a:rPr>
              <a:t>Act it</a:t>
            </a:r>
          </a:p>
          <a:p>
            <a:pPr algn="l">
              <a:lnSpc>
                <a:spcPts val="999"/>
              </a:lnSpc>
            </a:pPr>
          </a:p>
          <a:p>
            <a:pPr algn="l" marL="971550" indent="-485775" lvl="1">
              <a:lnSpc>
                <a:spcPts val="4500"/>
              </a:lnSpc>
              <a:buFont typeface="Arial"/>
              <a:buChar char="•"/>
            </a:pPr>
            <a:r>
              <a:rPr lang="en-US" sz="4500">
                <a:solidFill>
                  <a:srgbClr val="195AEF"/>
                </a:solidFill>
                <a:latin typeface="ABC Ginto Rounded Nord Condensed"/>
                <a:ea typeface="ABC Ginto Rounded Nord Condensed"/>
                <a:cs typeface="ABC Ginto Rounded Nord Condensed"/>
                <a:sym typeface="ABC Ginto Rounded Nord Condensed"/>
              </a:rPr>
              <a:t>Sculpt it</a:t>
            </a:r>
          </a:p>
        </p:txBody>
      </p:sp>
      <p:sp>
        <p:nvSpPr>
          <p:cNvPr name="TextBox 10" id="10"/>
          <p:cNvSpPr txBox="true"/>
          <p:nvPr/>
        </p:nvSpPr>
        <p:spPr>
          <a:xfrm rot="0">
            <a:off x="16543597" y="8650154"/>
            <a:ext cx="152400" cy="219075"/>
          </a:xfrm>
          <a:prstGeom prst="rect">
            <a:avLst/>
          </a:prstGeom>
        </p:spPr>
        <p:txBody>
          <a:bodyPr anchor="t" rtlCol="false" tIns="0" lIns="0" bIns="0" rIns="0" wrap="none">
            <a:spAutoFit/>
          </a:bodyPr>
          <a:lstStyle/>
          <a:p>
            <a:pPr algn="r">
              <a:lnSpc>
                <a:spcPts val="5739"/>
              </a:lnSpc>
              <a:spcBef>
                <a:spcPct val="0"/>
              </a:spcBef>
            </a:pPr>
            <a:r>
              <a:rPr lang="en-US" sz="4099" spc="241">
                <a:solidFill>
                  <a:srgbClr val="EEDDCD"/>
                </a:solidFill>
                <a:latin typeface="Gimme Extra Bold"/>
                <a:ea typeface="Gimme Extra Bold"/>
                <a:cs typeface="Gimme Extra Bold"/>
                <a:sym typeface="Gimme Extra Bold"/>
              </a:rPr>
              <a:t>7</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F6E2E5"/>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Freeform 3" id="3"/>
          <p:cNvSpPr/>
          <p:nvPr/>
        </p:nvSpPr>
        <p:spPr>
          <a:xfrm flipH="false" flipV="false" rot="0">
            <a:off x="7433548" y="2237475"/>
            <a:ext cx="3420903" cy="2839350"/>
          </a:xfrm>
          <a:custGeom>
            <a:avLst/>
            <a:gdLst/>
            <a:ahLst/>
            <a:cxnLst/>
            <a:rect r="r" b="b" t="t" l="l"/>
            <a:pathLst>
              <a:path h="2839350" w="3420903">
                <a:moveTo>
                  <a:pt x="0" y="0"/>
                </a:moveTo>
                <a:lnTo>
                  <a:pt x="3420904" y="0"/>
                </a:lnTo>
                <a:lnTo>
                  <a:pt x="3420904" y="2839350"/>
                </a:lnTo>
                <a:lnTo>
                  <a:pt x="0" y="283935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4" id="4"/>
          <p:cNvSpPr txBox="true"/>
          <p:nvPr/>
        </p:nvSpPr>
        <p:spPr>
          <a:xfrm rot="0">
            <a:off x="16543597" y="8650154"/>
            <a:ext cx="152400" cy="219075"/>
          </a:xfrm>
          <a:prstGeom prst="rect">
            <a:avLst/>
          </a:prstGeom>
        </p:spPr>
        <p:txBody>
          <a:bodyPr anchor="t" rtlCol="false" tIns="0" lIns="0" bIns="0" rIns="0" wrap="none">
            <a:spAutoFit/>
          </a:bodyPr>
          <a:lstStyle/>
          <a:p>
            <a:pPr algn="r">
              <a:lnSpc>
                <a:spcPts val="5739"/>
              </a:lnSpc>
              <a:spcBef>
                <a:spcPct val="0"/>
              </a:spcBef>
            </a:pPr>
            <a:r>
              <a:rPr lang="en-US" sz="4099" spc="241">
                <a:solidFill>
                  <a:srgbClr val="EEDDCD"/>
                </a:solidFill>
                <a:latin typeface="Gimme Extra Bold"/>
                <a:ea typeface="Gimme Extra Bold"/>
                <a:cs typeface="Gimme Extra Bold"/>
                <a:sym typeface="Gimme Extra Bold"/>
              </a:rPr>
              <a:t>8</a:t>
            </a:r>
          </a:p>
        </p:txBody>
      </p:sp>
      <p:sp>
        <p:nvSpPr>
          <p:cNvPr name="TextBox 5" id="5"/>
          <p:cNvSpPr txBox="true"/>
          <p:nvPr/>
        </p:nvSpPr>
        <p:spPr>
          <a:xfrm rot="0">
            <a:off x="7215684" y="5533385"/>
            <a:ext cx="3856574" cy="920095"/>
          </a:xfrm>
          <a:prstGeom prst="rect">
            <a:avLst/>
          </a:prstGeom>
        </p:spPr>
        <p:txBody>
          <a:bodyPr anchor="t" rtlCol="false" tIns="0" lIns="0" bIns="0" rIns="0">
            <a:spAutoFit/>
          </a:bodyPr>
          <a:lstStyle/>
          <a:p>
            <a:pPr algn="l">
              <a:lnSpc>
                <a:spcPts val="6912"/>
              </a:lnSpc>
            </a:pPr>
            <a:r>
              <a:rPr lang="en-US" sz="6912">
                <a:solidFill>
                  <a:srgbClr val="195AEF"/>
                </a:solidFill>
                <a:latin typeface="Gimme Extra Bold"/>
                <a:ea typeface="Gimme Extra Bold"/>
                <a:cs typeface="Gimme Extra Bold"/>
                <a:sym typeface="Gimme Extra Bold"/>
              </a:rPr>
              <a:t>Reflect</a:t>
            </a:r>
          </a:p>
        </p:txBody>
      </p:sp>
      <p:sp>
        <p:nvSpPr>
          <p:cNvPr name="TextBox 6" id="6"/>
          <p:cNvSpPr txBox="true"/>
          <p:nvPr/>
        </p:nvSpPr>
        <p:spPr>
          <a:xfrm rot="0">
            <a:off x="1974949" y="6636768"/>
            <a:ext cx="14338102" cy="685309"/>
          </a:xfrm>
          <a:prstGeom prst="rect">
            <a:avLst/>
          </a:prstGeom>
        </p:spPr>
        <p:txBody>
          <a:bodyPr anchor="t" rtlCol="false" tIns="0" lIns="0" bIns="0" rIns="0">
            <a:spAutoFit/>
          </a:bodyPr>
          <a:lstStyle/>
          <a:p>
            <a:pPr algn="ctr">
              <a:lnSpc>
                <a:spcPts val="5184"/>
              </a:lnSpc>
              <a:spcBef>
                <a:spcPct val="0"/>
              </a:spcBef>
            </a:pPr>
            <a:r>
              <a:rPr lang="en-US" sz="5184">
                <a:solidFill>
                  <a:srgbClr val="195AEF"/>
                </a:solidFill>
                <a:latin typeface="ABC Ginto Rounded Nord Condensed"/>
                <a:ea typeface="ABC Ginto Rounded Nord Condensed"/>
                <a:cs typeface="ABC Ginto Rounded Nord Condensed"/>
                <a:sym typeface="ABC Ginto Rounded Nord Condensed"/>
              </a:rPr>
              <a:t>Why is it important to share science with other people?</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ECE2FF"/>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Freeform 3" id="3"/>
          <p:cNvSpPr/>
          <p:nvPr/>
        </p:nvSpPr>
        <p:spPr>
          <a:xfrm flipH="false" flipV="false" rot="-1113215">
            <a:off x="13896870" y="551014"/>
            <a:ext cx="3371857" cy="3359596"/>
          </a:xfrm>
          <a:custGeom>
            <a:avLst/>
            <a:gdLst/>
            <a:ahLst/>
            <a:cxnLst/>
            <a:rect r="r" b="b" t="t" l="l"/>
            <a:pathLst>
              <a:path h="3359596" w="3371857">
                <a:moveTo>
                  <a:pt x="0" y="0"/>
                </a:moveTo>
                <a:lnTo>
                  <a:pt x="3371857" y="0"/>
                </a:lnTo>
                <a:lnTo>
                  <a:pt x="3371857" y="3359596"/>
                </a:lnTo>
                <a:lnTo>
                  <a:pt x="0" y="335959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338064">
            <a:off x="1163420" y="1035169"/>
            <a:ext cx="3239470" cy="2903743"/>
          </a:xfrm>
          <a:custGeom>
            <a:avLst/>
            <a:gdLst/>
            <a:ahLst/>
            <a:cxnLst/>
            <a:rect r="r" b="b" t="t" l="l"/>
            <a:pathLst>
              <a:path h="2903743" w="3239470">
                <a:moveTo>
                  <a:pt x="0" y="0"/>
                </a:moveTo>
                <a:lnTo>
                  <a:pt x="3239470" y="0"/>
                </a:lnTo>
                <a:lnTo>
                  <a:pt x="3239470" y="2903743"/>
                </a:lnTo>
                <a:lnTo>
                  <a:pt x="0" y="2903743"/>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458638">
            <a:off x="1128635" y="6201290"/>
            <a:ext cx="3309040" cy="3297007"/>
          </a:xfrm>
          <a:custGeom>
            <a:avLst/>
            <a:gdLst/>
            <a:ahLst/>
            <a:cxnLst/>
            <a:rect r="r" b="b" t="t" l="l"/>
            <a:pathLst>
              <a:path h="3297007" w="3309040">
                <a:moveTo>
                  <a:pt x="0" y="0"/>
                </a:moveTo>
                <a:lnTo>
                  <a:pt x="3309040" y="0"/>
                </a:lnTo>
                <a:lnTo>
                  <a:pt x="3309040" y="3297008"/>
                </a:lnTo>
                <a:lnTo>
                  <a:pt x="0" y="3297008"/>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6" id="6"/>
          <p:cNvSpPr/>
          <p:nvPr/>
        </p:nvSpPr>
        <p:spPr>
          <a:xfrm flipH="false" flipV="false" rot="0">
            <a:off x="6230977" y="826756"/>
            <a:ext cx="5826047" cy="3264169"/>
          </a:xfrm>
          <a:custGeom>
            <a:avLst/>
            <a:gdLst/>
            <a:ahLst/>
            <a:cxnLst/>
            <a:rect r="r" b="b" t="t" l="l"/>
            <a:pathLst>
              <a:path h="3264169" w="5826047">
                <a:moveTo>
                  <a:pt x="0" y="0"/>
                </a:moveTo>
                <a:lnTo>
                  <a:pt x="5826046" y="0"/>
                </a:lnTo>
                <a:lnTo>
                  <a:pt x="5826046" y="3264168"/>
                </a:lnTo>
                <a:lnTo>
                  <a:pt x="0" y="3264168"/>
                </a:lnTo>
                <a:lnTo>
                  <a:pt x="0" y="0"/>
                </a:lnTo>
                <a:close/>
              </a:path>
            </a:pathLst>
          </a:custGeom>
          <a:blipFill>
            <a:blip r:embed="rId10">
              <a:extLst>
                <a:ext uri="{96DAC541-7B7A-43D3-8B79-37D633B846F1}">
                  <asvg:svgBlip xmlns:asvg="http://schemas.microsoft.com/office/drawing/2016/SVG/main" r:embed="rId11"/>
                </a:ext>
              </a:extLst>
            </a:blip>
            <a:stretch>
              <a:fillRect l="-15316" t="-25305" r="-13766" b="-26336"/>
            </a:stretch>
          </a:blipFill>
        </p:spPr>
      </p:sp>
      <p:sp>
        <p:nvSpPr>
          <p:cNvPr name="Freeform 7" id="7"/>
          <p:cNvSpPr/>
          <p:nvPr/>
        </p:nvSpPr>
        <p:spPr>
          <a:xfrm flipH="false" flipV="false" rot="1602670">
            <a:off x="13093047" y="6288230"/>
            <a:ext cx="3140257" cy="3123128"/>
          </a:xfrm>
          <a:custGeom>
            <a:avLst/>
            <a:gdLst/>
            <a:ahLst/>
            <a:cxnLst/>
            <a:rect r="r" b="b" t="t" l="l"/>
            <a:pathLst>
              <a:path h="3123128" w="3140257">
                <a:moveTo>
                  <a:pt x="0" y="0"/>
                </a:moveTo>
                <a:lnTo>
                  <a:pt x="3140257" y="0"/>
                </a:lnTo>
                <a:lnTo>
                  <a:pt x="3140257" y="3123128"/>
                </a:lnTo>
                <a:lnTo>
                  <a:pt x="0" y="3123128"/>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TextBox 8" id="8"/>
          <p:cNvSpPr txBox="true"/>
          <p:nvPr/>
        </p:nvSpPr>
        <p:spPr>
          <a:xfrm rot="0">
            <a:off x="2926705" y="4102369"/>
            <a:ext cx="12434590" cy="1692625"/>
          </a:xfrm>
          <a:prstGeom prst="rect">
            <a:avLst/>
          </a:prstGeom>
        </p:spPr>
        <p:txBody>
          <a:bodyPr anchor="t" rtlCol="false" tIns="0" lIns="0" bIns="0" rIns="0">
            <a:spAutoFit/>
          </a:bodyPr>
          <a:lstStyle/>
          <a:p>
            <a:pPr algn="ctr">
              <a:lnSpc>
                <a:spcPts val="13805"/>
              </a:lnSpc>
              <a:spcBef>
                <a:spcPct val="0"/>
              </a:spcBef>
            </a:pPr>
            <a:r>
              <a:rPr lang="en-US" sz="9861" spc="581">
                <a:solidFill>
                  <a:srgbClr val="195AEF"/>
                </a:solidFill>
                <a:latin typeface="Gimme Extra Bold"/>
                <a:ea typeface="Gimme Extra Bold"/>
                <a:cs typeface="Gimme Extra Bold"/>
                <a:sym typeface="Gimme Extra Bold"/>
              </a:rPr>
              <a:t>Any questions?</a:t>
            </a:r>
          </a:p>
        </p:txBody>
      </p:sp>
      <p:sp>
        <p:nvSpPr>
          <p:cNvPr name="TextBox 9" id="9"/>
          <p:cNvSpPr txBox="true"/>
          <p:nvPr/>
        </p:nvSpPr>
        <p:spPr>
          <a:xfrm rot="0">
            <a:off x="4593994" y="6080744"/>
            <a:ext cx="9100013" cy="1152524"/>
          </a:xfrm>
          <a:prstGeom prst="rect">
            <a:avLst/>
          </a:prstGeom>
        </p:spPr>
        <p:txBody>
          <a:bodyPr anchor="t" rtlCol="false" tIns="0" lIns="0" bIns="0" rIns="0">
            <a:spAutoFit/>
          </a:bodyPr>
          <a:lstStyle/>
          <a:p>
            <a:pPr algn="ctr">
              <a:lnSpc>
                <a:spcPts val="4499"/>
              </a:lnSpc>
            </a:pPr>
            <a:r>
              <a:rPr lang="en-US" sz="4499" b="true">
                <a:solidFill>
                  <a:srgbClr val="E5A000"/>
                </a:solidFill>
                <a:latin typeface="ABC Ginto Rounded Nord Condensed Medium"/>
                <a:ea typeface="ABC Ginto Rounded Nord Condensed Medium"/>
                <a:cs typeface="ABC Ginto Rounded Nord Condensed Medium"/>
                <a:sym typeface="ABC Ginto Rounded Nord Condensed Medium"/>
              </a:rPr>
              <a:t>We will be in touch about your experiment ideas!</a:t>
            </a:r>
          </a:p>
        </p:txBody>
      </p:sp>
      <p:sp>
        <p:nvSpPr>
          <p:cNvPr name="TextBox 10" id="10"/>
          <p:cNvSpPr txBox="true"/>
          <p:nvPr/>
        </p:nvSpPr>
        <p:spPr>
          <a:xfrm rot="0">
            <a:off x="16543597" y="8650154"/>
            <a:ext cx="152400" cy="219075"/>
          </a:xfrm>
          <a:prstGeom prst="rect">
            <a:avLst/>
          </a:prstGeom>
        </p:spPr>
        <p:txBody>
          <a:bodyPr anchor="t" rtlCol="false" tIns="0" lIns="0" bIns="0" rIns="0" wrap="none">
            <a:spAutoFit/>
          </a:bodyPr>
          <a:lstStyle/>
          <a:p>
            <a:pPr algn="r">
              <a:lnSpc>
                <a:spcPts val="5739"/>
              </a:lnSpc>
              <a:spcBef>
                <a:spcPct val="0"/>
              </a:spcBef>
            </a:pPr>
            <a:r>
              <a:rPr lang="en-US" sz="4099" spc="241">
                <a:solidFill>
                  <a:srgbClr val="EEDDCD"/>
                </a:solidFill>
                <a:latin typeface="Gimme Extra Bold"/>
                <a:ea typeface="Gimme Extra Bold"/>
                <a:cs typeface="Gimme Extra Bold"/>
                <a:sym typeface="Gimme Extra Bold"/>
              </a:rPr>
              <a:t>9</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D9FDCF"/>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Freeform 3" id="3"/>
          <p:cNvSpPr/>
          <p:nvPr/>
        </p:nvSpPr>
        <p:spPr>
          <a:xfrm flipH="false" flipV="false" rot="0">
            <a:off x="6230977" y="826756"/>
            <a:ext cx="5826047" cy="3264169"/>
          </a:xfrm>
          <a:custGeom>
            <a:avLst/>
            <a:gdLst/>
            <a:ahLst/>
            <a:cxnLst/>
            <a:rect r="r" b="b" t="t" l="l"/>
            <a:pathLst>
              <a:path h="3264169" w="5826047">
                <a:moveTo>
                  <a:pt x="0" y="0"/>
                </a:moveTo>
                <a:lnTo>
                  <a:pt x="5826046" y="0"/>
                </a:lnTo>
                <a:lnTo>
                  <a:pt x="5826046" y="3264168"/>
                </a:lnTo>
                <a:lnTo>
                  <a:pt x="0" y="3264168"/>
                </a:lnTo>
                <a:lnTo>
                  <a:pt x="0" y="0"/>
                </a:lnTo>
                <a:close/>
              </a:path>
            </a:pathLst>
          </a:custGeom>
          <a:blipFill>
            <a:blip r:embed="rId4">
              <a:extLst>
                <a:ext uri="{96DAC541-7B7A-43D3-8B79-37D633B846F1}">
                  <asvg:svgBlip xmlns:asvg="http://schemas.microsoft.com/office/drawing/2016/SVG/main" r:embed="rId5"/>
                </a:ext>
              </a:extLst>
            </a:blip>
            <a:stretch>
              <a:fillRect l="-15316" t="-25305" r="-13766" b="-26336"/>
            </a:stretch>
          </a:blipFill>
        </p:spPr>
      </p:sp>
      <p:sp>
        <p:nvSpPr>
          <p:cNvPr name="Freeform 4" id="4"/>
          <p:cNvSpPr/>
          <p:nvPr/>
        </p:nvSpPr>
        <p:spPr>
          <a:xfrm flipH="false" flipV="false" rot="-338064">
            <a:off x="1163420" y="1035169"/>
            <a:ext cx="3239470" cy="2903743"/>
          </a:xfrm>
          <a:custGeom>
            <a:avLst/>
            <a:gdLst/>
            <a:ahLst/>
            <a:cxnLst/>
            <a:rect r="r" b="b" t="t" l="l"/>
            <a:pathLst>
              <a:path h="2903743" w="3239470">
                <a:moveTo>
                  <a:pt x="0" y="0"/>
                </a:moveTo>
                <a:lnTo>
                  <a:pt x="3239470" y="0"/>
                </a:lnTo>
                <a:lnTo>
                  <a:pt x="3239470" y="2903743"/>
                </a:lnTo>
                <a:lnTo>
                  <a:pt x="0" y="2903743"/>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586644">
            <a:off x="12359386" y="6540526"/>
            <a:ext cx="3344173" cy="2900310"/>
          </a:xfrm>
          <a:custGeom>
            <a:avLst/>
            <a:gdLst/>
            <a:ahLst/>
            <a:cxnLst/>
            <a:rect r="r" b="b" t="t" l="l"/>
            <a:pathLst>
              <a:path h="2900310" w="3344173">
                <a:moveTo>
                  <a:pt x="0" y="0"/>
                </a:moveTo>
                <a:lnTo>
                  <a:pt x="3344173" y="0"/>
                </a:lnTo>
                <a:lnTo>
                  <a:pt x="3344173" y="2900310"/>
                </a:lnTo>
                <a:lnTo>
                  <a:pt x="0" y="2900310"/>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6" id="6"/>
          <p:cNvSpPr/>
          <p:nvPr/>
        </p:nvSpPr>
        <p:spPr>
          <a:xfrm flipH="false" flipV="false" rot="1851673">
            <a:off x="1763831" y="6430507"/>
            <a:ext cx="3106940" cy="3095642"/>
          </a:xfrm>
          <a:custGeom>
            <a:avLst/>
            <a:gdLst/>
            <a:ahLst/>
            <a:cxnLst/>
            <a:rect r="r" b="b" t="t" l="l"/>
            <a:pathLst>
              <a:path h="3095642" w="3106940">
                <a:moveTo>
                  <a:pt x="0" y="0"/>
                </a:moveTo>
                <a:lnTo>
                  <a:pt x="3106940" y="0"/>
                </a:lnTo>
                <a:lnTo>
                  <a:pt x="3106940" y="3095642"/>
                </a:lnTo>
                <a:lnTo>
                  <a:pt x="0" y="3095642"/>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7" id="7"/>
          <p:cNvSpPr/>
          <p:nvPr/>
        </p:nvSpPr>
        <p:spPr>
          <a:xfrm flipH="false" flipV="false" rot="-1182067">
            <a:off x="13250003" y="808129"/>
            <a:ext cx="3078447" cy="3061655"/>
          </a:xfrm>
          <a:custGeom>
            <a:avLst/>
            <a:gdLst/>
            <a:ahLst/>
            <a:cxnLst/>
            <a:rect r="r" b="b" t="t" l="l"/>
            <a:pathLst>
              <a:path h="3061655" w="3078447">
                <a:moveTo>
                  <a:pt x="0" y="0"/>
                </a:moveTo>
                <a:lnTo>
                  <a:pt x="3078447" y="0"/>
                </a:lnTo>
                <a:lnTo>
                  <a:pt x="3078447" y="3061655"/>
                </a:lnTo>
                <a:lnTo>
                  <a:pt x="0" y="3061655"/>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TextBox 8" id="8"/>
          <p:cNvSpPr txBox="true"/>
          <p:nvPr/>
        </p:nvSpPr>
        <p:spPr>
          <a:xfrm rot="0">
            <a:off x="803523" y="5588982"/>
            <a:ext cx="16680954" cy="609600"/>
          </a:xfrm>
          <a:prstGeom prst="rect">
            <a:avLst/>
          </a:prstGeom>
        </p:spPr>
        <p:txBody>
          <a:bodyPr anchor="t" rtlCol="false" tIns="0" lIns="0" bIns="0" rIns="0">
            <a:spAutoFit/>
          </a:bodyPr>
          <a:lstStyle/>
          <a:p>
            <a:pPr algn="ctr">
              <a:lnSpc>
                <a:spcPts val="4500"/>
              </a:lnSpc>
              <a:spcBef>
                <a:spcPct val="0"/>
              </a:spcBef>
            </a:pPr>
            <a:r>
              <a:rPr lang="en-US" sz="4500">
                <a:solidFill>
                  <a:srgbClr val="195AEF"/>
                </a:solidFill>
                <a:latin typeface="ABC Ginto Rounded Nord Condensed"/>
                <a:ea typeface="ABC Ginto Rounded Nord Condensed"/>
                <a:cs typeface="ABC Ginto Rounded Nord Condensed"/>
                <a:sym typeface="ABC Ginto Rounded Nord Condensed"/>
              </a:rPr>
              <a:t>Let us know what you thought of the program and how we can improve it!</a:t>
            </a:r>
          </a:p>
        </p:txBody>
      </p:sp>
      <p:sp>
        <p:nvSpPr>
          <p:cNvPr name="TextBox 9" id="9"/>
          <p:cNvSpPr txBox="true"/>
          <p:nvPr/>
        </p:nvSpPr>
        <p:spPr>
          <a:xfrm rot="0">
            <a:off x="16543597" y="8650154"/>
            <a:ext cx="152400" cy="219075"/>
          </a:xfrm>
          <a:prstGeom prst="rect">
            <a:avLst/>
          </a:prstGeom>
        </p:spPr>
        <p:txBody>
          <a:bodyPr anchor="t" rtlCol="false" tIns="0" lIns="0" bIns="0" rIns="0" wrap="none">
            <a:spAutoFit/>
          </a:bodyPr>
          <a:lstStyle/>
          <a:p>
            <a:pPr algn="r">
              <a:lnSpc>
                <a:spcPts val="5739"/>
              </a:lnSpc>
              <a:spcBef>
                <a:spcPct val="0"/>
              </a:spcBef>
            </a:pPr>
            <a:r>
              <a:rPr lang="en-US" sz="4099" spc="241">
                <a:solidFill>
                  <a:srgbClr val="EEDDCD"/>
                </a:solidFill>
                <a:latin typeface="Gimme Extra Bold"/>
                <a:ea typeface="Gimme Extra Bold"/>
                <a:cs typeface="Gimme Extra Bold"/>
                <a:sym typeface="Gimme Extra Bold"/>
              </a:rPr>
              <a:t>10</a:t>
            </a:r>
          </a:p>
        </p:txBody>
      </p:sp>
      <p:sp>
        <p:nvSpPr>
          <p:cNvPr name="TextBox 10" id="10"/>
          <p:cNvSpPr txBox="true"/>
          <p:nvPr/>
        </p:nvSpPr>
        <p:spPr>
          <a:xfrm rot="0">
            <a:off x="2740893" y="4480044"/>
            <a:ext cx="12806214" cy="809625"/>
          </a:xfrm>
          <a:prstGeom prst="rect">
            <a:avLst/>
          </a:prstGeom>
        </p:spPr>
        <p:txBody>
          <a:bodyPr anchor="t" rtlCol="false" tIns="0" lIns="0" bIns="0" rIns="0">
            <a:spAutoFit/>
          </a:bodyPr>
          <a:lstStyle/>
          <a:p>
            <a:pPr algn="ctr">
              <a:lnSpc>
                <a:spcPts val="6000"/>
              </a:lnSpc>
              <a:spcBef>
                <a:spcPct val="0"/>
              </a:spcBef>
            </a:pPr>
            <a:r>
              <a:rPr lang="en-US" sz="6000">
                <a:solidFill>
                  <a:srgbClr val="195AEF"/>
                </a:solidFill>
                <a:latin typeface="Gimme Extra Bold"/>
                <a:ea typeface="Gimme Extra Bold"/>
                <a:cs typeface="Gimme Extra Bold"/>
                <a:sym typeface="Gimme Extra Bold"/>
              </a:rPr>
              <a:t>Please complete our survey</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DAHQNVhfDqU</dc:identifier>
  <dcterms:modified xsi:type="dcterms:W3CDTF">2011-08-01T06:04:30Z</dcterms:modified>
  <cp:revision>1</cp:revision>
  <dc:title>Session 6: Share your science</dc:title>
</cp:coreProperties>
</file>