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Gimme Extra Bold" charset="1" panose="00000000000000000000"/>
      <p:regular r:id="rId26"/>
    </p:embeddedFont>
    <p:embeddedFont>
      <p:font typeface="ABC Ginto Rounded Nord Condensed Medium" charset="1" panose="00000000000000000000"/>
      <p:regular r:id="rId27"/>
    </p:embeddedFont>
    <p:embeddedFont>
      <p:font typeface="ABC Ginto Rounded Nord Condensed" charset="1" panose="0000000000000000000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notesMasters/notesMaster1.xml" Type="http://schemas.openxmlformats.org/officeDocument/2006/relationships/notesMaster"/><Relationship Id="rId24" Target="theme/theme2.xml" Type="http://schemas.openxmlformats.org/officeDocument/2006/relationships/theme"/><Relationship Id="rId25" Target="notesSlides/notesSlide1.xml" Type="http://schemas.openxmlformats.org/officeDocument/2006/relationships/notesSlide"/><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notesSlides/notesSlide2.xml" Type="http://schemas.openxmlformats.org/officeDocument/2006/relationships/notesSlide"/><Relationship Id="rId3" Target="viewProps.xml" Type="http://schemas.openxmlformats.org/officeDocument/2006/relationships/viewProps"/><Relationship Id="rId30" Target="notesSlides/notesSlide3.xml" Type="http://schemas.openxmlformats.org/officeDocument/2006/relationships/notesSlide"/><Relationship Id="rId31" Target="notesSlides/notesSlide4.xml" Type="http://schemas.openxmlformats.org/officeDocument/2006/relationships/notesSlide"/><Relationship Id="rId32" Target="notesSlides/notesSlide5.xml" Type="http://schemas.openxmlformats.org/officeDocument/2006/relationships/notesSlide"/><Relationship Id="rId33" Target="notesSlides/notesSlide6.xml" Type="http://schemas.openxmlformats.org/officeDocument/2006/relationships/notesSlide"/><Relationship Id="rId34" Target="notesSlides/notesSlide7.xml" Type="http://schemas.openxmlformats.org/officeDocument/2006/relationships/notesSlide"/><Relationship Id="rId35" Target="notesSlides/notesSlide8.xml" Type="http://schemas.openxmlformats.org/officeDocument/2006/relationships/notesSlide"/><Relationship Id="rId36" Target="notesSlides/notesSlide9.xml" Type="http://schemas.openxmlformats.org/officeDocument/2006/relationships/notesSlide"/><Relationship Id="rId37" Target="notesSlides/notesSlide10.xml" Type="http://schemas.openxmlformats.org/officeDocument/2006/relationships/notesSlide"/><Relationship Id="rId38" Target="notesSlides/notesSlide11.xml" Type="http://schemas.openxmlformats.org/officeDocument/2006/relationships/notesSlide"/><Relationship Id="rId39" Target="notesSlides/notesSlide12.xml" Type="http://schemas.openxmlformats.org/officeDocument/2006/relationships/notesSlide"/><Relationship Id="rId4" Target="theme/theme1.xml" Type="http://schemas.openxmlformats.org/officeDocument/2006/relationships/theme"/><Relationship Id="rId40" Target="notesSlides/notesSlide13.xml" Type="http://schemas.openxmlformats.org/officeDocument/2006/relationships/notesSlide"/><Relationship Id="rId41" Target="notesSlides/notesSlide14.xml" Type="http://schemas.openxmlformats.org/officeDocument/2006/relationships/notesSlide"/><Relationship Id="rId42" Target="notesSlides/notesSlide15.xml" Type="http://schemas.openxmlformats.org/officeDocument/2006/relationships/notesSlide"/><Relationship Id="rId43" Target="notesSlides/notesSlide16.xml" Type="http://schemas.openxmlformats.org/officeDocument/2006/relationships/notesSlide"/><Relationship Id="rId44" Target="notesSlides/notesSlide17.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session explains and dives deeper into what submitting a Wonderground experiment at SNOLAB is.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SNOLAB is taking experiment ideas that use the unique location to answer different questions. These experiments are recommended to be submitted in groups. This can be as a class, in smaller groups, or even independently if you have a very keen student!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a reminder of what the experimental guidelines are, please refer to the slide. </a:t>
            </a:r>
          </a:p>
          <a:p>
            <a:r>
              <a:rPr lang="en-US"/>
              <a:t/>
            </a:r>
          </a:p>
          <a:p>
            <a:r>
              <a:rPr lang="en-US"/>
              <a:t>Please note:</a:t>
            </a:r>
          </a:p>
          <a:p>
            <a:r>
              <a:rPr lang="en-US"/>
              <a:t>Experiments can take up to two weeks to complete (special circumstances can allow for it to be slightly longer) but can be much shorter!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sure your question aligns with S.M.A.R.T. goals! Need a refresher? Go back to Session 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Think about what unique conditions at SNOLAB your question will leverage. Need help deciding which one it uses? Refer to the "Unique conditions at SNOLAB" hand out.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Have students turn to their partner and discuss their ideas! Collaboration and feedback on questions is important in the scientific process. Having multiple perspectives can lead to a more defined question!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Take some answers from the class and write them down! Give students time to discuss as a class which experiments they think are interesting.</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Please note: if you are submitting one experiment as a class, narrow it down to one question OR have each student fill in a submission and work together as a class to select one experiment to submit.</a:t>
            </a:r>
          </a:p>
          <a:p>
            <a:r>
              <a:rPr lang="en-US"/>
              <a:t/>
            </a:r>
          </a:p>
          <a:p>
            <a:r>
              <a:rPr lang="en-US"/>
              <a:t>The handout for this can be found in the resource package and the rest of the slides help to guide students through the worksheet.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is the question you want to answer? This is the experiment that you are hoping for SNOLAB to do and what you are going to expand upon in the rest of the questions!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is your hypothesis? In other words, what do you think will happen in your experiment? Why do you think this will happen?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is your experiment going to be called? This is what we call a collaboration name! Your experiment name should be F.U.N.!</a:t>
            </a:r>
          </a:p>
          <a:p>
            <a:r>
              <a:rPr lang="en-US"/>
              <a:t/>
            </a:r>
          </a:p>
          <a:p>
            <a:r>
              <a:rPr lang="en-US"/>
              <a:t>F is for fitting to your experiment. Does it have to do with your experiment? Maybe it's an acronym that stands for something!</a:t>
            </a:r>
          </a:p>
          <a:p>
            <a:r>
              <a:rPr lang="en-US"/>
              <a:t/>
            </a:r>
          </a:p>
          <a:p>
            <a:r>
              <a:rPr lang="en-US"/>
              <a:t>U is for unique. Is there another experiment with this name that you know of?</a:t>
            </a:r>
          </a:p>
          <a:p>
            <a:r>
              <a:rPr lang="en-US"/>
              <a:t/>
            </a:r>
          </a:p>
          <a:p>
            <a:r>
              <a:rPr lang="en-US"/>
              <a:t>N is for noteworthy. You want your name to be memorable! Maybe this is because it is clever or funny - or maybe just really suitable for your experiment.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information and data do you want from these experiments to answer your question? Some examples are measurements of height, time, or qualitative measurements (like the colour of an item).</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will your experiment look like? Create a diagram to help us recreate it. What sort of materials do we need to complete it? Provide it a list. Consider adding a short written description to describe how you want it to be done!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Learning about money? Continue to the next slides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Using the list of all the materials you might need for your experiment - calculate their estimated cost. Assume we do not have any materials and we need to purchase everything.</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Next, use this cost breakdown chart and figure out the estimated cost total and include the tax in your province.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Have questions? Reach out to outreach@snolab.ca.</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jpe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7.jpeg" Type="http://schemas.openxmlformats.org/officeDocument/2006/relationships/image"/><Relationship Id="rId4" Target="../media/image8.jpe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 Id="rId7" Target="../media/image11.png" Type="http://schemas.openxmlformats.org/officeDocument/2006/relationships/image"/><Relationship Id="rId8" Target="../media/image1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3.jpe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9.png" Type="http://schemas.openxmlformats.org/officeDocument/2006/relationships/image"/><Relationship Id="rId15" Target="../media/image10.svg" Type="http://schemas.openxmlformats.org/officeDocument/2006/relationships/image"/><Relationship Id="rId2" Target="../notesSlides/notesSlide4.xml" Type="http://schemas.openxmlformats.org/officeDocument/2006/relationships/notesSlide"/><Relationship Id="rId3" Target="../media/image1.jpe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24.jpe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27.jpe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27.jpeg" Type="http://schemas.openxmlformats.org/officeDocument/2006/relationships/image"/><Relationship Id="rId4" Target="../media/image3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12" Target="../media/image16.png" Type="http://schemas.openxmlformats.org/officeDocument/2006/relationships/image"/><Relationship Id="rId13" Target="../media/image17.svg" Type="http://schemas.openxmlformats.org/officeDocument/2006/relationships/image"/><Relationship Id="rId14" Target="../media/image9.png" Type="http://schemas.openxmlformats.org/officeDocument/2006/relationships/image"/><Relationship Id="rId15" Target="../media/image10.svg" Type="http://schemas.openxmlformats.org/officeDocument/2006/relationships/image"/><Relationship Id="rId2" Target="../notesSlides/notesSlide8.xml" Type="http://schemas.openxmlformats.org/officeDocument/2006/relationships/notesSlide"/><Relationship Id="rId3" Target="../media/image24.jpe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27.jpeg" Type="http://schemas.openxmlformats.org/officeDocument/2006/relationships/image"/><Relationship Id="rId4" Target="../media/image3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jpeg" Type="http://schemas.openxmlformats.org/officeDocument/2006/relationships/image"/><Relationship Id="rId4" Target="../media/image32.png" Type="http://schemas.openxmlformats.org/officeDocument/2006/relationships/image"/><Relationship Id="rId5" Target="../media/image33.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png" Type="http://schemas.openxmlformats.org/officeDocument/2006/relationships/image"/><Relationship Id="rId11" Target="../media/image41.svg" Type="http://schemas.openxmlformats.org/officeDocument/2006/relationships/image"/><Relationship Id="rId2" Target="../notesSlides/notesSlide11.xml" Type="http://schemas.openxmlformats.org/officeDocument/2006/relationships/notesSlide"/><Relationship Id="rId3" Target="../media/image7.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 Id="rId8" Target="../media/image38.png" Type="http://schemas.openxmlformats.org/officeDocument/2006/relationships/image"/><Relationship Id="rId9" Target="../media/image39.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27.jpe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jpe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12" Target="../media/image16.png" Type="http://schemas.openxmlformats.org/officeDocument/2006/relationships/image"/><Relationship Id="rId13" Target="../media/image17.svg" Type="http://schemas.openxmlformats.org/officeDocument/2006/relationships/image"/><Relationship Id="rId14" Target="../media/image9.png" Type="http://schemas.openxmlformats.org/officeDocument/2006/relationships/image"/><Relationship Id="rId15" Target="../media/image10.svg" Type="http://schemas.openxmlformats.org/officeDocument/2006/relationships/image"/><Relationship Id="rId2" Target="../notesSlides/notesSlide14.xml" Type="http://schemas.openxmlformats.org/officeDocument/2006/relationships/notesSlide"/><Relationship Id="rId3" Target="../media/image24.jpe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27.jpeg" Type="http://schemas.openxmlformats.org/officeDocument/2006/relationships/image"/><Relationship Id="rId4" Target="../media/image46.png" Type="http://schemas.openxmlformats.org/officeDocument/2006/relationships/image"/><Relationship Id="rId5" Target="../media/image47.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11" Target="../media/image3.svg" Type="http://schemas.openxmlformats.org/officeDocument/2006/relationships/image"/><Relationship Id="rId12" Target="../media/image22.png" Type="http://schemas.openxmlformats.org/officeDocument/2006/relationships/image"/><Relationship Id="rId13" Target="../media/image23.svg" Type="http://schemas.openxmlformats.org/officeDocument/2006/relationships/image"/><Relationship Id="rId2" Target="../notesSlides/notesSlide17.xml" Type="http://schemas.openxmlformats.org/officeDocument/2006/relationships/notesSlide"/><Relationship Id="rId3" Target="../media/image24.jpe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6845570" y="496512"/>
            <a:ext cx="4596860" cy="2609394"/>
          </a:xfrm>
          <a:custGeom>
            <a:avLst/>
            <a:gdLst/>
            <a:ahLst/>
            <a:cxnLst/>
            <a:rect r="r" b="b" t="t" l="l"/>
            <a:pathLst>
              <a:path h="2609394" w="4596860">
                <a:moveTo>
                  <a:pt x="0" y="0"/>
                </a:moveTo>
                <a:lnTo>
                  <a:pt x="4596860" y="0"/>
                </a:lnTo>
                <a:lnTo>
                  <a:pt x="4596860" y="2609394"/>
                </a:lnTo>
                <a:lnTo>
                  <a:pt x="0" y="2609394"/>
                </a:lnTo>
                <a:lnTo>
                  <a:pt x="0" y="0"/>
                </a:lnTo>
                <a:close/>
              </a:path>
            </a:pathLst>
          </a:custGeom>
          <a:blipFill>
            <a:blip r:embed="rId4">
              <a:extLst>
                <a:ext uri="{96DAC541-7B7A-43D3-8B79-37D633B846F1}">
                  <asvg:svgBlip xmlns:asvg="http://schemas.microsoft.com/office/drawing/2016/SVG/main" r:embed="rId5"/>
                </a:ext>
              </a:extLst>
            </a:blip>
            <a:stretch>
              <a:fillRect l="-15378" t="-25106" r="-15555" b="-26710"/>
            </a:stretch>
          </a:blipFill>
        </p:spPr>
      </p:sp>
      <p:sp>
        <p:nvSpPr>
          <p:cNvPr name="TextBox 4" id="4"/>
          <p:cNvSpPr txBox="true"/>
          <p:nvPr/>
        </p:nvSpPr>
        <p:spPr>
          <a:xfrm rot="0">
            <a:off x="1657066" y="3786172"/>
            <a:ext cx="14988442" cy="2975610"/>
          </a:xfrm>
          <a:prstGeom prst="rect">
            <a:avLst/>
          </a:prstGeom>
        </p:spPr>
        <p:txBody>
          <a:bodyPr anchor="t" rtlCol="false" tIns="0" lIns="0" bIns="0" rIns="0">
            <a:spAutoFit/>
          </a:bodyPr>
          <a:lstStyle/>
          <a:p>
            <a:pPr algn="ctr">
              <a:lnSpc>
                <a:spcPts val="11400"/>
              </a:lnSpc>
            </a:pPr>
            <a:r>
              <a:rPr lang="en-US" sz="11400">
                <a:solidFill>
                  <a:srgbClr val="195AEF"/>
                </a:solidFill>
                <a:latin typeface="Gimme Extra Bold"/>
                <a:ea typeface="Gimme Extra Bold"/>
                <a:cs typeface="Gimme Extra Bold"/>
                <a:sym typeface="Gimme Extra Bold"/>
              </a:rPr>
              <a:t>Submitting your experiment</a:t>
            </a:r>
          </a:p>
        </p:txBody>
      </p:sp>
      <p:sp>
        <p:nvSpPr>
          <p:cNvPr name="TextBox 5" id="5"/>
          <p:cNvSpPr txBox="true"/>
          <p:nvPr/>
        </p:nvSpPr>
        <p:spPr>
          <a:xfrm rot="0">
            <a:off x="1642493" y="7386860"/>
            <a:ext cx="15003015" cy="624205"/>
          </a:xfrm>
          <a:prstGeom prst="rect">
            <a:avLst/>
          </a:prstGeom>
        </p:spPr>
        <p:txBody>
          <a:bodyPr anchor="t" rtlCol="false" tIns="0" lIns="0" bIns="0" rIns="0">
            <a:spAutoFit/>
          </a:bodyPr>
          <a:lstStyle/>
          <a:p>
            <a:pPr algn="ctr">
              <a:lnSpc>
                <a:spcPts val="4700"/>
              </a:lnSpc>
            </a:pPr>
            <a:r>
              <a:rPr lang="en-US" b="true" sz="4700">
                <a:solidFill>
                  <a:srgbClr val="195AEF"/>
                </a:solidFill>
                <a:latin typeface="ABC Ginto Rounded Nord Condensed Medium"/>
                <a:ea typeface="ABC Ginto Rounded Nord Condensed Medium"/>
                <a:cs typeface="ABC Ginto Rounded Nord Condensed Medium"/>
                <a:sym typeface="ABC Ginto Rounded Nord Condensed Medium"/>
              </a:rPr>
              <a:t>Name</a:t>
            </a:r>
          </a:p>
        </p:txBody>
      </p:sp>
      <p:sp>
        <p:nvSpPr>
          <p:cNvPr name="TextBox 6" id="6"/>
          <p:cNvSpPr txBox="true"/>
          <p:nvPr/>
        </p:nvSpPr>
        <p:spPr>
          <a:xfrm rot="0">
            <a:off x="1642493" y="8198263"/>
            <a:ext cx="15003015" cy="624205"/>
          </a:xfrm>
          <a:prstGeom prst="rect">
            <a:avLst/>
          </a:prstGeom>
        </p:spPr>
        <p:txBody>
          <a:bodyPr anchor="t" rtlCol="false" tIns="0" lIns="0" bIns="0" rIns="0">
            <a:spAutoFit/>
          </a:bodyPr>
          <a:lstStyle/>
          <a:p>
            <a:pPr algn="ctr">
              <a:lnSpc>
                <a:spcPts val="4700"/>
              </a:lnSpc>
            </a:pPr>
            <a:r>
              <a:rPr lang="en-US" sz="4700">
                <a:solidFill>
                  <a:srgbClr val="195AEF"/>
                </a:solidFill>
                <a:latin typeface="ABC Ginto Rounded Nord Condensed"/>
                <a:ea typeface="ABC Ginto Rounded Nord Condensed"/>
                <a:cs typeface="ABC Ginto Rounded Nord Condensed"/>
                <a:sym typeface="ABC Ginto Rounded Nord Condensed"/>
              </a:rPr>
              <a:t>Date</a:t>
            </a:r>
          </a:p>
        </p:txBody>
      </p:sp>
      <p:grpSp>
        <p:nvGrpSpPr>
          <p:cNvPr name="Group 7" id="7"/>
          <p:cNvGrpSpPr/>
          <p:nvPr/>
        </p:nvGrpSpPr>
        <p:grpSpPr>
          <a:xfrm rot="0">
            <a:off x="0" y="9405220"/>
            <a:ext cx="18288000" cy="881780"/>
            <a:chOff x="0" y="0"/>
            <a:chExt cx="4816593" cy="232238"/>
          </a:xfrm>
        </p:grpSpPr>
        <p:sp>
          <p:nvSpPr>
            <p:cNvPr name="Freeform 8" id="8"/>
            <p:cNvSpPr/>
            <p:nvPr/>
          </p:nvSpPr>
          <p:spPr>
            <a:xfrm flipH="false" flipV="false" rot="0">
              <a:off x="0" y="0"/>
              <a:ext cx="4816592" cy="232238"/>
            </a:xfrm>
            <a:custGeom>
              <a:avLst/>
              <a:gdLst/>
              <a:ahLst/>
              <a:cxnLst/>
              <a:rect r="r" b="b" t="t" l="l"/>
              <a:pathLst>
                <a:path h="232238" w="4816592">
                  <a:moveTo>
                    <a:pt x="0" y="0"/>
                  </a:moveTo>
                  <a:lnTo>
                    <a:pt x="4816592" y="0"/>
                  </a:lnTo>
                  <a:lnTo>
                    <a:pt x="4816592" y="232238"/>
                  </a:lnTo>
                  <a:lnTo>
                    <a:pt x="0" y="232238"/>
                  </a:lnTo>
                  <a:close/>
                </a:path>
              </a:pathLst>
            </a:custGeom>
            <a:solidFill>
              <a:srgbClr val="FFFFFF"/>
            </a:solidFill>
          </p:spPr>
        </p:sp>
        <p:sp>
          <p:nvSpPr>
            <p:cNvPr name="TextBox 9" id="9"/>
            <p:cNvSpPr txBox="true"/>
            <p:nvPr/>
          </p:nvSpPr>
          <p:spPr>
            <a:xfrm>
              <a:off x="0" y="47625"/>
              <a:ext cx="4816593" cy="184613"/>
            </a:xfrm>
            <a:prstGeom prst="rect">
              <a:avLst/>
            </a:prstGeom>
          </p:spPr>
          <p:txBody>
            <a:bodyPr anchor="ctr" rtlCol="false" tIns="50800" lIns="50800" bIns="50800" rIns="50800"/>
            <a:lstStyle/>
            <a:p>
              <a:pPr algn="ctr">
                <a:lnSpc>
                  <a:spcPts val="2397"/>
                </a:lnSpc>
              </a:pPr>
            </a:p>
          </p:txBody>
        </p:sp>
      </p:grpSp>
      <p:grpSp>
        <p:nvGrpSpPr>
          <p:cNvPr name="Group 10" id="10"/>
          <p:cNvGrpSpPr/>
          <p:nvPr/>
        </p:nvGrpSpPr>
        <p:grpSpPr>
          <a:xfrm rot="0">
            <a:off x="4006837" y="9584780"/>
            <a:ext cx="10274326" cy="522661"/>
            <a:chOff x="0" y="0"/>
            <a:chExt cx="13699102" cy="696881"/>
          </a:xfrm>
        </p:grpSpPr>
        <p:sp>
          <p:nvSpPr>
            <p:cNvPr name="Freeform 11" id="11"/>
            <p:cNvSpPr/>
            <p:nvPr/>
          </p:nvSpPr>
          <p:spPr>
            <a:xfrm flipH="false" flipV="false" rot="0">
              <a:off x="0" y="85131"/>
              <a:ext cx="11399733" cy="526618"/>
            </a:xfrm>
            <a:custGeom>
              <a:avLst/>
              <a:gdLst/>
              <a:ahLst/>
              <a:cxnLst/>
              <a:rect r="r" b="b" t="t" l="l"/>
              <a:pathLst>
                <a:path h="526618" w="11399733">
                  <a:moveTo>
                    <a:pt x="0" y="0"/>
                  </a:moveTo>
                  <a:lnTo>
                    <a:pt x="11399733" y="0"/>
                  </a:lnTo>
                  <a:lnTo>
                    <a:pt x="11399733" y="526619"/>
                  </a:lnTo>
                  <a:lnTo>
                    <a:pt x="0" y="526619"/>
                  </a:lnTo>
                  <a:lnTo>
                    <a:pt x="0" y="0"/>
                  </a:lnTo>
                  <a:close/>
                </a:path>
              </a:pathLst>
            </a:custGeom>
            <a:blipFill>
              <a:blip r:embed="rId6"/>
              <a:stretch>
                <a:fillRect l="0" t="0" r="0" b="0"/>
              </a:stretch>
            </a:blipFill>
          </p:spPr>
        </p:sp>
        <p:sp>
          <p:nvSpPr>
            <p:cNvPr name="Freeform 12" id="12"/>
            <p:cNvSpPr/>
            <p:nvPr/>
          </p:nvSpPr>
          <p:spPr>
            <a:xfrm flipH="false" flipV="false" rot="0">
              <a:off x="12254657" y="0"/>
              <a:ext cx="1444444" cy="696881"/>
            </a:xfrm>
            <a:custGeom>
              <a:avLst/>
              <a:gdLst/>
              <a:ahLst/>
              <a:cxnLst/>
              <a:rect r="r" b="b" t="t" l="l"/>
              <a:pathLst>
                <a:path h="696881" w="1444444">
                  <a:moveTo>
                    <a:pt x="0" y="0"/>
                  </a:moveTo>
                  <a:lnTo>
                    <a:pt x="1444445" y="0"/>
                  </a:lnTo>
                  <a:lnTo>
                    <a:pt x="1444445" y="696881"/>
                  </a:lnTo>
                  <a:lnTo>
                    <a:pt x="0" y="69688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2202074" y="1397066"/>
            <a:ext cx="4911090" cy="7507605"/>
            <a:chOff x="0" y="0"/>
            <a:chExt cx="760856" cy="1163124"/>
          </a:xfrm>
        </p:grpSpPr>
        <p:sp>
          <p:nvSpPr>
            <p:cNvPr name="Freeform 4" id="4"/>
            <p:cNvSpPr/>
            <p:nvPr/>
          </p:nvSpPr>
          <p:spPr>
            <a:xfrm flipH="false" flipV="false" rot="0">
              <a:off x="0" y="0"/>
              <a:ext cx="760856" cy="1163124"/>
            </a:xfrm>
            <a:custGeom>
              <a:avLst/>
              <a:gdLst/>
              <a:ahLst/>
              <a:cxnLst/>
              <a:rect r="r" b="b" t="t" l="l"/>
              <a:pathLst>
                <a:path h="1163124" w="760856">
                  <a:moveTo>
                    <a:pt x="47292" y="0"/>
                  </a:moveTo>
                  <a:lnTo>
                    <a:pt x="713564" y="0"/>
                  </a:lnTo>
                  <a:cubicBezTo>
                    <a:pt x="726107" y="0"/>
                    <a:pt x="738136" y="4983"/>
                    <a:pt x="747005" y="13852"/>
                  </a:cubicBezTo>
                  <a:cubicBezTo>
                    <a:pt x="755874" y="22721"/>
                    <a:pt x="760856" y="34750"/>
                    <a:pt x="760856" y="47292"/>
                  </a:cubicBezTo>
                  <a:lnTo>
                    <a:pt x="760856" y="1115832"/>
                  </a:lnTo>
                  <a:cubicBezTo>
                    <a:pt x="760856" y="1128375"/>
                    <a:pt x="755874" y="1140404"/>
                    <a:pt x="747005" y="1149273"/>
                  </a:cubicBezTo>
                  <a:cubicBezTo>
                    <a:pt x="738136" y="1158142"/>
                    <a:pt x="726107" y="1163124"/>
                    <a:pt x="713564" y="1163124"/>
                  </a:cubicBezTo>
                  <a:lnTo>
                    <a:pt x="47292" y="1163124"/>
                  </a:lnTo>
                  <a:cubicBezTo>
                    <a:pt x="34750" y="1163124"/>
                    <a:pt x="22721" y="1158142"/>
                    <a:pt x="13852" y="1149273"/>
                  </a:cubicBezTo>
                  <a:cubicBezTo>
                    <a:pt x="4983" y="1140404"/>
                    <a:pt x="0" y="1128375"/>
                    <a:pt x="0" y="1115832"/>
                  </a:cubicBezTo>
                  <a:lnTo>
                    <a:pt x="0" y="47292"/>
                  </a:lnTo>
                  <a:cubicBezTo>
                    <a:pt x="0" y="34750"/>
                    <a:pt x="4983" y="22721"/>
                    <a:pt x="13852" y="13852"/>
                  </a:cubicBezTo>
                  <a:cubicBezTo>
                    <a:pt x="22721" y="4983"/>
                    <a:pt x="34750" y="0"/>
                    <a:pt x="47292" y="0"/>
                  </a:cubicBezTo>
                  <a:close/>
                </a:path>
              </a:pathLst>
            </a:custGeom>
            <a:blipFill>
              <a:blip r:embed="rId4"/>
              <a:stretch>
                <a:fillRect l="-64940" t="0" r="-64940" b="0"/>
              </a:stretch>
            </a:blipFill>
          </p:spPr>
        </p:sp>
      </p:grpSp>
      <p:sp>
        <p:nvSpPr>
          <p:cNvPr name="TextBox 5" id="5"/>
          <p:cNvSpPr txBox="true"/>
          <p:nvPr/>
        </p:nvSpPr>
        <p:spPr>
          <a:xfrm rot="0">
            <a:off x="1028700" y="1867458"/>
            <a:ext cx="9430919" cy="1689100"/>
          </a:xfrm>
          <a:prstGeom prst="rect">
            <a:avLst/>
          </a:prstGeom>
        </p:spPr>
        <p:txBody>
          <a:bodyPr anchor="t" rtlCol="false" tIns="0" lIns="0" bIns="0" rIns="0">
            <a:spAutoFit/>
          </a:bodyPr>
          <a:lstStyle/>
          <a:p>
            <a:pPr algn="l">
              <a:lnSpc>
                <a:spcPts val="6500"/>
              </a:lnSpc>
            </a:pPr>
            <a:r>
              <a:rPr lang="en-US" sz="6500">
                <a:solidFill>
                  <a:srgbClr val="195AEF"/>
                </a:solidFill>
                <a:latin typeface="Gimme Extra Bold"/>
                <a:ea typeface="Gimme Extra Bold"/>
                <a:cs typeface="Gimme Extra Bold"/>
                <a:sym typeface="Gimme Extra Bold"/>
              </a:rPr>
              <a:t>Design a snolab experiment!</a:t>
            </a:r>
          </a:p>
        </p:txBody>
      </p:sp>
      <p:sp>
        <p:nvSpPr>
          <p:cNvPr name="TextBox 6" id="6"/>
          <p:cNvSpPr txBox="true"/>
          <p:nvPr/>
        </p:nvSpPr>
        <p:spPr>
          <a:xfrm rot="0">
            <a:off x="1028700" y="4132067"/>
            <a:ext cx="9430919" cy="4178300"/>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We are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accepting experiment ideas</a:t>
            </a:r>
            <a:r>
              <a:rPr lang="en-US" sz="3999">
                <a:solidFill>
                  <a:srgbClr val="195AEF"/>
                </a:solidFill>
                <a:latin typeface="ABC Ginto Rounded Nord Condensed"/>
                <a:ea typeface="ABC Ginto Rounded Nord Condensed"/>
                <a:cs typeface="ABC Ginto Rounded Nord Condensed"/>
                <a:sym typeface="ABC Ginto Rounded Nord Condensed"/>
              </a:rPr>
              <a:t> for SNOLAB’s unique location!</a:t>
            </a:r>
          </a:p>
          <a:p>
            <a:pPr algn="l">
              <a:lnSpc>
                <a:spcPts val="2500"/>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From what you have learned, do you have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questions</a:t>
            </a:r>
            <a:r>
              <a:rPr lang="en-US" sz="3999">
                <a:solidFill>
                  <a:srgbClr val="195AEF"/>
                </a:solidFill>
                <a:latin typeface="ABC Ginto Rounded Nord Condensed"/>
                <a:ea typeface="ABC Ginto Rounded Nord Condensed"/>
                <a:cs typeface="ABC Ginto Rounded Nord Condensed"/>
                <a:sym typeface="ABC Ginto Rounded Nord Condensed"/>
              </a:rPr>
              <a:t> that could be answered at SNOLAB?</a:t>
            </a:r>
          </a:p>
          <a:p>
            <a:pPr algn="l">
              <a:lnSpc>
                <a:spcPts val="2500"/>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We are going to submit your experiment ideas as a group!</a:t>
            </a:r>
          </a:p>
        </p:txBody>
      </p:sp>
      <p:sp>
        <p:nvSpPr>
          <p:cNvPr name="Freeform 7" id="7"/>
          <p:cNvSpPr/>
          <p:nvPr/>
        </p:nvSpPr>
        <p:spPr>
          <a:xfrm flipH="false" flipV="false" rot="1755114">
            <a:off x="16022640" y="491948"/>
            <a:ext cx="1816843" cy="1810236"/>
          </a:xfrm>
          <a:custGeom>
            <a:avLst/>
            <a:gdLst/>
            <a:ahLst/>
            <a:cxnLst/>
            <a:rect r="r" b="b" t="t" l="l"/>
            <a:pathLst>
              <a:path h="1810236" w="1816843">
                <a:moveTo>
                  <a:pt x="0" y="0"/>
                </a:moveTo>
                <a:lnTo>
                  <a:pt x="1816843" y="0"/>
                </a:lnTo>
                <a:lnTo>
                  <a:pt x="1816843" y="1810237"/>
                </a:lnTo>
                <a:lnTo>
                  <a:pt x="0" y="18102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032471">
            <a:off x="11306184" y="7597959"/>
            <a:ext cx="2033735" cy="2026339"/>
          </a:xfrm>
          <a:custGeom>
            <a:avLst/>
            <a:gdLst/>
            <a:ahLst/>
            <a:cxnLst/>
            <a:rect r="r" b="b" t="t" l="l"/>
            <a:pathLst>
              <a:path h="2026339" w="2033735">
                <a:moveTo>
                  <a:pt x="0" y="0"/>
                </a:moveTo>
                <a:lnTo>
                  <a:pt x="2033735" y="0"/>
                </a:lnTo>
                <a:lnTo>
                  <a:pt x="2033735" y="2026339"/>
                </a:lnTo>
                <a:lnTo>
                  <a:pt x="0" y="202633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sp>
        <p:nvSpPr>
          <p:cNvPr name="Freeform 3" id="3"/>
          <p:cNvSpPr/>
          <p:nvPr/>
        </p:nvSpPr>
        <p:spPr>
          <a:xfrm flipH="false" flipV="false" rot="0">
            <a:off x="1424357" y="1166816"/>
            <a:ext cx="5766192" cy="7953368"/>
          </a:xfrm>
          <a:custGeom>
            <a:avLst/>
            <a:gdLst/>
            <a:ahLst/>
            <a:cxnLst/>
            <a:rect r="r" b="b" t="t" l="l"/>
            <a:pathLst>
              <a:path h="7953368" w="5766192">
                <a:moveTo>
                  <a:pt x="0" y="0"/>
                </a:moveTo>
                <a:lnTo>
                  <a:pt x="5766192" y="0"/>
                </a:lnTo>
                <a:lnTo>
                  <a:pt x="5766192" y="7953368"/>
                </a:lnTo>
                <a:lnTo>
                  <a:pt x="0" y="795336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8877300" y="2920008"/>
            <a:ext cx="9030343" cy="5197475"/>
          </a:xfrm>
          <a:prstGeom prst="rect">
            <a:avLst/>
          </a:prstGeom>
        </p:spPr>
        <p:txBody>
          <a:bodyPr anchor="t" rtlCol="false" tIns="0" lIns="0" bIns="0" rIns="0">
            <a:spAutoFit/>
          </a:bodyPr>
          <a:lstStyle/>
          <a:p>
            <a:pPr algn="l" marL="863599" indent="-431800" lvl="1">
              <a:lnSpc>
                <a:spcPts val="3999"/>
              </a:lnSpc>
              <a:buFont typeface="Arial"/>
              <a:buChar char="•"/>
            </a:pPr>
            <a:r>
              <a:rPr lang="en-US" sz="3999">
                <a:solidFill>
                  <a:srgbClr val="195AEF"/>
                </a:solidFill>
                <a:latin typeface="ABC Ginto Rounded Nord Condensed"/>
                <a:ea typeface="ABC Ginto Rounded Nord Condensed"/>
                <a:cs typeface="ABC Ginto Rounded Nord Condensed"/>
                <a:sym typeface="ABC Ginto Rounded Nord Condensed"/>
              </a:rPr>
              <a:t>Be S.M.A.R.T. (from Session 2)</a:t>
            </a:r>
          </a:p>
          <a:p>
            <a:pPr algn="l">
              <a:lnSpc>
                <a:spcPts val="1500"/>
              </a:lnSpc>
            </a:pPr>
          </a:p>
          <a:p>
            <a:pPr algn="l" marL="863599" indent="-431800" lvl="1">
              <a:lnSpc>
                <a:spcPts val="3999"/>
              </a:lnSpc>
              <a:buFont typeface="Arial"/>
              <a:buChar char="•"/>
            </a:pPr>
            <a:r>
              <a:rPr lang="en-US" sz="3999">
                <a:solidFill>
                  <a:srgbClr val="195AEF"/>
                </a:solidFill>
                <a:latin typeface="ABC Ginto Rounded Nord Condensed"/>
                <a:ea typeface="ABC Ginto Rounded Nord Condensed"/>
                <a:cs typeface="ABC Ginto Rounded Nord Condensed"/>
                <a:sym typeface="ABC Ginto Rounded Nord Condensed"/>
              </a:rPr>
              <a:t>Be clean (unless you want it in the mine)</a:t>
            </a:r>
          </a:p>
          <a:p>
            <a:pPr algn="l">
              <a:lnSpc>
                <a:spcPts val="1500"/>
              </a:lnSpc>
            </a:pPr>
          </a:p>
          <a:p>
            <a:pPr algn="l" marL="863599" indent="-431800" lvl="1">
              <a:lnSpc>
                <a:spcPts val="3999"/>
              </a:lnSpc>
              <a:buFont typeface="Arial"/>
              <a:buChar char="•"/>
            </a:pPr>
            <a:r>
              <a:rPr lang="en-US" sz="3999">
                <a:solidFill>
                  <a:srgbClr val="195AEF"/>
                </a:solidFill>
                <a:latin typeface="ABC Ginto Rounded Nord Condensed"/>
                <a:ea typeface="ABC Ginto Rounded Nord Condensed"/>
                <a:cs typeface="ABC Ginto Rounded Nord Condensed"/>
                <a:sym typeface="ABC Ginto Rounded Nord Condensed"/>
              </a:rPr>
              <a:t>Take ~2 weeks to complete</a:t>
            </a:r>
          </a:p>
          <a:p>
            <a:pPr algn="l">
              <a:lnSpc>
                <a:spcPts val="1500"/>
              </a:lnSpc>
            </a:pPr>
          </a:p>
          <a:p>
            <a:pPr algn="l" marL="863599" indent="-431800" lvl="1">
              <a:lnSpc>
                <a:spcPts val="3999"/>
              </a:lnSpc>
              <a:buFont typeface="Arial"/>
              <a:buChar char="•"/>
            </a:pPr>
            <a:r>
              <a:rPr lang="en-US" sz="3999">
                <a:solidFill>
                  <a:srgbClr val="195AEF"/>
                </a:solidFill>
                <a:latin typeface="ABC Ginto Rounded Nord Condensed"/>
                <a:ea typeface="ABC Ginto Rounded Nord Condensed"/>
                <a:cs typeface="ABC Ginto Rounded Nord Condensed"/>
                <a:sym typeface="ABC Ginto Rounded Nord Condensed"/>
              </a:rPr>
              <a:t>Use materials that are available or can be purchased (within reason)</a:t>
            </a:r>
          </a:p>
          <a:p>
            <a:pPr algn="l">
              <a:lnSpc>
                <a:spcPts val="1500"/>
              </a:lnSpc>
            </a:pPr>
          </a:p>
          <a:p>
            <a:pPr algn="l" marL="863599" indent="-431800" lvl="1">
              <a:lnSpc>
                <a:spcPts val="3999"/>
              </a:lnSpc>
              <a:buFont typeface="Arial"/>
              <a:buChar char="•"/>
            </a:pPr>
            <a:r>
              <a:rPr lang="en-US" sz="3999">
                <a:solidFill>
                  <a:srgbClr val="195AEF"/>
                </a:solidFill>
                <a:latin typeface="ABC Ginto Rounded Nord Condensed"/>
                <a:ea typeface="ABC Ginto Rounded Nord Condensed"/>
                <a:cs typeface="ABC Ginto Rounded Nord Condensed"/>
                <a:sym typeface="ABC Ginto Rounded Nord Condensed"/>
              </a:rPr>
              <a:t>No use of animals or people</a:t>
            </a:r>
          </a:p>
          <a:p>
            <a:pPr algn="l">
              <a:lnSpc>
                <a:spcPts val="1500"/>
              </a:lnSpc>
            </a:pPr>
          </a:p>
          <a:p>
            <a:pPr algn="l" marL="863599" indent="-431800" lvl="1">
              <a:lnSpc>
                <a:spcPts val="3999"/>
              </a:lnSpc>
              <a:buFont typeface="Arial"/>
              <a:buChar char="•"/>
            </a:pPr>
            <a:r>
              <a:rPr lang="en-US" sz="3999">
                <a:solidFill>
                  <a:srgbClr val="195AEF"/>
                </a:solidFill>
                <a:latin typeface="ABC Ginto Rounded Nord Condensed"/>
                <a:ea typeface="ABC Ginto Rounded Nord Condensed"/>
                <a:cs typeface="ABC Ginto Rounded Nord Condensed"/>
                <a:sym typeface="ABC Ginto Rounded Nord Condensed"/>
              </a:rPr>
              <a:t>Take up no more than the size of a desk</a:t>
            </a:r>
          </a:p>
          <a:p>
            <a:pPr algn="l">
              <a:lnSpc>
                <a:spcPts val="1500"/>
              </a:lnSpc>
            </a:pPr>
          </a:p>
          <a:p>
            <a:pPr algn="l" marL="863599" indent="-431800" lvl="1">
              <a:lnSpc>
                <a:spcPts val="3999"/>
              </a:lnSpc>
              <a:buFont typeface="Arial"/>
              <a:buChar char="•"/>
            </a:pPr>
            <a:r>
              <a:rPr lang="en-US" sz="3999">
                <a:solidFill>
                  <a:srgbClr val="195AEF"/>
                </a:solidFill>
                <a:latin typeface="ABC Ginto Rounded Nord Condensed"/>
                <a:ea typeface="ABC Ginto Rounded Nord Condensed"/>
                <a:cs typeface="ABC Ginto Rounded Nord Condensed"/>
                <a:sym typeface="ABC Ginto Rounded Nord Condensed"/>
              </a:rPr>
              <a:t>Be a safe experiment to complete</a:t>
            </a:r>
          </a:p>
        </p:txBody>
      </p:sp>
      <p:sp>
        <p:nvSpPr>
          <p:cNvPr name="TextBox 5" id="5"/>
          <p:cNvSpPr txBox="true"/>
          <p:nvPr/>
        </p:nvSpPr>
        <p:spPr>
          <a:xfrm rot="0">
            <a:off x="9144000" y="1803511"/>
            <a:ext cx="8100702" cy="790575"/>
          </a:xfrm>
          <a:prstGeom prst="rect">
            <a:avLst/>
          </a:prstGeom>
        </p:spPr>
        <p:txBody>
          <a:bodyPr anchor="t" rtlCol="false" tIns="0" lIns="0" bIns="0" rIns="0">
            <a:spAutoFit/>
          </a:bodyPr>
          <a:lstStyle/>
          <a:p>
            <a:pPr algn="l">
              <a:lnSpc>
                <a:spcPts val="5999"/>
              </a:lnSpc>
            </a:pPr>
            <a:r>
              <a:rPr lang="en-US" sz="5999">
                <a:solidFill>
                  <a:srgbClr val="195AEF"/>
                </a:solidFill>
                <a:latin typeface="Gimme Extra Bold"/>
                <a:ea typeface="Gimme Extra Bold"/>
                <a:cs typeface="Gimme Extra Bold"/>
                <a:sym typeface="Gimme Extra Bold"/>
              </a:rPr>
              <a:t>guidelines</a:t>
            </a:r>
          </a:p>
        </p:txBody>
      </p:sp>
      <p:sp>
        <p:nvSpPr>
          <p:cNvPr name="TextBox 6" id="6"/>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6682837" y="3376561"/>
            <a:ext cx="3836370" cy="1025882"/>
            <a:chOff x="0" y="0"/>
            <a:chExt cx="1763273" cy="471516"/>
          </a:xfrm>
        </p:grpSpPr>
        <p:sp>
          <p:nvSpPr>
            <p:cNvPr name="Freeform 4" id="4"/>
            <p:cNvSpPr/>
            <p:nvPr/>
          </p:nvSpPr>
          <p:spPr>
            <a:xfrm flipH="false" flipV="false" rot="0">
              <a:off x="0" y="0"/>
              <a:ext cx="1763273" cy="471516"/>
            </a:xfrm>
            <a:custGeom>
              <a:avLst/>
              <a:gdLst/>
              <a:ahLst/>
              <a:cxnLst/>
              <a:rect r="r" b="b" t="t" l="l"/>
              <a:pathLst>
                <a:path h="471516" w="1763273">
                  <a:moveTo>
                    <a:pt x="76685" y="0"/>
                  </a:moveTo>
                  <a:lnTo>
                    <a:pt x="1686588" y="0"/>
                  </a:lnTo>
                  <a:cubicBezTo>
                    <a:pt x="1706926" y="0"/>
                    <a:pt x="1726431" y="8079"/>
                    <a:pt x="1740812" y="22461"/>
                  </a:cubicBezTo>
                  <a:cubicBezTo>
                    <a:pt x="1755194" y="36842"/>
                    <a:pt x="1763273" y="56347"/>
                    <a:pt x="1763273" y="76685"/>
                  </a:cubicBezTo>
                  <a:lnTo>
                    <a:pt x="1763273" y="394831"/>
                  </a:lnTo>
                  <a:cubicBezTo>
                    <a:pt x="1763273" y="437183"/>
                    <a:pt x="1728940" y="471516"/>
                    <a:pt x="1686588" y="471516"/>
                  </a:cubicBezTo>
                  <a:lnTo>
                    <a:pt x="76685" y="471516"/>
                  </a:lnTo>
                  <a:cubicBezTo>
                    <a:pt x="56347" y="471516"/>
                    <a:pt x="36842" y="463437"/>
                    <a:pt x="22461" y="449056"/>
                  </a:cubicBezTo>
                  <a:cubicBezTo>
                    <a:pt x="8079" y="434674"/>
                    <a:pt x="0" y="415169"/>
                    <a:pt x="0" y="394831"/>
                  </a:cubicBezTo>
                  <a:lnTo>
                    <a:pt x="0" y="76685"/>
                  </a:lnTo>
                  <a:cubicBezTo>
                    <a:pt x="0" y="34333"/>
                    <a:pt x="34333" y="0"/>
                    <a:pt x="76685" y="0"/>
                  </a:cubicBezTo>
                  <a:close/>
                </a:path>
              </a:pathLst>
            </a:custGeom>
            <a:solidFill>
              <a:srgbClr val="195AEF"/>
            </a:solidFill>
          </p:spPr>
        </p:sp>
        <p:sp>
          <p:nvSpPr>
            <p:cNvPr name="TextBox 5" id="5"/>
            <p:cNvSpPr txBox="true"/>
            <p:nvPr/>
          </p:nvSpPr>
          <p:spPr>
            <a:xfrm>
              <a:off x="0" y="-28575"/>
              <a:ext cx="1763273" cy="500091"/>
            </a:xfrm>
            <a:prstGeom prst="rect">
              <a:avLst/>
            </a:prstGeom>
          </p:spPr>
          <p:txBody>
            <a:bodyPr anchor="ctr" rtlCol="false" tIns="50800" lIns="50800" bIns="50800" rIns="50800"/>
            <a:lstStyle/>
            <a:p>
              <a:pPr algn="ctr">
                <a:lnSpc>
                  <a:spcPts val="2100"/>
                </a:lnSpc>
                <a:spcBef>
                  <a:spcPct val="0"/>
                </a:spcBef>
              </a:pPr>
            </a:p>
          </p:txBody>
        </p:sp>
      </p:grpSp>
      <p:grpSp>
        <p:nvGrpSpPr>
          <p:cNvPr name="Group 6" id="6"/>
          <p:cNvGrpSpPr/>
          <p:nvPr/>
        </p:nvGrpSpPr>
        <p:grpSpPr>
          <a:xfrm rot="0">
            <a:off x="6682837" y="8310708"/>
            <a:ext cx="3351647" cy="1025882"/>
            <a:chOff x="0" y="0"/>
            <a:chExt cx="1540485" cy="471516"/>
          </a:xfrm>
        </p:grpSpPr>
        <p:sp>
          <p:nvSpPr>
            <p:cNvPr name="Freeform 7" id="7"/>
            <p:cNvSpPr/>
            <p:nvPr/>
          </p:nvSpPr>
          <p:spPr>
            <a:xfrm flipH="false" flipV="false" rot="0">
              <a:off x="0" y="0"/>
              <a:ext cx="1540485" cy="471516"/>
            </a:xfrm>
            <a:custGeom>
              <a:avLst/>
              <a:gdLst/>
              <a:ahLst/>
              <a:cxnLst/>
              <a:rect r="r" b="b" t="t" l="l"/>
              <a:pathLst>
                <a:path h="471516" w="1540485">
                  <a:moveTo>
                    <a:pt x="87776" y="0"/>
                  </a:moveTo>
                  <a:lnTo>
                    <a:pt x="1452709" y="0"/>
                  </a:lnTo>
                  <a:cubicBezTo>
                    <a:pt x="1501186" y="0"/>
                    <a:pt x="1540485" y="39298"/>
                    <a:pt x="1540485" y="87776"/>
                  </a:cubicBezTo>
                  <a:lnTo>
                    <a:pt x="1540485" y="383741"/>
                  </a:lnTo>
                  <a:cubicBezTo>
                    <a:pt x="1540485" y="432218"/>
                    <a:pt x="1501186" y="471516"/>
                    <a:pt x="1452709" y="471516"/>
                  </a:cubicBezTo>
                  <a:lnTo>
                    <a:pt x="87776" y="471516"/>
                  </a:lnTo>
                  <a:cubicBezTo>
                    <a:pt x="39298" y="471516"/>
                    <a:pt x="0" y="432218"/>
                    <a:pt x="0" y="383741"/>
                  </a:cubicBezTo>
                  <a:lnTo>
                    <a:pt x="0" y="87776"/>
                  </a:lnTo>
                  <a:cubicBezTo>
                    <a:pt x="0" y="39298"/>
                    <a:pt x="39298" y="0"/>
                    <a:pt x="87776" y="0"/>
                  </a:cubicBezTo>
                  <a:close/>
                </a:path>
              </a:pathLst>
            </a:custGeom>
            <a:solidFill>
              <a:srgbClr val="195AEF"/>
            </a:solidFill>
          </p:spPr>
        </p:sp>
        <p:sp>
          <p:nvSpPr>
            <p:cNvPr name="TextBox 8" id="8"/>
            <p:cNvSpPr txBox="true"/>
            <p:nvPr/>
          </p:nvSpPr>
          <p:spPr>
            <a:xfrm>
              <a:off x="0" y="-28575"/>
              <a:ext cx="1540485" cy="500091"/>
            </a:xfrm>
            <a:prstGeom prst="rect">
              <a:avLst/>
            </a:prstGeom>
          </p:spPr>
          <p:txBody>
            <a:bodyPr anchor="ctr" rtlCol="false" tIns="50800" lIns="50800" bIns="50800" rIns="50800"/>
            <a:lstStyle/>
            <a:p>
              <a:pPr algn="ctr">
                <a:lnSpc>
                  <a:spcPts val="2100"/>
                </a:lnSpc>
                <a:spcBef>
                  <a:spcPct val="0"/>
                </a:spcBef>
              </a:pPr>
            </a:p>
          </p:txBody>
        </p:sp>
      </p:grpSp>
      <p:grpSp>
        <p:nvGrpSpPr>
          <p:cNvPr name="Group 9" id="9"/>
          <p:cNvGrpSpPr/>
          <p:nvPr/>
        </p:nvGrpSpPr>
        <p:grpSpPr>
          <a:xfrm rot="0">
            <a:off x="6682837" y="5843634"/>
            <a:ext cx="4922326" cy="1025882"/>
            <a:chOff x="0" y="0"/>
            <a:chExt cx="2262400" cy="471516"/>
          </a:xfrm>
        </p:grpSpPr>
        <p:sp>
          <p:nvSpPr>
            <p:cNvPr name="Freeform 10" id="10"/>
            <p:cNvSpPr/>
            <p:nvPr/>
          </p:nvSpPr>
          <p:spPr>
            <a:xfrm flipH="false" flipV="false" rot="0">
              <a:off x="0" y="0"/>
              <a:ext cx="2262400" cy="471516"/>
            </a:xfrm>
            <a:custGeom>
              <a:avLst/>
              <a:gdLst/>
              <a:ahLst/>
              <a:cxnLst/>
              <a:rect r="r" b="b" t="t" l="l"/>
              <a:pathLst>
                <a:path h="471516" w="2262400">
                  <a:moveTo>
                    <a:pt x="59767" y="0"/>
                  </a:moveTo>
                  <a:lnTo>
                    <a:pt x="2202633" y="0"/>
                  </a:lnTo>
                  <a:cubicBezTo>
                    <a:pt x="2218485" y="0"/>
                    <a:pt x="2233687" y="6297"/>
                    <a:pt x="2244895" y="17505"/>
                  </a:cubicBezTo>
                  <a:cubicBezTo>
                    <a:pt x="2256104" y="28714"/>
                    <a:pt x="2262400" y="43916"/>
                    <a:pt x="2262400" y="59767"/>
                  </a:cubicBezTo>
                  <a:lnTo>
                    <a:pt x="2262400" y="411749"/>
                  </a:lnTo>
                  <a:cubicBezTo>
                    <a:pt x="2262400" y="444758"/>
                    <a:pt x="2235642" y="471516"/>
                    <a:pt x="2202633" y="471516"/>
                  </a:cubicBezTo>
                  <a:lnTo>
                    <a:pt x="59767" y="471516"/>
                  </a:lnTo>
                  <a:cubicBezTo>
                    <a:pt x="43916" y="471516"/>
                    <a:pt x="28714" y="465219"/>
                    <a:pt x="17505" y="454011"/>
                  </a:cubicBezTo>
                  <a:cubicBezTo>
                    <a:pt x="6297" y="442802"/>
                    <a:pt x="0" y="427600"/>
                    <a:pt x="0" y="411749"/>
                  </a:cubicBezTo>
                  <a:lnTo>
                    <a:pt x="0" y="59767"/>
                  </a:lnTo>
                  <a:cubicBezTo>
                    <a:pt x="0" y="43916"/>
                    <a:pt x="6297" y="28714"/>
                    <a:pt x="17505" y="17505"/>
                  </a:cubicBezTo>
                  <a:cubicBezTo>
                    <a:pt x="28714" y="6297"/>
                    <a:pt x="43916" y="0"/>
                    <a:pt x="59767" y="0"/>
                  </a:cubicBezTo>
                  <a:close/>
                </a:path>
              </a:pathLst>
            </a:custGeom>
            <a:solidFill>
              <a:srgbClr val="195AEF"/>
            </a:solidFill>
          </p:spPr>
        </p:sp>
        <p:sp>
          <p:nvSpPr>
            <p:cNvPr name="TextBox 11" id="11"/>
            <p:cNvSpPr txBox="true"/>
            <p:nvPr/>
          </p:nvSpPr>
          <p:spPr>
            <a:xfrm>
              <a:off x="0" y="-28575"/>
              <a:ext cx="2262400" cy="500091"/>
            </a:xfrm>
            <a:prstGeom prst="rect">
              <a:avLst/>
            </a:prstGeom>
          </p:spPr>
          <p:txBody>
            <a:bodyPr anchor="ctr" rtlCol="false" tIns="50800" lIns="50800" bIns="50800" rIns="50800"/>
            <a:lstStyle/>
            <a:p>
              <a:pPr algn="ctr">
                <a:lnSpc>
                  <a:spcPts val="2100"/>
                </a:lnSpc>
                <a:spcBef>
                  <a:spcPct val="0"/>
                </a:spcBef>
              </a:pPr>
            </a:p>
          </p:txBody>
        </p:sp>
      </p:grpSp>
      <p:grpSp>
        <p:nvGrpSpPr>
          <p:cNvPr name="Group 12" id="12"/>
          <p:cNvGrpSpPr/>
          <p:nvPr/>
        </p:nvGrpSpPr>
        <p:grpSpPr>
          <a:xfrm rot="0">
            <a:off x="6682837" y="7077171"/>
            <a:ext cx="4217309" cy="1025882"/>
            <a:chOff x="0" y="0"/>
            <a:chExt cx="1938360" cy="471516"/>
          </a:xfrm>
        </p:grpSpPr>
        <p:sp>
          <p:nvSpPr>
            <p:cNvPr name="Freeform 13" id="13"/>
            <p:cNvSpPr/>
            <p:nvPr/>
          </p:nvSpPr>
          <p:spPr>
            <a:xfrm flipH="false" flipV="false" rot="0">
              <a:off x="0" y="0"/>
              <a:ext cx="1938360" cy="471516"/>
            </a:xfrm>
            <a:custGeom>
              <a:avLst/>
              <a:gdLst/>
              <a:ahLst/>
              <a:cxnLst/>
              <a:rect r="r" b="b" t="t" l="l"/>
              <a:pathLst>
                <a:path h="471516" w="1938360">
                  <a:moveTo>
                    <a:pt x="69758" y="0"/>
                  </a:moveTo>
                  <a:lnTo>
                    <a:pt x="1868602" y="0"/>
                  </a:lnTo>
                  <a:cubicBezTo>
                    <a:pt x="1887103" y="0"/>
                    <a:pt x="1904846" y="7350"/>
                    <a:pt x="1917929" y="20432"/>
                  </a:cubicBezTo>
                  <a:cubicBezTo>
                    <a:pt x="1931011" y="33514"/>
                    <a:pt x="1938360" y="51257"/>
                    <a:pt x="1938360" y="69758"/>
                  </a:cubicBezTo>
                  <a:lnTo>
                    <a:pt x="1938360" y="401758"/>
                  </a:lnTo>
                  <a:cubicBezTo>
                    <a:pt x="1938360" y="420259"/>
                    <a:pt x="1931011" y="438002"/>
                    <a:pt x="1917929" y="451084"/>
                  </a:cubicBezTo>
                  <a:cubicBezTo>
                    <a:pt x="1904846" y="464167"/>
                    <a:pt x="1887103" y="471516"/>
                    <a:pt x="1868602" y="471516"/>
                  </a:cubicBezTo>
                  <a:lnTo>
                    <a:pt x="69758" y="471516"/>
                  </a:lnTo>
                  <a:cubicBezTo>
                    <a:pt x="51257" y="471516"/>
                    <a:pt x="33514" y="464167"/>
                    <a:pt x="20432" y="451084"/>
                  </a:cubicBezTo>
                  <a:cubicBezTo>
                    <a:pt x="7350" y="438002"/>
                    <a:pt x="0" y="420259"/>
                    <a:pt x="0" y="401758"/>
                  </a:cubicBezTo>
                  <a:lnTo>
                    <a:pt x="0" y="69758"/>
                  </a:lnTo>
                  <a:cubicBezTo>
                    <a:pt x="0" y="51257"/>
                    <a:pt x="7350" y="33514"/>
                    <a:pt x="20432" y="20432"/>
                  </a:cubicBezTo>
                  <a:cubicBezTo>
                    <a:pt x="33514" y="7350"/>
                    <a:pt x="51257" y="0"/>
                    <a:pt x="69758" y="0"/>
                  </a:cubicBezTo>
                  <a:close/>
                </a:path>
              </a:pathLst>
            </a:custGeom>
            <a:solidFill>
              <a:srgbClr val="195AEF"/>
            </a:solidFill>
          </p:spPr>
        </p:sp>
        <p:sp>
          <p:nvSpPr>
            <p:cNvPr name="TextBox 14" id="14"/>
            <p:cNvSpPr txBox="true"/>
            <p:nvPr/>
          </p:nvSpPr>
          <p:spPr>
            <a:xfrm>
              <a:off x="0" y="-28575"/>
              <a:ext cx="1938360" cy="500091"/>
            </a:xfrm>
            <a:prstGeom prst="rect">
              <a:avLst/>
            </a:prstGeom>
          </p:spPr>
          <p:txBody>
            <a:bodyPr anchor="ctr" rtlCol="false" tIns="50800" lIns="50800" bIns="50800" rIns="50800"/>
            <a:lstStyle/>
            <a:p>
              <a:pPr algn="ctr">
                <a:lnSpc>
                  <a:spcPts val="2100"/>
                </a:lnSpc>
                <a:spcBef>
                  <a:spcPct val="0"/>
                </a:spcBef>
              </a:pPr>
            </a:p>
          </p:txBody>
        </p:sp>
      </p:grpSp>
      <p:sp>
        <p:nvSpPr>
          <p:cNvPr name="TextBox 15" id="15"/>
          <p:cNvSpPr txBox="true"/>
          <p:nvPr/>
        </p:nvSpPr>
        <p:spPr>
          <a:xfrm rot="0">
            <a:off x="7308740" y="3322763"/>
            <a:ext cx="398859" cy="1019178"/>
          </a:xfrm>
          <a:prstGeom prst="rect">
            <a:avLst/>
          </a:prstGeom>
        </p:spPr>
        <p:txBody>
          <a:bodyPr anchor="t" rtlCol="false" tIns="0" lIns="0" bIns="0" rIns="0">
            <a:spAutoFit/>
          </a:bodyPr>
          <a:lstStyle/>
          <a:p>
            <a:pPr algn="ctr">
              <a:lnSpc>
                <a:spcPts val="8399"/>
              </a:lnSpc>
              <a:spcBef>
                <a:spcPct val="0"/>
              </a:spcBef>
            </a:pPr>
            <a:r>
              <a:rPr lang="en-US" sz="5999">
                <a:solidFill>
                  <a:srgbClr val="FFFFFF"/>
                </a:solidFill>
                <a:latin typeface="Gimme Extra Bold"/>
                <a:ea typeface="Gimme Extra Bold"/>
                <a:cs typeface="Gimme Extra Bold"/>
                <a:sym typeface="Gimme Extra Bold"/>
              </a:rPr>
              <a:t>S</a:t>
            </a:r>
          </a:p>
        </p:txBody>
      </p:sp>
      <p:grpSp>
        <p:nvGrpSpPr>
          <p:cNvPr name="Group 16" id="16"/>
          <p:cNvGrpSpPr/>
          <p:nvPr/>
        </p:nvGrpSpPr>
        <p:grpSpPr>
          <a:xfrm rot="0">
            <a:off x="6682837" y="4608202"/>
            <a:ext cx="5074726" cy="1025882"/>
            <a:chOff x="0" y="0"/>
            <a:chExt cx="2332447" cy="471516"/>
          </a:xfrm>
        </p:grpSpPr>
        <p:sp>
          <p:nvSpPr>
            <p:cNvPr name="Freeform 17" id="17"/>
            <p:cNvSpPr/>
            <p:nvPr/>
          </p:nvSpPr>
          <p:spPr>
            <a:xfrm flipH="false" flipV="false" rot="0">
              <a:off x="0" y="0"/>
              <a:ext cx="2332447" cy="471516"/>
            </a:xfrm>
            <a:custGeom>
              <a:avLst/>
              <a:gdLst/>
              <a:ahLst/>
              <a:cxnLst/>
              <a:rect r="r" b="b" t="t" l="l"/>
              <a:pathLst>
                <a:path h="471516" w="2332447">
                  <a:moveTo>
                    <a:pt x="57972" y="0"/>
                  </a:moveTo>
                  <a:lnTo>
                    <a:pt x="2274474" y="0"/>
                  </a:lnTo>
                  <a:cubicBezTo>
                    <a:pt x="2306492" y="0"/>
                    <a:pt x="2332447" y="25955"/>
                    <a:pt x="2332447" y="57972"/>
                  </a:cubicBezTo>
                  <a:lnTo>
                    <a:pt x="2332447" y="413544"/>
                  </a:lnTo>
                  <a:cubicBezTo>
                    <a:pt x="2332447" y="445561"/>
                    <a:pt x="2306492" y="471516"/>
                    <a:pt x="2274474" y="471516"/>
                  </a:cubicBezTo>
                  <a:lnTo>
                    <a:pt x="57972" y="471516"/>
                  </a:lnTo>
                  <a:cubicBezTo>
                    <a:pt x="25955" y="471516"/>
                    <a:pt x="0" y="445561"/>
                    <a:pt x="0" y="413544"/>
                  </a:cubicBezTo>
                  <a:lnTo>
                    <a:pt x="0" y="57972"/>
                  </a:lnTo>
                  <a:cubicBezTo>
                    <a:pt x="0" y="25955"/>
                    <a:pt x="25955" y="0"/>
                    <a:pt x="57972" y="0"/>
                  </a:cubicBezTo>
                  <a:close/>
                </a:path>
              </a:pathLst>
            </a:custGeom>
            <a:solidFill>
              <a:srgbClr val="195AEF"/>
            </a:solidFill>
          </p:spPr>
        </p:sp>
        <p:sp>
          <p:nvSpPr>
            <p:cNvPr name="TextBox 18" id="18"/>
            <p:cNvSpPr txBox="true"/>
            <p:nvPr/>
          </p:nvSpPr>
          <p:spPr>
            <a:xfrm>
              <a:off x="0" y="-28575"/>
              <a:ext cx="2332447" cy="500091"/>
            </a:xfrm>
            <a:prstGeom prst="rect">
              <a:avLst/>
            </a:prstGeom>
          </p:spPr>
          <p:txBody>
            <a:bodyPr anchor="ctr" rtlCol="false" tIns="50800" lIns="50800" bIns="50800" rIns="50800"/>
            <a:lstStyle/>
            <a:p>
              <a:pPr algn="ctr">
                <a:lnSpc>
                  <a:spcPts val="2100"/>
                </a:lnSpc>
                <a:spcBef>
                  <a:spcPct val="0"/>
                </a:spcBef>
              </a:pPr>
            </a:p>
          </p:txBody>
        </p:sp>
      </p:grpSp>
      <p:sp>
        <p:nvSpPr>
          <p:cNvPr name="TextBox 19" id="19"/>
          <p:cNvSpPr txBox="true"/>
          <p:nvPr/>
        </p:nvSpPr>
        <p:spPr>
          <a:xfrm rot="0">
            <a:off x="7308740" y="4545318"/>
            <a:ext cx="658564" cy="1038225"/>
          </a:xfrm>
          <a:prstGeom prst="rect">
            <a:avLst/>
          </a:prstGeom>
        </p:spPr>
        <p:txBody>
          <a:bodyPr anchor="t" rtlCol="false" tIns="0" lIns="0" bIns="0" rIns="0">
            <a:spAutoFit/>
          </a:bodyPr>
          <a:lstStyle/>
          <a:p>
            <a:pPr algn="ctr">
              <a:lnSpc>
                <a:spcPts val="8400"/>
              </a:lnSpc>
              <a:spcBef>
                <a:spcPct val="0"/>
              </a:spcBef>
            </a:pPr>
            <a:r>
              <a:rPr lang="en-US" sz="6000">
                <a:solidFill>
                  <a:srgbClr val="FFFFFF"/>
                </a:solidFill>
                <a:latin typeface="Gimme Extra Bold"/>
                <a:ea typeface="Gimme Extra Bold"/>
                <a:cs typeface="Gimme Extra Bold"/>
                <a:sym typeface="Gimme Extra Bold"/>
              </a:rPr>
              <a:t>M</a:t>
            </a:r>
          </a:p>
        </p:txBody>
      </p:sp>
      <p:sp>
        <p:nvSpPr>
          <p:cNvPr name="TextBox 20" id="20"/>
          <p:cNvSpPr txBox="true"/>
          <p:nvPr/>
        </p:nvSpPr>
        <p:spPr>
          <a:xfrm rot="0">
            <a:off x="8131069" y="4778623"/>
            <a:ext cx="3209859" cy="679452"/>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Gimme Extra Bold"/>
                <a:ea typeface="Gimme Extra Bold"/>
                <a:cs typeface="Gimme Extra Bold"/>
                <a:sym typeface="Gimme Extra Bold"/>
              </a:rPr>
              <a:t>easurable</a:t>
            </a:r>
          </a:p>
        </p:txBody>
      </p:sp>
      <p:sp>
        <p:nvSpPr>
          <p:cNvPr name="TextBox 21" id="21"/>
          <p:cNvSpPr txBox="true"/>
          <p:nvPr/>
        </p:nvSpPr>
        <p:spPr>
          <a:xfrm rot="0">
            <a:off x="7308740" y="5776959"/>
            <a:ext cx="489049" cy="1038225"/>
          </a:xfrm>
          <a:prstGeom prst="rect">
            <a:avLst/>
          </a:prstGeom>
        </p:spPr>
        <p:txBody>
          <a:bodyPr anchor="t" rtlCol="false" tIns="0" lIns="0" bIns="0" rIns="0">
            <a:spAutoFit/>
          </a:bodyPr>
          <a:lstStyle/>
          <a:p>
            <a:pPr algn="ctr">
              <a:lnSpc>
                <a:spcPts val="8400"/>
              </a:lnSpc>
              <a:spcBef>
                <a:spcPct val="0"/>
              </a:spcBef>
            </a:pPr>
            <a:r>
              <a:rPr lang="en-US" sz="6000">
                <a:solidFill>
                  <a:srgbClr val="FFFFFF"/>
                </a:solidFill>
                <a:latin typeface="Gimme Extra Bold"/>
                <a:ea typeface="Gimme Extra Bold"/>
                <a:cs typeface="Gimme Extra Bold"/>
                <a:sym typeface="Gimme Extra Bold"/>
              </a:rPr>
              <a:t>A</a:t>
            </a:r>
          </a:p>
        </p:txBody>
      </p:sp>
      <p:sp>
        <p:nvSpPr>
          <p:cNvPr name="TextBox 22" id="22"/>
          <p:cNvSpPr txBox="true"/>
          <p:nvPr/>
        </p:nvSpPr>
        <p:spPr>
          <a:xfrm rot="0">
            <a:off x="7961553" y="6000704"/>
            <a:ext cx="3028782" cy="679452"/>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Gimme Extra Bold"/>
                <a:ea typeface="Gimme Extra Bold"/>
                <a:cs typeface="Gimme Extra Bold"/>
                <a:sym typeface="Gimme Extra Bold"/>
              </a:rPr>
              <a:t>chievable</a:t>
            </a:r>
          </a:p>
        </p:txBody>
      </p:sp>
      <p:sp>
        <p:nvSpPr>
          <p:cNvPr name="TextBox 23" id="23"/>
          <p:cNvSpPr txBox="true"/>
          <p:nvPr/>
        </p:nvSpPr>
        <p:spPr>
          <a:xfrm rot="0">
            <a:off x="7308740" y="7012392"/>
            <a:ext cx="480715" cy="1038225"/>
          </a:xfrm>
          <a:prstGeom prst="rect">
            <a:avLst/>
          </a:prstGeom>
        </p:spPr>
        <p:txBody>
          <a:bodyPr anchor="t" rtlCol="false" tIns="0" lIns="0" bIns="0" rIns="0">
            <a:spAutoFit/>
          </a:bodyPr>
          <a:lstStyle/>
          <a:p>
            <a:pPr algn="ctr">
              <a:lnSpc>
                <a:spcPts val="8400"/>
              </a:lnSpc>
              <a:spcBef>
                <a:spcPct val="0"/>
              </a:spcBef>
            </a:pPr>
            <a:r>
              <a:rPr lang="en-US" sz="6000">
                <a:solidFill>
                  <a:srgbClr val="FFFFFF"/>
                </a:solidFill>
                <a:latin typeface="Gimme Extra Bold"/>
                <a:ea typeface="Gimme Extra Bold"/>
                <a:cs typeface="Gimme Extra Bold"/>
                <a:sym typeface="Gimme Extra Bold"/>
              </a:rPr>
              <a:t>R</a:t>
            </a:r>
          </a:p>
        </p:txBody>
      </p:sp>
      <p:sp>
        <p:nvSpPr>
          <p:cNvPr name="TextBox 24" id="24"/>
          <p:cNvSpPr txBox="true"/>
          <p:nvPr/>
        </p:nvSpPr>
        <p:spPr>
          <a:xfrm rot="0">
            <a:off x="7962314" y="7215591"/>
            <a:ext cx="2456348" cy="679452"/>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Gimme Extra Bold"/>
                <a:ea typeface="Gimme Extra Bold"/>
                <a:cs typeface="Gimme Extra Bold"/>
                <a:sym typeface="Gimme Extra Bold"/>
              </a:rPr>
              <a:t>elevant</a:t>
            </a:r>
          </a:p>
        </p:txBody>
      </p:sp>
      <p:sp>
        <p:nvSpPr>
          <p:cNvPr name="TextBox 25" id="25"/>
          <p:cNvSpPr txBox="true"/>
          <p:nvPr/>
        </p:nvSpPr>
        <p:spPr>
          <a:xfrm rot="0">
            <a:off x="7308740" y="8245928"/>
            <a:ext cx="361950" cy="1038225"/>
          </a:xfrm>
          <a:prstGeom prst="rect">
            <a:avLst/>
          </a:prstGeom>
        </p:spPr>
        <p:txBody>
          <a:bodyPr anchor="t" rtlCol="false" tIns="0" lIns="0" bIns="0" rIns="0">
            <a:spAutoFit/>
          </a:bodyPr>
          <a:lstStyle/>
          <a:p>
            <a:pPr algn="ctr">
              <a:lnSpc>
                <a:spcPts val="8400"/>
              </a:lnSpc>
              <a:spcBef>
                <a:spcPct val="0"/>
              </a:spcBef>
            </a:pPr>
            <a:r>
              <a:rPr lang="en-US" sz="6000">
                <a:solidFill>
                  <a:srgbClr val="FFFFFF"/>
                </a:solidFill>
                <a:latin typeface="Gimme Extra Bold"/>
                <a:ea typeface="Gimme Extra Bold"/>
                <a:cs typeface="Gimme Extra Bold"/>
                <a:sym typeface="Gimme Extra Bold"/>
              </a:rPr>
              <a:t>T</a:t>
            </a:r>
          </a:p>
        </p:txBody>
      </p:sp>
      <p:sp>
        <p:nvSpPr>
          <p:cNvPr name="TextBox 26" id="26"/>
          <p:cNvSpPr txBox="true"/>
          <p:nvPr/>
        </p:nvSpPr>
        <p:spPr>
          <a:xfrm rot="0">
            <a:off x="7779335" y="8484053"/>
            <a:ext cx="1767474" cy="679452"/>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Gimme Extra Bold"/>
                <a:ea typeface="Gimme Extra Bold"/>
                <a:cs typeface="Gimme Extra Bold"/>
                <a:sym typeface="Gimme Extra Bold"/>
              </a:rPr>
              <a:t>imely</a:t>
            </a:r>
          </a:p>
        </p:txBody>
      </p:sp>
      <p:sp>
        <p:nvSpPr>
          <p:cNvPr name="TextBox 27" id="27"/>
          <p:cNvSpPr txBox="true"/>
          <p:nvPr/>
        </p:nvSpPr>
        <p:spPr>
          <a:xfrm rot="0">
            <a:off x="7871363" y="3511676"/>
            <a:ext cx="2064990" cy="679452"/>
          </a:xfrm>
          <a:prstGeom prst="rect">
            <a:avLst/>
          </a:prstGeom>
        </p:spPr>
        <p:txBody>
          <a:bodyPr anchor="t" rtlCol="false" tIns="0" lIns="0" bIns="0" rIns="0">
            <a:spAutoFit/>
          </a:bodyPr>
          <a:lstStyle/>
          <a:p>
            <a:pPr algn="ctr">
              <a:lnSpc>
                <a:spcPts val="5599"/>
              </a:lnSpc>
              <a:spcBef>
                <a:spcPct val="0"/>
              </a:spcBef>
            </a:pPr>
            <a:r>
              <a:rPr lang="en-US" sz="3999">
                <a:solidFill>
                  <a:srgbClr val="FFFFFF"/>
                </a:solidFill>
                <a:latin typeface="Gimme Extra Bold"/>
                <a:ea typeface="Gimme Extra Bold"/>
                <a:cs typeface="Gimme Extra Bold"/>
                <a:sym typeface="Gimme Extra Bold"/>
              </a:rPr>
              <a:t>Pecific</a:t>
            </a:r>
          </a:p>
        </p:txBody>
      </p:sp>
      <p:sp>
        <p:nvSpPr>
          <p:cNvPr name="Freeform 28" id="28"/>
          <p:cNvSpPr/>
          <p:nvPr/>
        </p:nvSpPr>
        <p:spPr>
          <a:xfrm flipH="false" flipV="false" rot="-229334">
            <a:off x="11848871" y="6078684"/>
            <a:ext cx="3174366" cy="2845387"/>
          </a:xfrm>
          <a:custGeom>
            <a:avLst/>
            <a:gdLst/>
            <a:ahLst/>
            <a:cxnLst/>
            <a:rect r="r" b="b" t="t" l="l"/>
            <a:pathLst>
              <a:path h="2845387" w="3174366">
                <a:moveTo>
                  <a:pt x="0" y="0"/>
                </a:moveTo>
                <a:lnTo>
                  <a:pt x="3174366" y="0"/>
                </a:lnTo>
                <a:lnTo>
                  <a:pt x="3174366" y="2845386"/>
                </a:lnTo>
                <a:lnTo>
                  <a:pt x="0" y="284538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0">
            <a:off x="634252" y="3294062"/>
            <a:ext cx="2890745" cy="2880234"/>
          </a:xfrm>
          <a:custGeom>
            <a:avLst/>
            <a:gdLst/>
            <a:ahLst/>
            <a:cxnLst/>
            <a:rect r="r" b="b" t="t" l="l"/>
            <a:pathLst>
              <a:path h="2880234" w="2890745">
                <a:moveTo>
                  <a:pt x="0" y="0"/>
                </a:moveTo>
                <a:lnTo>
                  <a:pt x="2890745" y="0"/>
                </a:lnTo>
                <a:lnTo>
                  <a:pt x="2890745" y="2880234"/>
                </a:lnTo>
                <a:lnTo>
                  <a:pt x="0" y="288023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0" id="30"/>
          <p:cNvSpPr/>
          <p:nvPr/>
        </p:nvSpPr>
        <p:spPr>
          <a:xfrm flipH="false" flipV="false" rot="1238576">
            <a:off x="14424983" y="3890371"/>
            <a:ext cx="2993100" cy="2595834"/>
          </a:xfrm>
          <a:custGeom>
            <a:avLst/>
            <a:gdLst/>
            <a:ahLst/>
            <a:cxnLst/>
            <a:rect r="r" b="b" t="t" l="l"/>
            <a:pathLst>
              <a:path h="2595834" w="2993100">
                <a:moveTo>
                  <a:pt x="0" y="0"/>
                </a:moveTo>
                <a:lnTo>
                  <a:pt x="2993100" y="0"/>
                </a:lnTo>
                <a:lnTo>
                  <a:pt x="2993100" y="2595834"/>
                </a:lnTo>
                <a:lnTo>
                  <a:pt x="0" y="259583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1" id="31"/>
          <p:cNvSpPr/>
          <p:nvPr/>
        </p:nvSpPr>
        <p:spPr>
          <a:xfrm flipH="false" flipV="false" rot="0">
            <a:off x="12043313" y="3376561"/>
            <a:ext cx="2020184" cy="2009165"/>
          </a:xfrm>
          <a:custGeom>
            <a:avLst/>
            <a:gdLst/>
            <a:ahLst/>
            <a:cxnLst/>
            <a:rect r="r" b="b" t="t" l="l"/>
            <a:pathLst>
              <a:path h="2009165" w="2020184">
                <a:moveTo>
                  <a:pt x="0" y="0"/>
                </a:moveTo>
                <a:lnTo>
                  <a:pt x="2020184" y="0"/>
                </a:lnTo>
                <a:lnTo>
                  <a:pt x="2020184" y="2009165"/>
                </a:lnTo>
                <a:lnTo>
                  <a:pt x="0" y="200916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32" id="32"/>
          <p:cNvSpPr/>
          <p:nvPr/>
        </p:nvSpPr>
        <p:spPr>
          <a:xfrm flipH="false" flipV="false" rot="-1075822">
            <a:off x="2570027" y="6703637"/>
            <a:ext cx="2675171" cy="2665443"/>
          </a:xfrm>
          <a:custGeom>
            <a:avLst/>
            <a:gdLst/>
            <a:ahLst/>
            <a:cxnLst/>
            <a:rect r="r" b="b" t="t" l="l"/>
            <a:pathLst>
              <a:path h="2665443" w="2675171">
                <a:moveTo>
                  <a:pt x="0" y="0"/>
                </a:moveTo>
                <a:lnTo>
                  <a:pt x="2675171" y="0"/>
                </a:lnTo>
                <a:lnTo>
                  <a:pt x="2675171" y="2665444"/>
                </a:lnTo>
                <a:lnTo>
                  <a:pt x="0" y="26654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3" id="33"/>
          <p:cNvSpPr/>
          <p:nvPr/>
        </p:nvSpPr>
        <p:spPr>
          <a:xfrm flipH="false" flipV="false" rot="1245222">
            <a:off x="3974655" y="4002213"/>
            <a:ext cx="2063034" cy="2055532"/>
          </a:xfrm>
          <a:custGeom>
            <a:avLst/>
            <a:gdLst/>
            <a:ahLst/>
            <a:cxnLst/>
            <a:rect r="r" b="b" t="t" l="l"/>
            <a:pathLst>
              <a:path h="2055532" w="2063034">
                <a:moveTo>
                  <a:pt x="0" y="0"/>
                </a:moveTo>
                <a:lnTo>
                  <a:pt x="2063033" y="0"/>
                </a:lnTo>
                <a:lnTo>
                  <a:pt x="2063033" y="2055532"/>
                </a:lnTo>
                <a:lnTo>
                  <a:pt x="0" y="205553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34" id="34"/>
          <p:cNvSpPr txBox="true"/>
          <p:nvPr/>
        </p:nvSpPr>
        <p:spPr>
          <a:xfrm rot="0">
            <a:off x="2838521" y="2302157"/>
            <a:ext cx="12610958" cy="809625"/>
          </a:xfrm>
          <a:prstGeom prst="rect">
            <a:avLst/>
          </a:prstGeom>
        </p:spPr>
        <p:txBody>
          <a:bodyPr anchor="t" rtlCol="false" tIns="0" lIns="0" bIns="0" rIns="0">
            <a:spAutoFit/>
          </a:bodyPr>
          <a:lstStyle/>
          <a:p>
            <a:pPr algn="ctr">
              <a:lnSpc>
                <a:spcPts val="6000"/>
              </a:lnSpc>
            </a:pPr>
            <a:r>
              <a:rPr lang="en-US" sz="6000">
                <a:solidFill>
                  <a:srgbClr val="195AEF"/>
                </a:solidFill>
                <a:latin typeface="Gimme Extra Bold"/>
                <a:ea typeface="Gimme Extra Bold"/>
                <a:cs typeface="Gimme Extra Bold"/>
                <a:sym typeface="Gimme Extra Bold"/>
              </a:rPr>
              <a:t>Make sure your question is</a:t>
            </a:r>
          </a:p>
        </p:txBody>
      </p:sp>
      <p:sp>
        <p:nvSpPr>
          <p:cNvPr name="TextBox 35" id="35"/>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4</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7493598" y="6055878"/>
            <a:ext cx="3834407" cy="3912660"/>
          </a:xfrm>
          <a:custGeom>
            <a:avLst/>
            <a:gdLst/>
            <a:ahLst/>
            <a:cxnLst/>
            <a:rect r="r" b="b" t="t" l="l"/>
            <a:pathLst>
              <a:path h="3912660" w="3834407">
                <a:moveTo>
                  <a:pt x="0" y="0"/>
                </a:moveTo>
                <a:lnTo>
                  <a:pt x="3834407" y="0"/>
                </a:lnTo>
                <a:lnTo>
                  <a:pt x="3834407" y="3912660"/>
                </a:lnTo>
                <a:lnTo>
                  <a:pt x="0" y="39126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5</a:t>
            </a:r>
          </a:p>
        </p:txBody>
      </p:sp>
      <p:sp>
        <p:nvSpPr>
          <p:cNvPr name="TextBox 5" id="5"/>
          <p:cNvSpPr txBox="true"/>
          <p:nvPr/>
        </p:nvSpPr>
        <p:spPr>
          <a:xfrm rot="0">
            <a:off x="7220396" y="2193269"/>
            <a:ext cx="3847207" cy="1533535"/>
          </a:xfrm>
          <a:prstGeom prst="rect">
            <a:avLst/>
          </a:prstGeom>
        </p:spPr>
        <p:txBody>
          <a:bodyPr anchor="t" rtlCol="false" tIns="0" lIns="0" bIns="0" rIns="0">
            <a:spAutoFit/>
          </a:bodyPr>
          <a:lstStyle/>
          <a:p>
            <a:pPr algn="ctr">
              <a:lnSpc>
                <a:spcPts val="12599"/>
              </a:lnSpc>
              <a:spcBef>
                <a:spcPct val="0"/>
              </a:spcBef>
            </a:pPr>
            <a:r>
              <a:rPr lang="en-US" sz="8999">
                <a:solidFill>
                  <a:srgbClr val="195AEF"/>
                </a:solidFill>
                <a:latin typeface="Gimme Extra Bold"/>
                <a:ea typeface="Gimme Extra Bold"/>
                <a:cs typeface="Gimme Extra Bold"/>
                <a:sym typeface="Gimme Extra Bold"/>
              </a:rPr>
              <a:t>Think</a:t>
            </a:r>
          </a:p>
        </p:txBody>
      </p:sp>
      <p:sp>
        <p:nvSpPr>
          <p:cNvPr name="TextBox 6" id="6"/>
          <p:cNvSpPr txBox="true"/>
          <p:nvPr/>
        </p:nvSpPr>
        <p:spPr>
          <a:xfrm rot="0">
            <a:off x="1562303" y="4133733"/>
            <a:ext cx="15696997" cy="1626870"/>
          </a:xfrm>
          <a:prstGeom prst="rect">
            <a:avLst/>
          </a:prstGeom>
        </p:spPr>
        <p:txBody>
          <a:bodyPr anchor="t" rtlCol="false" tIns="0" lIns="0" bIns="0" rIns="0">
            <a:spAutoFit/>
          </a:bodyPr>
          <a:lstStyle/>
          <a:p>
            <a:pPr algn="ctr">
              <a:lnSpc>
                <a:spcPts val="6299"/>
              </a:lnSpc>
            </a:pPr>
            <a:r>
              <a:rPr lang="en-US" sz="6299">
                <a:solidFill>
                  <a:srgbClr val="195AEF"/>
                </a:solidFill>
                <a:latin typeface="ABC Ginto Rounded Nord Condensed"/>
                <a:ea typeface="ABC Ginto Rounded Nord Condensed"/>
                <a:cs typeface="ABC Ginto Rounded Nord Condensed"/>
                <a:sym typeface="ABC Ginto Rounded Nord Condensed"/>
              </a:rPr>
              <a:t>Think about the unique conditions at SNOLAB, what is a testable question you have?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6680048" y="6055878"/>
            <a:ext cx="4927904" cy="4114800"/>
          </a:xfrm>
          <a:custGeom>
            <a:avLst/>
            <a:gdLst/>
            <a:ahLst/>
            <a:cxnLst/>
            <a:rect r="r" b="b" t="t" l="l"/>
            <a:pathLst>
              <a:path h="4114800" w="4927904">
                <a:moveTo>
                  <a:pt x="0" y="0"/>
                </a:moveTo>
                <a:lnTo>
                  <a:pt x="4927904" y="0"/>
                </a:lnTo>
                <a:lnTo>
                  <a:pt x="492790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6</a:t>
            </a:r>
          </a:p>
        </p:txBody>
      </p:sp>
      <p:sp>
        <p:nvSpPr>
          <p:cNvPr name="TextBox 5" id="5"/>
          <p:cNvSpPr txBox="true"/>
          <p:nvPr/>
        </p:nvSpPr>
        <p:spPr>
          <a:xfrm rot="0">
            <a:off x="7647285" y="2193269"/>
            <a:ext cx="2993430" cy="1533535"/>
          </a:xfrm>
          <a:prstGeom prst="rect">
            <a:avLst/>
          </a:prstGeom>
        </p:spPr>
        <p:txBody>
          <a:bodyPr anchor="t" rtlCol="false" tIns="0" lIns="0" bIns="0" rIns="0">
            <a:spAutoFit/>
          </a:bodyPr>
          <a:lstStyle/>
          <a:p>
            <a:pPr algn="ctr">
              <a:lnSpc>
                <a:spcPts val="12599"/>
              </a:lnSpc>
              <a:spcBef>
                <a:spcPct val="0"/>
              </a:spcBef>
            </a:pPr>
            <a:r>
              <a:rPr lang="en-US" sz="8999">
                <a:solidFill>
                  <a:srgbClr val="195AEF"/>
                </a:solidFill>
                <a:latin typeface="Gimme Extra Bold"/>
                <a:ea typeface="Gimme Extra Bold"/>
                <a:cs typeface="Gimme Extra Bold"/>
                <a:sym typeface="Gimme Extra Bold"/>
              </a:rPr>
              <a:t>Pair</a:t>
            </a:r>
          </a:p>
        </p:txBody>
      </p:sp>
      <p:sp>
        <p:nvSpPr>
          <p:cNvPr name="TextBox 6" id="6"/>
          <p:cNvSpPr txBox="true"/>
          <p:nvPr/>
        </p:nvSpPr>
        <p:spPr>
          <a:xfrm rot="0">
            <a:off x="1562303" y="4133733"/>
            <a:ext cx="15696997" cy="1626870"/>
          </a:xfrm>
          <a:prstGeom prst="rect">
            <a:avLst/>
          </a:prstGeom>
        </p:spPr>
        <p:txBody>
          <a:bodyPr anchor="t" rtlCol="false" tIns="0" lIns="0" bIns="0" rIns="0">
            <a:spAutoFit/>
          </a:bodyPr>
          <a:lstStyle/>
          <a:p>
            <a:pPr algn="ctr">
              <a:lnSpc>
                <a:spcPts val="6299"/>
              </a:lnSpc>
            </a:pPr>
            <a:r>
              <a:rPr lang="en-US" sz="6299">
                <a:solidFill>
                  <a:srgbClr val="195AEF"/>
                </a:solidFill>
                <a:latin typeface="ABC Ginto Rounded Nord Condensed"/>
                <a:ea typeface="ABC Ginto Rounded Nord Condensed"/>
                <a:cs typeface="ABC Ginto Rounded Nord Condensed"/>
                <a:sym typeface="ABC Ginto Rounded Nord Condensed"/>
              </a:rPr>
              <a:t>Turn to your elbow partner and discuss the testable questions you have!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6549046" y="5143500"/>
            <a:ext cx="5189908" cy="4930413"/>
          </a:xfrm>
          <a:custGeom>
            <a:avLst/>
            <a:gdLst/>
            <a:ahLst/>
            <a:cxnLst/>
            <a:rect r="r" b="b" t="t" l="l"/>
            <a:pathLst>
              <a:path h="4930413" w="5189908">
                <a:moveTo>
                  <a:pt x="0" y="0"/>
                </a:moveTo>
                <a:lnTo>
                  <a:pt x="5189908" y="0"/>
                </a:lnTo>
                <a:lnTo>
                  <a:pt x="5189908" y="4930413"/>
                </a:lnTo>
                <a:lnTo>
                  <a:pt x="0" y="4930413"/>
                </a:lnTo>
                <a:lnTo>
                  <a:pt x="0" y="0"/>
                </a:lnTo>
                <a:close/>
              </a:path>
            </a:pathLst>
          </a:custGeom>
          <a:blipFill>
            <a:blip r:embed="rId4"/>
            <a:stretch>
              <a:fillRect l="0" t="0" r="0" b="0"/>
            </a:stretch>
          </a:blipFill>
        </p:spPr>
      </p:sp>
      <p:sp>
        <p:nvSpPr>
          <p:cNvPr name="TextBox 4" id="4"/>
          <p:cNvSpPr txBox="true"/>
          <p:nvPr/>
        </p:nvSpPr>
        <p:spPr>
          <a:xfrm rot="0">
            <a:off x="7124402" y="2193269"/>
            <a:ext cx="4039195" cy="1522889"/>
          </a:xfrm>
          <a:prstGeom prst="rect">
            <a:avLst/>
          </a:prstGeom>
        </p:spPr>
        <p:txBody>
          <a:bodyPr anchor="t" rtlCol="false" tIns="0" lIns="0" bIns="0" rIns="0">
            <a:spAutoFit/>
          </a:bodyPr>
          <a:lstStyle/>
          <a:p>
            <a:pPr algn="ctr">
              <a:lnSpc>
                <a:spcPts val="12599"/>
              </a:lnSpc>
              <a:spcBef>
                <a:spcPct val="0"/>
              </a:spcBef>
            </a:pPr>
            <a:r>
              <a:rPr lang="en-US" sz="8999">
                <a:solidFill>
                  <a:srgbClr val="195AEF"/>
                </a:solidFill>
                <a:latin typeface="Gimme Extra Bold"/>
                <a:ea typeface="Gimme Extra Bold"/>
                <a:cs typeface="Gimme Extra Bold"/>
                <a:sym typeface="Gimme Extra Bold"/>
              </a:rPr>
              <a:t>Share</a:t>
            </a:r>
          </a:p>
        </p:txBody>
      </p:sp>
      <p:sp>
        <p:nvSpPr>
          <p:cNvPr name="TextBox 5" id="5"/>
          <p:cNvSpPr txBox="true"/>
          <p:nvPr/>
        </p:nvSpPr>
        <p:spPr>
          <a:xfrm rot="0">
            <a:off x="1562303" y="4095633"/>
            <a:ext cx="15696997" cy="529802"/>
          </a:xfrm>
          <a:prstGeom prst="rect">
            <a:avLst/>
          </a:prstGeom>
        </p:spPr>
        <p:txBody>
          <a:bodyPr anchor="t" rtlCol="false" tIns="0" lIns="0" bIns="0" rIns="0">
            <a:spAutoFit/>
          </a:bodyPr>
          <a:lstStyle/>
          <a:p>
            <a:pPr algn="ctr">
              <a:lnSpc>
                <a:spcPts val="4005"/>
              </a:lnSpc>
            </a:pPr>
            <a:r>
              <a:rPr lang="en-US" sz="4005" spc="236">
                <a:solidFill>
                  <a:srgbClr val="195AEF"/>
                </a:solidFill>
                <a:latin typeface="Gimme Extra Bold"/>
                <a:ea typeface="Gimme Extra Bold"/>
                <a:cs typeface="Gimme Extra Bold"/>
                <a:sym typeface="Gimme Extra Bold"/>
              </a:rPr>
              <a:t>What testable questions did you come up with?</a:t>
            </a:r>
          </a:p>
        </p:txBody>
      </p:sp>
      <p:sp>
        <p:nvSpPr>
          <p:cNvPr name="TextBox 6" id="6"/>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833917">
            <a:off x="12616470" y="6250443"/>
            <a:ext cx="3068965" cy="3052225"/>
          </a:xfrm>
          <a:custGeom>
            <a:avLst/>
            <a:gdLst/>
            <a:ahLst/>
            <a:cxnLst/>
            <a:rect r="r" b="b" t="t" l="l"/>
            <a:pathLst>
              <a:path h="3052225" w="3068965">
                <a:moveTo>
                  <a:pt x="0" y="0"/>
                </a:moveTo>
                <a:lnTo>
                  <a:pt x="3068965" y="0"/>
                </a:lnTo>
                <a:lnTo>
                  <a:pt x="3068965" y="3052225"/>
                </a:lnTo>
                <a:lnTo>
                  <a:pt x="0" y="30522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7378105" y="972734"/>
            <a:ext cx="3551349" cy="3079988"/>
          </a:xfrm>
          <a:custGeom>
            <a:avLst/>
            <a:gdLst/>
            <a:ahLst/>
            <a:cxnLst/>
            <a:rect r="r" b="b" t="t" l="l"/>
            <a:pathLst>
              <a:path h="3079988" w="3551349">
                <a:moveTo>
                  <a:pt x="0" y="0"/>
                </a:moveTo>
                <a:lnTo>
                  <a:pt x="3551349" y="0"/>
                </a:lnTo>
                <a:lnTo>
                  <a:pt x="3551349" y="3079988"/>
                </a:lnTo>
                <a:lnTo>
                  <a:pt x="0" y="30799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1187224">
            <a:off x="13791517" y="927136"/>
            <a:ext cx="3182758" cy="3171184"/>
          </a:xfrm>
          <a:custGeom>
            <a:avLst/>
            <a:gdLst/>
            <a:ahLst/>
            <a:cxnLst/>
            <a:rect r="r" b="b" t="t" l="l"/>
            <a:pathLst>
              <a:path h="3171184" w="3182758">
                <a:moveTo>
                  <a:pt x="0" y="0"/>
                </a:moveTo>
                <a:lnTo>
                  <a:pt x="3182758" y="0"/>
                </a:lnTo>
                <a:lnTo>
                  <a:pt x="3182758" y="3171184"/>
                </a:lnTo>
                <a:lnTo>
                  <a:pt x="0" y="317118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851860">
            <a:off x="7060632" y="6270147"/>
            <a:ext cx="3198864" cy="3187232"/>
          </a:xfrm>
          <a:custGeom>
            <a:avLst/>
            <a:gdLst/>
            <a:ahLst/>
            <a:cxnLst/>
            <a:rect r="r" b="b" t="t" l="l"/>
            <a:pathLst>
              <a:path h="3187232" w="3198864">
                <a:moveTo>
                  <a:pt x="0" y="0"/>
                </a:moveTo>
                <a:lnTo>
                  <a:pt x="3198864" y="0"/>
                </a:lnTo>
                <a:lnTo>
                  <a:pt x="3198864" y="3187232"/>
                </a:lnTo>
                <a:lnTo>
                  <a:pt x="0" y="31872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363148">
            <a:off x="1861052" y="1283301"/>
            <a:ext cx="2965904" cy="2658529"/>
          </a:xfrm>
          <a:custGeom>
            <a:avLst/>
            <a:gdLst/>
            <a:ahLst/>
            <a:cxnLst/>
            <a:rect r="r" b="b" t="t" l="l"/>
            <a:pathLst>
              <a:path h="2658529" w="2965904">
                <a:moveTo>
                  <a:pt x="0" y="0"/>
                </a:moveTo>
                <a:lnTo>
                  <a:pt x="2965904" y="0"/>
                </a:lnTo>
                <a:lnTo>
                  <a:pt x="2965904" y="2658529"/>
                </a:lnTo>
                <a:lnTo>
                  <a:pt x="0" y="265852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156135">
            <a:off x="1734827" y="6491857"/>
            <a:ext cx="2895556" cy="2885026"/>
          </a:xfrm>
          <a:custGeom>
            <a:avLst/>
            <a:gdLst/>
            <a:ahLst/>
            <a:cxnLst/>
            <a:rect r="r" b="b" t="t" l="l"/>
            <a:pathLst>
              <a:path h="2885026" w="2895556">
                <a:moveTo>
                  <a:pt x="0" y="0"/>
                </a:moveTo>
                <a:lnTo>
                  <a:pt x="2895556" y="0"/>
                </a:lnTo>
                <a:lnTo>
                  <a:pt x="2895556" y="2885027"/>
                </a:lnTo>
                <a:lnTo>
                  <a:pt x="0" y="288502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9" id="9"/>
          <p:cNvSpPr txBox="true"/>
          <p:nvPr/>
        </p:nvSpPr>
        <p:spPr>
          <a:xfrm rot="0">
            <a:off x="270793" y="4714875"/>
            <a:ext cx="17746415" cy="1000125"/>
          </a:xfrm>
          <a:prstGeom prst="rect">
            <a:avLst/>
          </a:prstGeom>
        </p:spPr>
        <p:txBody>
          <a:bodyPr anchor="t" rtlCol="false" tIns="0" lIns="0" bIns="0" rIns="0">
            <a:spAutoFit/>
          </a:bodyPr>
          <a:lstStyle/>
          <a:p>
            <a:pPr algn="ctr">
              <a:lnSpc>
                <a:spcPts val="7500"/>
              </a:lnSpc>
            </a:pPr>
            <a:r>
              <a:rPr lang="en-US" sz="7500">
                <a:solidFill>
                  <a:srgbClr val="195AEF"/>
                </a:solidFill>
                <a:latin typeface="Gimme Extra Bold"/>
                <a:ea typeface="Gimme Extra Bold"/>
                <a:cs typeface="Gimme Extra Bold"/>
                <a:sym typeface="Gimme Extra Bold"/>
              </a:rPr>
              <a:t>Let’s work on the submission!</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8</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7536637" y="722214"/>
            <a:ext cx="3214726" cy="3456694"/>
          </a:xfrm>
          <a:custGeom>
            <a:avLst/>
            <a:gdLst/>
            <a:ahLst/>
            <a:cxnLst/>
            <a:rect r="r" b="b" t="t" l="l"/>
            <a:pathLst>
              <a:path h="3456694" w="3214726">
                <a:moveTo>
                  <a:pt x="0" y="0"/>
                </a:moveTo>
                <a:lnTo>
                  <a:pt x="3214726" y="0"/>
                </a:lnTo>
                <a:lnTo>
                  <a:pt x="3214726" y="3456695"/>
                </a:lnTo>
                <a:lnTo>
                  <a:pt x="0" y="3456695"/>
                </a:lnTo>
                <a:lnTo>
                  <a:pt x="0" y="0"/>
                </a:lnTo>
                <a:close/>
              </a:path>
            </a:pathLst>
          </a:custGeom>
          <a:blipFill>
            <a:blip r:embed="rId4"/>
            <a:stretch>
              <a:fillRect l="0" t="0" r="0" b="0"/>
            </a:stretch>
          </a:blipFill>
        </p:spPr>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9</a:t>
            </a:r>
          </a:p>
        </p:txBody>
      </p:sp>
      <p:sp>
        <p:nvSpPr>
          <p:cNvPr name="TextBox 5" id="5"/>
          <p:cNvSpPr txBox="true"/>
          <p:nvPr/>
        </p:nvSpPr>
        <p:spPr>
          <a:xfrm rot="0">
            <a:off x="2661791" y="4340954"/>
            <a:ext cx="12964418" cy="1533535"/>
          </a:xfrm>
          <a:prstGeom prst="rect">
            <a:avLst/>
          </a:prstGeom>
        </p:spPr>
        <p:txBody>
          <a:bodyPr anchor="t" rtlCol="false" tIns="0" lIns="0" bIns="0" rIns="0">
            <a:spAutoFit/>
          </a:bodyPr>
          <a:lstStyle/>
          <a:p>
            <a:pPr algn="ctr">
              <a:lnSpc>
                <a:spcPts val="12599"/>
              </a:lnSpc>
              <a:spcBef>
                <a:spcPct val="0"/>
              </a:spcBef>
            </a:pPr>
            <a:r>
              <a:rPr lang="en-US" sz="8999">
                <a:solidFill>
                  <a:srgbClr val="195AEF"/>
                </a:solidFill>
                <a:latin typeface="Gimme Extra Bold"/>
                <a:ea typeface="Gimme Extra Bold"/>
                <a:cs typeface="Gimme Extra Bold"/>
                <a:sym typeface="Gimme Extra Bold"/>
              </a:rPr>
              <a:t>Scientific question</a:t>
            </a:r>
          </a:p>
        </p:txBody>
      </p:sp>
      <p:sp>
        <p:nvSpPr>
          <p:cNvPr name="TextBox 6" id="6"/>
          <p:cNvSpPr txBox="true"/>
          <p:nvPr/>
        </p:nvSpPr>
        <p:spPr>
          <a:xfrm rot="0">
            <a:off x="1295501" y="6131652"/>
            <a:ext cx="15696997" cy="1626870"/>
          </a:xfrm>
          <a:prstGeom prst="rect">
            <a:avLst/>
          </a:prstGeom>
        </p:spPr>
        <p:txBody>
          <a:bodyPr anchor="t" rtlCol="false" tIns="0" lIns="0" bIns="0" rIns="0">
            <a:spAutoFit/>
          </a:bodyPr>
          <a:lstStyle/>
          <a:p>
            <a:pPr algn="ctr">
              <a:lnSpc>
                <a:spcPts val="6299"/>
              </a:lnSpc>
            </a:pPr>
            <a:r>
              <a:rPr lang="en-US" sz="6299">
                <a:solidFill>
                  <a:srgbClr val="195AEF"/>
                </a:solidFill>
                <a:latin typeface="ABC Ginto Rounded Nord Condensed"/>
                <a:ea typeface="ABC Ginto Rounded Nord Condensed"/>
                <a:cs typeface="ABC Ginto Rounded Nord Condensed"/>
                <a:sym typeface="ABC Ginto Rounded Nord Condensed"/>
              </a:rPr>
              <a:t>What is the scientific question that you want to answer in your experiment?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6585921" y="1819813"/>
            <a:ext cx="5116158" cy="2711564"/>
          </a:xfrm>
          <a:custGeom>
            <a:avLst/>
            <a:gdLst/>
            <a:ahLst/>
            <a:cxnLst/>
            <a:rect r="r" b="b" t="t" l="l"/>
            <a:pathLst>
              <a:path h="2711564" w="5116158">
                <a:moveTo>
                  <a:pt x="0" y="0"/>
                </a:moveTo>
                <a:lnTo>
                  <a:pt x="5116158" y="0"/>
                </a:lnTo>
                <a:lnTo>
                  <a:pt x="5116158" y="2711563"/>
                </a:lnTo>
                <a:lnTo>
                  <a:pt x="0" y="271156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10</a:t>
            </a:r>
          </a:p>
        </p:txBody>
      </p:sp>
      <p:sp>
        <p:nvSpPr>
          <p:cNvPr name="TextBox 5" id="5"/>
          <p:cNvSpPr txBox="true"/>
          <p:nvPr/>
        </p:nvSpPr>
        <p:spPr>
          <a:xfrm rot="0">
            <a:off x="5392291" y="4642115"/>
            <a:ext cx="7503418" cy="1533535"/>
          </a:xfrm>
          <a:prstGeom prst="rect">
            <a:avLst/>
          </a:prstGeom>
        </p:spPr>
        <p:txBody>
          <a:bodyPr anchor="t" rtlCol="false" tIns="0" lIns="0" bIns="0" rIns="0">
            <a:spAutoFit/>
          </a:bodyPr>
          <a:lstStyle/>
          <a:p>
            <a:pPr algn="ctr">
              <a:lnSpc>
                <a:spcPts val="12599"/>
              </a:lnSpc>
              <a:spcBef>
                <a:spcPct val="0"/>
              </a:spcBef>
            </a:pPr>
            <a:r>
              <a:rPr lang="en-US" sz="8999">
                <a:solidFill>
                  <a:srgbClr val="195AEF"/>
                </a:solidFill>
                <a:latin typeface="Gimme Extra Bold"/>
                <a:ea typeface="Gimme Extra Bold"/>
                <a:cs typeface="Gimme Extra Bold"/>
                <a:sym typeface="Gimme Extra Bold"/>
              </a:rPr>
              <a:t>Hypothesis</a:t>
            </a:r>
          </a:p>
        </p:txBody>
      </p:sp>
      <p:sp>
        <p:nvSpPr>
          <p:cNvPr name="TextBox 6" id="6"/>
          <p:cNvSpPr txBox="true"/>
          <p:nvPr/>
        </p:nvSpPr>
        <p:spPr>
          <a:xfrm rot="0">
            <a:off x="923526" y="6289949"/>
            <a:ext cx="16440949" cy="836295"/>
          </a:xfrm>
          <a:prstGeom prst="rect">
            <a:avLst/>
          </a:prstGeom>
        </p:spPr>
        <p:txBody>
          <a:bodyPr anchor="t" rtlCol="false" tIns="0" lIns="0" bIns="0" rIns="0">
            <a:spAutoFit/>
          </a:bodyPr>
          <a:lstStyle/>
          <a:p>
            <a:pPr algn="ctr">
              <a:lnSpc>
                <a:spcPts val="6299"/>
              </a:lnSpc>
            </a:pPr>
            <a:r>
              <a:rPr lang="en-US" sz="6299">
                <a:solidFill>
                  <a:srgbClr val="195AEF"/>
                </a:solidFill>
                <a:latin typeface="ABC Ginto Rounded Nord Condensed"/>
                <a:ea typeface="ABC Ginto Rounded Nord Condensed"/>
                <a:cs typeface="ABC Ginto Rounded Nord Condensed"/>
                <a:sym typeface="ABC Ginto Rounded Nord Condensed"/>
              </a:rPr>
              <a:t>What do you think will happen in your experiment?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1418836" y="577383"/>
            <a:ext cx="1343502" cy="2115752"/>
          </a:xfrm>
          <a:custGeom>
            <a:avLst/>
            <a:gdLst/>
            <a:ahLst/>
            <a:cxnLst/>
            <a:rect r="r" b="b" t="t" l="l"/>
            <a:pathLst>
              <a:path h="2115752" w="1343502">
                <a:moveTo>
                  <a:pt x="0" y="0"/>
                </a:moveTo>
                <a:lnTo>
                  <a:pt x="1343502" y="0"/>
                </a:lnTo>
                <a:lnTo>
                  <a:pt x="1343502" y="2115752"/>
                </a:lnTo>
                <a:lnTo>
                  <a:pt x="0" y="21157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278984" y="3295745"/>
            <a:ext cx="1673577" cy="2118452"/>
          </a:xfrm>
          <a:custGeom>
            <a:avLst/>
            <a:gdLst/>
            <a:ahLst/>
            <a:cxnLst/>
            <a:rect r="r" b="b" t="t" l="l"/>
            <a:pathLst>
              <a:path h="2118452" w="1673577">
                <a:moveTo>
                  <a:pt x="0" y="0"/>
                </a:moveTo>
                <a:lnTo>
                  <a:pt x="1673577" y="0"/>
                </a:lnTo>
                <a:lnTo>
                  <a:pt x="1673577" y="2118452"/>
                </a:lnTo>
                <a:lnTo>
                  <a:pt x="0" y="211845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1228613" y="6463302"/>
            <a:ext cx="1723948" cy="2253527"/>
          </a:xfrm>
          <a:custGeom>
            <a:avLst/>
            <a:gdLst/>
            <a:ahLst/>
            <a:cxnLst/>
            <a:rect r="r" b="b" t="t" l="l"/>
            <a:pathLst>
              <a:path h="2253527" w="1723948">
                <a:moveTo>
                  <a:pt x="0" y="0"/>
                </a:moveTo>
                <a:lnTo>
                  <a:pt x="1723948" y="0"/>
                </a:lnTo>
                <a:lnTo>
                  <a:pt x="1723948" y="2253527"/>
                </a:lnTo>
                <a:lnTo>
                  <a:pt x="0" y="225352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2610500" y="5048277"/>
            <a:ext cx="4530924" cy="3692703"/>
          </a:xfrm>
          <a:custGeom>
            <a:avLst/>
            <a:gdLst/>
            <a:ahLst/>
            <a:cxnLst/>
            <a:rect r="r" b="b" t="t" l="l"/>
            <a:pathLst>
              <a:path h="3692703" w="4530924">
                <a:moveTo>
                  <a:pt x="0" y="0"/>
                </a:moveTo>
                <a:lnTo>
                  <a:pt x="4530924" y="0"/>
                </a:lnTo>
                <a:lnTo>
                  <a:pt x="4530924" y="3692703"/>
                </a:lnTo>
                <a:lnTo>
                  <a:pt x="0" y="369270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7" id="7"/>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11</a:t>
            </a:r>
          </a:p>
        </p:txBody>
      </p:sp>
      <p:sp>
        <p:nvSpPr>
          <p:cNvPr name="TextBox 8" id="8"/>
          <p:cNvSpPr txBox="true"/>
          <p:nvPr/>
        </p:nvSpPr>
        <p:spPr>
          <a:xfrm rot="0">
            <a:off x="1028700" y="3400520"/>
            <a:ext cx="7694524" cy="1571625"/>
          </a:xfrm>
          <a:prstGeom prst="rect">
            <a:avLst/>
          </a:prstGeom>
        </p:spPr>
        <p:txBody>
          <a:bodyPr anchor="t" rtlCol="false" tIns="0" lIns="0" bIns="0" rIns="0">
            <a:spAutoFit/>
          </a:bodyPr>
          <a:lstStyle/>
          <a:p>
            <a:pPr algn="ctr">
              <a:lnSpc>
                <a:spcPts val="6000"/>
              </a:lnSpc>
            </a:pPr>
            <a:r>
              <a:rPr lang="en-US" sz="6000">
                <a:solidFill>
                  <a:srgbClr val="195AEF"/>
                </a:solidFill>
                <a:latin typeface="ABC Ginto Rounded Nord Condensed"/>
                <a:ea typeface="ABC Ginto Rounded Nord Condensed"/>
                <a:cs typeface="ABC Ginto Rounded Nord Condensed"/>
                <a:sym typeface="ABC Ginto Rounded Nord Condensed"/>
              </a:rPr>
              <a:t>What is your experiment going to be called?</a:t>
            </a:r>
          </a:p>
        </p:txBody>
      </p:sp>
      <p:sp>
        <p:nvSpPr>
          <p:cNvPr name="TextBox 9" id="9"/>
          <p:cNvSpPr txBox="true"/>
          <p:nvPr/>
        </p:nvSpPr>
        <p:spPr>
          <a:xfrm rot="0">
            <a:off x="475505" y="1162050"/>
            <a:ext cx="8498656" cy="1899930"/>
          </a:xfrm>
          <a:prstGeom prst="rect">
            <a:avLst/>
          </a:prstGeom>
        </p:spPr>
        <p:txBody>
          <a:bodyPr anchor="t" rtlCol="false" tIns="0" lIns="0" bIns="0" rIns="0">
            <a:spAutoFit/>
          </a:bodyPr>
          <a:lstStyle/>
          <a:p>
            <a:pPr algn="ctr">
              <a:lnSpc>
                <a:spcPts val="7300"/>
              </a:lnSpc>
            </a:pPr>
            <a:r>
              <a:rPr lang="en-US" sz="7300">
                <a:solidFill>
                  <a:srgbClr val="195AEF"/>
                </a:solidFill>
                <a:latin typeface="Gimme Extra Bold"/>
                <a:ea typeface="Gimme Extra Bold"/>
                <a:cs typeface="Gimme Extra Bold"/>
                <a:sym typeface="Gimme Extra Bold"/>
              </a:rPr>
              <a:t>Collaboration name</a:t>
            </a:r>
          </a:p>
        </p:txBody>
      </p:sp>
      <p:sp>
        <p:nvSpPr>
          <p:cNvPr name="TextBox 10" id="10"/>
          <p:cNvSpPr txBox="true"/>
          <p:nvPr/>
        </p:nvSpPr>
        <p:spPr>
          <a:xfrm rot="0">
            <a:off x="1881521" y="8975593"/>
            <a:ext cx="5988882" cy="836295"/>
          </a:xfrm>
          <a:prstGeom prst="rect">
            <a:avLst/>
          </a:prstGeom>
        </p:spPr>
        <p:txBody>
          <a:bodyPr anchor="t" rtlCol="false" tIns="0" lIns="0" bIns="0" rIns="0">
            <a:spAutoFit/>
          </a:bodyPr>
          <a:lstStyle/>
          <a:p>
            <a:pPr algn="ctr">
              <a:lnSpc>
                <a:spcPts val="6299"/>
              </a:lnSpc>
            </a:pPr>
            <a:r>
              <a:rPr lang="en-US" sz="6299">
                <a:solidFill>
                  <a:srgbClr val="195AEF"/>
                </a:solidFill>
                <a:latin typeface="ABC Ginto Rounded Nord Condensed"/>
                <a:ea typeface="ABC Ginto Rounded Nord Condensed"/>
                <a:cs typeface="ABC Ginto Rounded Nord Condensed"/>
                <a:sym typeface="ABC Ginto Rounded Nord Condensed"/>
              </a:rPr>
              <a:t>It should be FUN!</a:t>
            </a:r>
          </a:p>
        </p:txBody>
      </p:sp>
      <p:sp>
        <p:nvSpPr>
          <p:cNvPr name="TextBox 11" id="11"/>
          <p:cNvSpPr txBox="true"/>
          <p:nvPr/>
        </p:nvSpPr>
        <p:spPr>
          <a:xfrm rot="0">
            <a:off x="12222519" y="1183740"/>
            <a:ext cx="5356610" cy="1509395"/>
          </a:xfrm>
          <a:prstGeom prst="rect">
            <a:avLst/>
          </a:prstGeom>
        </p:spPr>
        <p:txBody>
          <a:bodyPr anchor="t" rtlCol="false" tIns="0" lIns="0" bIns="0" rIns="0">
            <a:spAutoFit/>
          </a:bodyPr>
          <a:lstStyle/>
          <a:p>
            <a:pPr algn="ctr">
              <a:lnSpc>
                <a:spcPts val="5800"/>
              </a:lnSpc>
              <a:spcBef>
                <a:spcPct val="0"/>
              </a:spcBef>
            </a:pPr>
            <a:r>
              <a:rPr lang="en-US" sz="5800">
                <a:solidFill>
                  <a:srgbClr val="195AEF"/>
                </a:solidFill>
                <a:latin typeface="ABC Ginto Rounded Nord Condensed"/>
                <a:ea typeface="ABC Ginto Rounded Nord Condensed"/>
                <a:cs typeface="ABC Ginto Rounded Nord Condensed"/>
                <a:sym typeface="ABC Ginto Rounded Nord Condensed"/>
              </a:rPr>
              <a:t>itting to your experiment</a:t>
            </a:r>
          </a:p>
        </p:txBody>
      </p:sp>
      <p:sp>
        <p:nvSpPr>
          <p:cNvPr name="TextBox 12" id="12"/>
          <p:cNvSpPr txBox="true"/>
          <p:nvPr/>
        </p:nvSpPr>
        <p:spPr>
          <a:xfrm rot="0">
            <a:off x="13168577" y="4459746"/>
            <a:ext cx="1732247" cy="775970"/>
          </a:xfrm>
          <a:prstGeom prst="rect">
            <a:avLst/>
          </a:prstGeom>
        </p:spPr>
        <p:txBody>
          <a:bodyPr anchor="t" rtlCol="false" tIns="0" lIns="0" bIns="0" rIns="0">
            <a:spAutoFit/>
          </a:bodyPr>
          <a:lstStyle/>
          <a:p>
            <a:pPr algn="ctr">
              <a:lnSpc>
                <a:spcPts val="5800"/>
              </a:lnSpc>
              <a:spcBef>
                <a:spcPct val="0"/>
              </a:spcBef>
            </a:pPr>
            <a:r>
              <a:rPr lang="en-US" sz="5800">
                <a:solidFill>
                  <a:srgbClr val="195AEF"/>
                </a:solidFill>
                <a:latin typeface="ABC Ginto Rounded Nord Condensed"/>
                <a:ea typeface="ABC Ginto Rounded Nord Condensed"/>
                <a:cs typeface="ABC Ginto Rounded Nord Condensed"/>
                <a:sym typeface="ABC Ginto Rounded Nord Condensed"/>
              </a:rPr>
              <a:t>nique</a:t>
            </a:r>
          </a:p>
        </p:txBody>
      </p:sp>
      <p:sp>
        <p:nvSpPr>
          <p:cNvPr name="TextBox 13" id="13"/>
          <p:cNvSpPr txBox="true"/>
          <p:nvPr/>
        </p:nvSpPr>
        <p:spPr>
          <a:xfrm rot="0">
            <a:off x="13168577" y="7694840"/>
            <a:ext cx="3327663" cy="775970"/>
          </a:xfrm>
          <a:prstGeom prst="rect">
            <a:avLst/>
          </a:prstGeom>
        </p:spPr>
        <p:txBody>
          <a:bodyPr anchor="t" rtlCol="false" tIns="0" lIns="0" bIns="0" rIns="0">
            <a:spAutoFit/>
          </a:bodyPr>
          <a:lstStyle/>
          <a:p>
            <a:pPr algn="ctr">
              <a:lnSpc>
                <a:spcPts val="5800"/>
              </a:lnSpc>
              <a:spcBef>
                <a:spcPct val="0"/>
              </a:spcBef>
            </a:pPr>
            <a:r>
              <a:rPr lang="en-US" sz="5800">
                <a:solidFill>
                  <a:srgbClr val="195AEF"/>
                </a:solidFill>
                <a:latin typeface="ABC Ginto Rounded Nord Condensed"/>
                <a:ea typeface="ABC Ginto Rounded Nord Condensed"/>
                <a:cs typeface="ABC Ginto Rounded Nord Condensed"/>
                <a:sym typeface="ABC Ginto Rounded Nord Condensed"/>
              </a:rPr>
              <a:t>oteworthy</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7062183" y="806770"/>
            <a:ext cx="4163633" cy="3705634"/>
          </a:xfrm>
          <a:custGeom>
            <a:avLst/>
            <a:gdLst/>
            <a:ahLst/>
            <a:cxnLst/>
            <a:rect r="r" b="b" t="t" l="l"/>
            <a:pathLst>
              <a:path h="3705634" w="4163633">
                <a:moveTo>
                  <a:pt x="0" y="0"/>
                </a:moveTo>
                <a:lnTo>
                  <a:pt x="4163634" y="0"/>
                </a:lnTo>
                <a:lnTo>
                  <a:pt x="4163634" y="3705634"/>
                </a:lnTo>
                <a:lnTo>
                  <a:pt x="0" y="37056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12</a:t>
            </a:r>
          </a:p>
        </p:txBody>
      </p:sp>
      <p:sp>
        <p:nvSpPr>
          <p:cNvPr name="TextBox 5" id="5"/>
          <p:cNvSpPr txBox="true"/>
          <p:nvPr/>
        </p:nvSpPr>
        <p:spPr>
          <a:xfrm rot="0">
            <a:off x="2431504" y="4340954"/>
            <a:ext cx="13424992" cy="1533535"/>
          </a:xfrm>
          <a:prstGeom prst="rect">
            <a:avLst/>
          </a:prstGeom>
        </p:spPr>
        <p:txBody>
          <a:bodyPr anchor="t" rtlCol="false" tIns="0" lIns="0" bIns="0" rIns="0">
            <a:spAutoFit/>
          </a:bodyPr>
          <a:lstStyle/>
          <a:p>
            <a:pPr algn="ctr">
              <a:lnSpc>
                <a:spcPts val="12599"/>
              </a:lnSpc>
              <a:spcBef>
                <a:spcPct val="0"/>
              </a:spcBef>
            </a:pPr>
            <a:r>
              <a:rPr lang="en-US" sz="8999">
                <a:solidFill>
                  <a:srgbClr val="195AEF"/>
                </a:solidFill>
                <a:latin typeface="Gimme Extra Bold"/>
                <a:ea typeface="Gimme Extra Bold"/>
                <a:cs typeface="Gimme Extra Bold"/>
                <a:sym typeface="Gimme Extra Bold"/>
              </a:rPr>
              <a:t>Information &amp; Data</a:t>
            </a:r>
          </a:p>
        </p:txBody>
      </p:sp>
      <p:sp>
        <p:nvSpPr>
          <p:cNvPr name="TextBox 6" id="6"/>
          <p:cNvSpPr txBox="true"/>
          <p:nvPr/>
        </p:nvSpPr>
        <p:spPr>
          <a:xfrm rot="0">
            <a:off x="1295501" y="6131652"/>
            <a:ext cx="15696997" cy="1626870"/>
          </a:xfrm>
          <a:prstGeom prst="rect">
            <a:avLst/>
          </a:prstGeom>
        </p:spPr>
        <p:txBody>
          <a:bodyPr anchor="t" rtlCol="false" tIns="0" lIns="0" bIns="0" rIns="0">
            <a:spAutoFit/>
          </a:bodyPr>
          <a:lstStyle/>
          <a:p>
            <a:pPr algn="ctr">
              <a:lnSpc>
                <a:spcPts val="6299"/>
              </a:lnSpc>
            </a:pPr>
            <a:r>
              <a:rPr lang="en-US" sz="6299">
                <a:solidFill>
                  <a:srgbClr val="195AEF"/>
                </a:solidFill>
                <a:latin typeface="ABC Ginto Rounded Nord Condensed"/>
                <a:ea typeface="ABC Ginto Rounded Nord Condensed"/>
                <a:cs typeface="ABC Ginto Rounded Nord Condensed"/>
                <a:sym typeface="ABC Ginto Rounded Nord Condensed"/>
              </a:rPr>
              <a:t>What information or data do you need from the experiment to answer your question?</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5400000">
            <a:off x="7479129" y="833380"/>
            <a:ext cx="3329743" cy="3720383"/>
          </a:xfrm>
          <a:custGeom>
            <a:avLst/>
            <a:gdLst/>
            <a:ahLst/>
            <a:cxnLst/>
            <a:rect r="r" b="b" t="t" l="l"/>
            <a:pathLst>
              <a:path h="3720383" w="3329743">
                <a:moveTo>
                  <a:pt x="0" y="0"/>
                </a:moveTo>
                <a:lnTo>
                  <a:pt x="3329742" y="0"/>
                </a:lnTo>
                <a:lnTo>
                  <a:pt x="3329742" y="3720383"/>
                </a:lnTo>
                <a:lnTo>
                  <a:pt x="0" y="372038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13</a:t>
            </a:r>
          </a:p>
        </p:txBody>
      </p:sp>
      <p:sp>
        <p:nvSpPr>
          <p:cNvPr name="TextBox 5" id="5"/>
          <p:cNvSpPr txBox="true"/>
          <p:nvPr/>
        </p:nvSpPr>
        <p:spPr>
          <a:xfrm rot="0">
            <a:off x="2058888" y="4291008"/>
            <a:ext cx="14170223" cy="1533535"/>
          </a:xfrm>
          <a:prstGeom prst="rect">
            <a:avLst/>
          </a:prstGeom>
        </p:spPr>
        <p:txBody>
          <a:bodyPr anchor="t" rtlCol="false" tIns="0" lIns="0" bIns="0" rIns="0">
            <a:spAutoFit/>
          </a:bodyPr>
          <a:lstStyle/>
          <a:p>
            <a:pPr algn="ctr">
              <a:lnSpc>
                <a:spcPts val="12599"/>
              </a:lnSpc>
              <a:spcBef>
                <a:spcPct val="0"/>
              </a:spcBef>
            </a:pPr>
            <a:r>
              <a:rPr lang="en-US" sz="8999">
                <a:solidFill>
                  <a:srgbClr val="195AEF"/>
                </a:solidFill>
                <a:latin typeface="Gimme Extra Bold"/>
                <a:ea typeface="Gimme Extra Bold"/>
                <a:cs typeface="Gimme Extra Bold"/>
                <a:sym typeface="Gimme Extra Bold"/>
              </a:rPr>
              <a:t>Experimental design</a:t>
            </a:r>
          </a:p>
        </p:txBody>
      </p:sp>
      <p:sp>
        <p:nvSpPr>
          <p:cNvPr name="TextBox 6" id="6"/>
          <p:cNvSpPr txBox="true"/>
          <p:nvPr/>
        </p:nvSpPr>
        <p:spPr>
          <a:xfrm rot="0">
            <a:off x="923526" y="6064300"/>
            <a:ext cx="16440949" cy="1626870"/>
          </a:xfrm>
          <a:prstGeom prst="rect">
            <a:avLst/>
          </a:prstGeom>
        </p:spPr>
        <p:txBody>
          <a:bodyPr anchor="t" rtlCol="false" tIns="0" lIns="0" bIns="0" rIns="0">
            <a:spAutoFit/>
          </a:bodyPr>
          <a:lstStyle/>
          <a:p>
            <a:pPr algn="ctr">
              <a:lnSpc>
                <a:spcPts val="6299"/>
              </a:lnSpc>
            </a:pPr>
            <a:r>
              <a:rPr lang="en-US" sz="6299">
                <a:solidFill>
                  <a:srgbClr val="195AEF"/>
                </a:solidFill>
                <a:latin typeface="ABC Ginto Rounded Nord Condensed"/>
                <a:ea typeface="ABC Ginto Rounded Nord Condensed"/>
                <a:cs typeface="ABC Ginto Rounded Nord Condensed"/>
                <a:sym typeface="ABC Ginto Rounded Nord Condensed"/>
              </a:rPr>
              <a:t>How will your experiment work? What do the scientists need to do to complete it?</a:t>
            </a:r>
          </a:p>
        </p:txBody>
      </p:sp>
      <p:sp>
        <p:nvSpPr>
          <p:cNvPr name="TextBox 7" id="7"/>
          <p:cNvSpPr txBox="true"/>
          <p:nvPr/>
        </p:nvSpPr>
        <p:spPr>
          <a:xfrm rot="0">
            <a:off x="1011205" y="7892827"/>
            <a:ext cx="16440949" cy="575946"/>
          </a:xfrm>
          <a:prstGeom prst="rect">
            <a:avLst/>
          </a:prstGeom>
        </p:spPr>
        <p:txBody>
          <a:bodyPr anchor="t" rtlCol="false" tIns="0" lIns="0" bIns="0" rIns="0">
            <a:spAutoFit/>
          </a:bodyPr>
          <a:lstStyle/>
          <a:p>
            <a:pPr algn="ctr">
              <a:lnSpc>
                <a:spcPts val="4300"/>
              </a:lnSpc>
            </a:pPr>
            <a:r>
              <a:rPr lang="en-US" sz="4300">
                <a:solidFill>
                  <a:srgbClr val="195AEF"/>
                </a:solidFill>
                <a:latin typeface="ABC Ginto Rounded Nord Condensed"/>
                <a:ea typeface="ABC Ginto Rounded Nord Condensed"/>
                <a:cs typeface="ABC Ginto Rounded Nord Condensed"/>
                <a:sym typeface="ABC Ginto Rounded Nord Condensed"/>
              </a:rPr>
              <a:t>*Please include a labelled diagram/drawing*</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14</a:t>
            </a:r>
          </a:p>
        </p:txBody>
      </p:sp>
      <p:sp>
        <p:nvSpPr>
          <p:cNvPr name="TextBox 4" id="4"/>
          <p:cNvSpPr txBox="true"/>
          <p:nvPr/>
        </p:nvSpPr>
        <p:spPr>
          <a:xfrm rot="0">
            <a:off x="1273125" y="4291008"/>
            <a:ext cx="15741750" cy="1533535"/>
          </a:xfrm>
          <a:prstGeom prst="rect">
            <a:avLst/>
          </a:prstGeom>
        </p:spPr>
        <p:txBody>
          <a:bodyPr anchor="t" rtlCol="false" tIns="0" lIns="0" bIns="0" rIns="0">
            <a:spAutoFit/>
          </a:bodyPr>
          <a:lstStyle/>
          <a:p>
            <a:pPr algn="ctr">
              <a:lnSpc>
                <a:spcPts val="12599"/>
              </a:lnSpc>
              <a:spcBef>
                <a:spcPct val="0"/>
              </a:spcBef>
            </a:pPr>
            <a:r>
              <a:rPr lang="en-US" sz="8999">
                <a:solidFill>
                  <a:srgbClr val="195AEF"/>
                </a:solidFill>
                <a:latin typeface="Gimme Extra Bold"/>
                <a:ea typeface="Gimme Extra Bold"/>
                <a:cs typeface="Gimme Extra Bold"/>
                <a:sym typeface="Gimme Extra Bold"/>
              </a:rPr>
              <a:t>Grades 7 &amp; 8 Extension!</a:t>
            </a:r>
          </a:p>
        </p:txBody>
      </p:sp>
      <p:sp>
        <p:nvSpPr>
          <p:cNvPr name="Freeform 5" id="5"/>
          <p:cNvSpPr/>
          <p:nvPr/>
        </p:nvSpPr>
        <p:spPr>
          <a:xfrm flipH="false" flipV="false" rot="-833917">
            <a:off x="12616470" y="6250443"/>
            <a:ext cx="3068965" cy="3052225"/>
          </a:xfrm>
          <a:custGeom>
            <a:avLst/>
            <a:gdLst/>
            <a:ahLst/>
            <a:cxnLst/>
            <a:rect r="r" b="b" t="t" l="l"/>
            <a:pathLst>
              <a:path h="3052225" w="3068965">
                <a:moveTo>
                  <a:pt x="0" y="0"/>
                </a:moveTo>
                <a:lnTo>
                  <a:pt x="3068965" y="0"/>
                </a:lnTo>
                <a:lnTo>
                  <a:pt x="3068965" y="3052225"/>
                </a:lnTo>
                <a:lnTo>
                  <a:pt x="0" y="30522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7378105" y="972734"/>
            <a:ext cx="3551349" cy="3079988"/>
          </a:xfrm>
          <a:custGeom>
            <a:avLst/>
            <a:gdLst/>
            <a:ahLst/>
            <a:cxnLst/>
            <a:rect r="r" b="b" t="t" l="l"/>
            <a:pathLst>
              <a:path h="3079988" w="3551349">
                <a:moveTo>
                  <a:pt x="0" y="0"/>
                </a:moveTo>
                <a:lnTo>
                  <a:pt x="3551349" y="0"/>
                </a:lnTo>
                <a:lnTo>
                  <a:pt x="3551349" y="3079988"/>
                </a:lnTo>
                <a:lnTo>
                  <a:pt x="0" y="30799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1187224">
            <a:off x="13791517" y="927136"/>
            <a:ext cx="3182758" cy="3171184"/>
          </a:xfrm>
          <a:custGeom>
            <a:avLst/>
            <a:gdLst/>
            <a:ahLst/>
            <a:cxnLst/>
            <a:rect r="r" b="b" t="t" l="l"/>
            <a:pathLst>
              <a:path h="3171184" w="3182758">
                <a:moveTo>
                  <a:pt x="0" y="0"/>
                </a:moveTo>
                <a:lnTo>
                  <a:pt x="3182758" y="0"/>
                </a:lnTo>
                <a:lnTo>
                  <a:pt x="3182758" y="3171184"/>
                </a:lnTo>
                <a:lnTo>
                  <a:pt x="0" y="317118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851860">
            <a:off x="7060632" y="6270147"/>
            <a:ext cx="3198864" cy="3187232"/>
          </a:xfrm>
          <a:custGeom>
            <a:avLst/>
            <a:gdLst/>
            <a:ahLst/>
            <a:cxnLst/>
            <a:rect r="r" b="b" t="t" l="l"/>
            <a:pathLst>
              <a:path h="3187232" w="3198864">
                <a:moveTo>
                  <a:pt x="0" y="0"/>
                </a:moveTo>
                <a:lnTo>
                  <a:pt x="3198864" y="0"/>
                </a:lnTo>
                <a:lnTo>
                  <a:pt x="3198864" y="3187232"/>
                </a:lnTo>
                <a:lnTo>
                  <a:pt x="0" y="31872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363148">
            <a:off x="1861052" y="1283301"/>
            <a:ext cx="2965904" cy="2658529"/>
          </a:xfrm>
          <a:custGeom>
            <a:avLst/>
            <a:gdLst/>
            <a:ahLst/>
            <a:cxnLst/>
            <a:rect r="r" b="b" t="t" l="l"/>
            <a:pathLst>
              <a:path h="2658529" w="2965904">
                <a:moveTo>
                  <a:pt x="0" y="0"/>
                </a:moveTo>
                <a:lnTo>
                  <a:pt x="2965904" y="0"/>
                </a:lnTo>
                <a:lnTo>
                  <a:pt x="2965904" y="2658529"/>
                </a:lnTo>
                <a:lnTo>
                  <a:pt x="0" y="265852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1156135">
            <a:off x="1734827" y="6491857"/>
            <a:ext cx="2895556" cy="2885026"/>
          </a:xfrm>
          <a:custGeom>
            <a:avLst/>
            <a:gdLst/>
            <a:ahLst/>
            <a:cxnLst/>
            <a:rect r="r" b="b" t="t" l="l"/>
            <a:pathLst>
              <a:path h="2885026" w="2895556">
                <a:moveTo>
                  <a:pt x="0" y="0"/>
                </a:moveTo>
                <a:lnTo>
                  <a:pt x="2895556" y="0"/>
                </a:lnTo>
                <a:lnTo>
                  <a:pt x="2895556" y="2885027"/>
                </a:lnTo>
                <a:lnTo>
                  <a:pt x="0" y="288502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7410857" y="885825"/>
            <a:ext cx="3466286" cy="3483704"/>
          </a:xfrm>
          <a:custGeom>
            <a:avLst/>
            <a:gdLst/>
            <a:ahLst/>
            <a:cxnLst/>
            <a:rect r="r" b="b" t="t" l="l"/>
            <a:pathLst>
              <a:path h="3483704" w="3466286">
                <a:moveTo>
                  <a:pt x="0" y="0"/>
                </a:moveTo>
                <a:lnTo>
                  <a:pt x="3466286" y="0"/>
                </a:lnTo>
                <a:lnTo>
                  <a:pt x="3466286" y="3483704"/>
                </a:lnTo>
                <a:lnTo>
                  <a:pt x="0" y="34837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15</a:t>
            </a:r>
          </a:p>
        </p:txBody>
      </p:sp>
      <p:sp>
        <p:nvSpPr>
          <p:cNvPr name="TextBox 5" id="5"/>
          <p:cNvSpPr txBox="true"/>
          <p:nvPr/>
        </p:nvSpPr>
        <p:spPr>
          <a:xfrm rot="0">
            <a:off x="958850" y="4340954"/>
            <a:ext cx="16370301" cy="1533535"/>
          </a:xfrm>
          <a:prstGeom prst="rect">
            <a:avLst/>
          </a:prstGeom>
        </p:spPr>
        <p:txBody>
          <a:bodyPr anchor="t" rtlCol="false" tIns="0" lIns="0" bIns="0" rIns="0">
            <a:spAutoFit/>
          </a:bodyPr>
          <a:lstStyle/>
          <a:p>
            <a:pPr algn="ctr">
              <a:lnSpc>
                <a:spcPts val="12599"/>
              </a:lnSpc>
              <a:spcBef>
                <a:spcPct val="0"/>
              </a:spcBef>
            </a:pPr>
            <a:r>
              <a:rPr lang="en-US" sz="8999">
                <a:solidFill>
                  <a:srgbClr val="195AEF"/>
                </a:solidFill>
                <a:latin typeface="Gimme Extra Bold"/>
                <a:ea typeface="Gimme Extra Bold"/>
                <a:cs typeface="Gimme Extra Bold"/>
                <a:sym typeface="Gimme Extra Bold"/>
              </a:rPr>
              <a:t>List of materials &amp; Cost </a:t>
            </a:r>
          </a:p>
        </p:txBody>
      </p:sp>
      <p:sp>
        <p:nvSpPr>
          <p:cNvPr name="TextBox 6" id="6"/>
          <p:cNvSpPr txBox="true"/>
          <p:nvPr/>
        </p:nvSpPr>
        <p:spPr>
          <a:xfrm rot="0">
            <a:off x="1295501" y="6131652"/>
            <a:ext cx="15696997" cy="1626870"/>
          </a:xfrm>
          <a:prstGeom prst="rect">
            <a:avLst/>
          </a:prstGeom>
        </p:spPr>
        <p:txBody>
          <a:bodyPr anchor="t" rtlCol="false" tIns="0" lIns="0" bIns="0" rIns="0">
            <a:spAutoFit/>
          </a:bodyPr>
          <a:lstStyle/>
          <a:p>
            <a:pPr algn="ctr">
              <a:lnSpc>
                <a:spcPts val="6299"/>
              </a:lnSpc>
            </a:pPr>
            <a:r>
              <a:rPr lang="en-US" sz="6299">
                <a:solidFill>
                  <a:srgbClr val="195AEF"/>
                </a:solidFill>
                <a:latin typeface="ABC Ginto Rounded Nord Condensed"/>
                <a:ea typeface="ABC Ginto Rounded Nord Condensed"/>
                <a:cs typeface="ABC Ginto Rounded Nord Condensed"/>
                <a:sym typeface="ABC Ginto Rounded Nord Condensed"/>
              </a:rPr>
              <a:t>Calculate the estimated cost for all the materials in your list!</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aphicFrame>
        <p:nvGraphicFramePr>
          <p:cNvPr name="Table 3" id="3"/>
          <p:cNvGraphicFramePr>
            <a:graphicFrameLocks noGrp="true"/>
          </p:cNvGraphicFramePr>
          <p:nvPr/>
        </p:nvGraphicFramePr>
        <p:xfrm>
          <a:off x="923192" y="2190279"/>
          <a:ext cx="16441616" cy="5460613"/>
        </p:xfrm>
        <a:graphic>
          <a:graphicData uri="http://schemas.openxmlformats.org/drawingml/2006/table">
            <a:tbl>
              <a:tblPr/>
              <a:tblGrid>
                <a:gridCol w="9302798"/>
                <a:gridCol w="2922420"/>
                <a:gridCol w="4216398"/>
              </a:tblGrid>
              <a:tr h="1504950">
                <a:tc>
                  <a:txBody>
                    <a:bodyPr anchor="t" rtlCol="false"/>
                    <a:lstStyle/>
                    <a:p>
                      <a:pPr algn="ctr">
                        <a:lnSpc>
                          <a:spcPts val="6000"/>
                        </a:lnSpc>
                        <a:defRPr/>
                      </a:pPr>
                      <a:r>
                        <a:rPr lang="en-US" b="true" sz="5000">
                          <a:solidFill>
                            <a:srgbClr val="000000"/>
                          </a:solidFill>
                          <a:latin typeface="ABC Ginto Rounded Nord Condensed Medium"/>
                          <a:ea typeface="ABC Ginto Rounded Nord Condensed Medium"/>
                          <a:cs typeface="ABC Ginto Rounded Nord Condensed Medium"/>
                          <a:sym typeface="ABC Ginto Rounded Nord Condensed Medium"/>
                        </a:rPr>
                        <a:t>Supplies</a:t>
                      </a: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47625">
                      <a:solidFill>
                        <a:srgbClr val="000000"/>
                      </a:solidFill>
                      <a:prstDash val="solid"/>
                      <a:round/>
                      <a:headEnd type="none" w="med" len="med"/>
                      <a:tailEnd type="none" w="med" len="med"/>
                    </a:lnR>
                    <a:lnT cmpd="sng" algn="ctr" cap="flat" w="0">
                      <a:solidFill>
                        <a:srgbClr val="000000"/>
                      </a:solidFill>
                      <a:prstDash val="solid"/>
                      <a:round/>
                      <a:headEnd type="none" w="med" len="med"/>
                      <a:tailEnd type="none" w="med" len="med"/>
                    </a:lnT>
                    <a:lnB cmpd="sng" algn="ctr" cap="flat" w="47625">
                      <a:solidFill>
                        <a:srgbClr val="000000"/>
                      </a:solidFill>
                      <a:prstDash val="solid"/>
                      <a:round/>
                      <a:headEnd type="none" w="med" len="med"/>
                      <a:tailEnd type="none" w="med" len="med"/>
                    </a:lnB>
                  </a:tcPr>
                </a:tc>
                <a:tc>
                  <a:txBody>
                    <a:bodyPr anchor="t" rtlCol="false"/>
                    <a:lstStyle/>
                    <a:p>
                      <a:pPr algn="ctr">
                        <a:lnSpc>
                          <a:spcPts val="7000"/>
                        </a:lnSpc>
                        <a:defRPr/>
                      </a:pPr>
                      <a:r>
                        <a:rPr lang="en-US" sz="5000" b="true">
                          <a:solidFill>
                            <a:srgbClr val="000000"/>
                          </a:solidFill>
                          <a:latin typeface="ABC Ginto Rounded Nord Condensed Medium"/>
                          <a:ea typeface="ABC Ginto Rounded Nord Condensed Medium"/>
                          <a:cs typeface="ABC Ginto Rounded Nord Condensed Medium"/>
                          <a:sym typeface="ABC Ginto Rounded Nord Condensed Medium"/>
                        </a:rPr>
                        <a:t>Quantity</a:t>
                      </a:r>
                      <a:endParaRPr lang="en-US" sz="1100"/>
                    </a:p>
                  </a:txBody>
                  <a:tcPr marL="190500" marR="190500" marT="190500" marB="190500" anchor="ctr">
                    <a:lnL cmpd="sng" algn="ctr" cap="flat" w="47625">
                      <a:solidFill>
                        <a:srgbClr val="000000"/>
                      </a:solidFill>
                      <a:prstDash val="solid"/>
                      <a:round/>
                      <a:headEnd type="none" w="med" len="med"/>
                      <a:tailEnd type="none" w="med" len="med"/>
                    </a:lnL>
                    <a:lnR cmpd="sng" algn="ctr" cap="flat" w="47625">
                      <a:solidFill>
                        <a:srgbClr val="000000"/>
                      </a:solidFill>
                      <a:prstDash val="solid"/>
                      <a:round/>
                      <a:headEnd type="none" w="med" len="med"/>
                      <a:tailEnd type="none" w="med" len="med"/>
                    </a:lnR>
                    <a:lnT cmpd="sng" algn="ctr" cap="flat" w="0">
                      <a:solidFill>
                        <a:srgbClr val="000000"/>
                      </a:solidFill>
                      <a:prstDash val="solid"/>
                      <a:round/>
                      <a:headEnd type="none" w="med" len="med"/>
                      <a:tailEnd type="none" w="med" len="med"/>
                    </a:lnT>
                    <a:lnB cmpd="sng" algn="ctr" cap="flat" w="47625">
                      <a:solidFill>
                        <a:srgbClr val="000000"/>
                      </a:solidFill>
                      <a:prstDash val="solid"/>
                      <a:round/>
                      <a:headEnd type="none" w="med" len="med"/>
                      <a:tailEnd type="none" w="med" len="med"/>
                    </a:lnB>
                  </a:tcPr>
                </a:tc>
                <a:tc>
                  <a:txBody>
                    <a:bodyPr anchor="t" rtlCol="false"/>
                    <a:lstStyle/>
                    <a:p>
                      <a:pPr algn="ctr">
                        <a:lnSpc>
                          <a:spcPts val="6580"/>
                        </a:lnSpc>
                        <a:defRPr/>
                      </a:pPr>
                      <a:r>
                        <a:rPr lang="en-US" sz="4700" b="true">
                          <a:solidFill>
                            <a:srgbClr val="000000"/>
                          </a:solidFill>
                          <a:latin typeface="ABC Ginto Rounded Nord Condensed Medium"/>
                          <a:ea typeface="ABC Ginto Rounded Nord Condensed Medium"/>
                          <a:cs typeface="ABC Ginto Rounded Nord Condensed Medium"/>
                          <a:sym typeface="ABC Ginto Rounded Nord Condensed Medium"/>
                        </a:rPr>
                        <a:t>Estimated cost</a:t>
                      </a:r>
                      <a:endParaRPr lang="en-US" sz="1100"/>
                    </a:p>
                  </a:txBody>
                  <a:tcPr marL="190500" marR="190500" marT="190500" marB="190500" anchor="ctr">
                    <a:lnL cmpd="sng" algn="ctr" cap="flat" w="47625">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0">
                      <a:solidFill>
                        <a:srgbClr val="000000"/>
                      </a:solidFill>
                      <a:prstDash val="solid"/>
                      <a:round/>
                      <a:headEnd type="none" w="med" len="med"/>
                      <a:tailEnd type="none" w="med" len="med"/>
                    </a:lnT>
                    <a:lnB cmpd="sng" algn="ctr" cap="flat" w="47625">
                      <a:solidFill>
                        <a:srgbClr val="000000"/>
                      </a:solidFill>
                      <a:prstDash val="solid"/>
                      <a:round/>
                      <a:headEnd type="none" w="med" len="med"/>
                      <a:tailEnd type="none" w="med" len="med"/>
                    </a:lnB>
                  </a:tcPr>
                </a:tc>
              </a:tr>
              <a:tr h="1483058">
                <a:tc rowSpan="3">
                  <a:txBody>
                    <a:bodyPr anchor="t" rtlCol="false"/>
                    <a:lstStyle/>
                    <a:p>
                      <a:pPr algn="ctr">
                        <a:lnSpc>
                          <a:spcPts val="2520"/>
                        </a:lnSpc>
                        <a:defRPr/>
                      </a:pP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47625">
                      <a:solidFill>
                        <a:srgbClr val="000000"/>
                      </a:solidFill>
                      <a:prstDash val="solid"/>
                      <a:round/>
                      <a:headEnd type="none" w="med" len="med"/>
                      <a:tailEnd type="none" w="med" len="med"/>
                    </a:lnR>
                    <a:lnT cmpd="sng" algn="ctr" cap="flat" w="47625">
                      <a:solidFill>
                        <a:srgbClr val="000000"/>
                      </a:solidFill>
                      <a:prstDash val="solid"/>
                      <a:round/>
                      <a:headEnd type="none" w="med" len="med"/>
                      <a:tailEnd type="none" w="med" len="med"/>
                    </a:lnT>
                    <a:lnB cmpd="sng" algn="ctr" cap="flat" w="0">
                      <a:solidFill>
                        <a:srgbClr val="000000"/>
                      </a:solidFill>
                      <a:prstDash val="solid"/>
                      <a:round/>
                      <a:headEnd type="none" w="med" len="med"/>
                      <a:tailEnd type="none" w="med" len="med"/>
                    </a:lnB>
                  </a:tcPr>
                </a:tc>
                <a:tc rowSpan="3">
                  <a:txBody>
                    <a:bodyPr anchor="t" rtlCol="false"/>
                    <a:lstStyle/>
                    <a:p>
                      <a:pPr algn="ctr">
                        <a:lnSpc>
                          <a:spcPts val="2520"/>
                        </a:lnSpc>
                        <a:defRPr/>
                      </a:pPr>
                      <a:endParaRPr lang="en-US" sz="1100"/>
                    </a:p>
                  </a:txBody>
                  <a:tcPr marL="190500" marR="190500" marT="190500" marB="190500" anchor="ctr">
                    <a:lnL cmpd="sng" algn="ctr" cap="flat" w="47625">
                      <a:solidFill>
                        <a:srgbClr val="000000"/>
                      </a:solidFill>
                      <a:prstDash val="solid"/>
                      <a:round/>
                      <a:headEnd type="none" w="med" len="med"/>
                      <a:tailEnd type="none" w="med" len="med"/>
                    </a:lnL>
                    <a:lnR cmpd="sng" algn="ctr" cap="flat" w="47625">
                      <a:solidFill>
                        <a:srgbClr val="000000"/>
                      </a:solidFill>
                      <a:prstDash val="solid"/>
                      <a:round/>
                      <a:headEnd type="none" w="med" len="med"/>
                      <a:tailEnd type="none" w="med" len="med"/>
                    </a:lnR>
                    <a:lnT cmpd="sng" algn="ctr" cap="flat" w="47625">
                      <a:solidFill>
                        <a:srgbClr val="000000"/>
                      </a:solidFill>
                      <a:prstDash val="solid"/>
                      <a:round/>
                      <a:headEnd type="none" w="med" len="med"/>
                      <a:tailEnd type="none" w="med" len="med"/>
                    </a:lnT>
                    <a:lnB cmpd="sng" algn="ctr" cap="flat" w="0">
                      <a:solidFill>
                        <a:srgbClr val="000000"/>
                      </a:solidFill>
                      <a:prstDash val="solid"/>
                      <a:round/>
                      <a:headEnd type="none" w="med" len="med"/>
                      <a:tailEnd type="none" w="med" len="med"/>
                    </a:lnB>
                  </a:tcPr>
                </a:tc>
                <a:tc rowSpan="3">
                  <a:txBody>
                    <a:bodyPr anchor="t" rtlCol="false"/>
                    <a:lstStyle/>
                    <a:p>
                      <a:pPr algn="ctr">
                        <a:lnSpc>
                          <a:spcPts val="2520"/>
                        </a:lnSpc>
                        <a:defRPr/>
                      </a:pPr>
                      <a:endParaRPr lang="en-US" sz="1100"/>
                    </a:p>
                  </a:txBody>
                  <a:tcPr marL="190500" marR="190500" marT="190500" marB="190500" anchor="ctr">
                    <a:lnL cmpd="sng" algn="ctr" cap="flat" w="47625">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47625">
                      <a:solidFill>
                        <a:srgbClr val="000000"/>
                      </a:solidFill>
                      <a:prstDash val="solid"/>
                      <a:round/>
                      <a:headEnd type="none" w="med" len="med"/>
                      <a:tailEnd type="none" w="med" len="med"/>
                    </a:lnT>
                    <a:lnB cmpd="sng" algn="ctr" cap="flat" w="0">
                      <a:solidFill>
                        <a:srgbClr val="000000"/>
                      </a:solidFill>
                      <a:prstDash val="solid"/>
                      <a:round/>
                      <a:headEnd type="none" w="med" len="med"/>
                      <a:tailEnd type="none" w="med" len="med"/>
                    </a:lnB>
                  </a:tcPr>
                </a:tc>
              </a:tr>
              <a:tr h="1236302">
                <a:tc vMerge="true">
                  <a:txBody>
                    <a:bodyPr anchor="t" rtlCol="false"/>
                    <a:lstStyle/>
                    <a:p>
                      <a:pPr algn="ctr">
                        <a:lnSpc>
                          <a:spcPts val="2520"/>
                        </a:lnSpc>
                        <a:defRPr/>
                      </a:pP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47625">
                      <a:solidFill>
                        <a:srgbClr val="000000"/>
                      </a:solidFill>
                      <a:prstDash val="solid"/>
                      <a:round/>
                      <a:headEnd type="none" w="med" len="med"/>
                      <a:tailEnd type="none" w="med" len="med"/>
                    </a:lnR>
                    <a:lnT cmpd="sng" algn="ctr" cap="flat" w="47625">
                      <a:solidFill>
                        <a:srgbClr val="000000"/>
                      </a:solidFill>
                      <a:prstDash val="solid"/>
                      <a:round/>
                      <a:headEnd type="none" w="med" len="med"/>
                      <a:tailEnd type="none" w="med" len="med"/>
                    </a:lnT>
                    <a:lnB cmpd="sng" algn="ctr" cap="flat" w="0">
                      <a:solidFill>
                        <a:srgbClr val="000000"/>
                      </a:solidFill>
                      <a:prstDash val="solid"/>
                      <a:round/>
                      <a:headEnd type="none" w="med" len="med"/>
                      <a:tailEnd type="none" w="med" len="med"/>
                    </a:lnB>
                  </a:tcPr>
                </a:tc>
                <a:tc vMerge="true">
                  <a:txBody>
                    <a:bodyPr anchor="t" rtlCol="false"/>
                    <a:lstStyle/>
                    <a:p>
                      <a:pPr algn="ctr">
                        <a:lnSpc>
                          <a:spcPts val="2520"/>
                        </a:lnSpc>
                        <a:defRPr/>
                      </a:pPr>
                      <a:endParaRPr lang="en-US" sz="1100"/>
                    </a:p>
                  </a:txBody>
                  <a:tcPr marL="190500" marR="190500" marT="190500" marB="190500" anchor="ctr">
                    <a:lnL cmpd="sng" algn="ctr" cap="flat" w="47625">
                      <a:solidFill>
                        <a:srgbClr val="000000"/>
                      </a:solidFill>
                      <a:prstDash val="solid"/>
                      <a:round/>
                      <a:headEnd type="none" w="med" len="med"/>
                      <a:tailEnd type="none" w="med" len="med"/>
                    </a:lnL>
                    <a:lnR cmpd="sng" algn="ctr" cap="flat" w="47625">
                      <a:solidFill>
                        <a:srgbClr val="000000"/>
                      </a:solidFill>
                      <a:prstDash val="solid"/>
                      <a:round/>
                      <a:headEnd type="none" w="med" len="med"/>
                      <a:tailEnd type="none" w="med" len="med"/>
                    </a:lnR>
                    <a:lnT cmpd="sng" algn="ctr" cap="flat" w="47625">
                      <a:solidFill>
                        <a:srgbClr val="000000"/>
                      </a:solidFill>
                      <a:prstDash val="solid"/>
                      <a:round/>
                      <a:headEnd type="none" w="med" len="med"/>
                      <a:tailEnd type="none" w="med" len="med"/>
                    </a:lnT>
                    <a:lnB cmpd="sng" algn="ctr" cap="flat" w="0">
                      <a:solidFill>
                        <a:srgbClr val="000000"/>
                      </a:solidFill>
                      <a:prstDash val="solid"/>
                      <a:round/>
                      <a:headEnd type="none" w="med" len="med"/>
                      <a:tailEnd type="none" w="med" len="med"/>
                    </a:lnB>
                  </a:tcPr>
                </a:tc>
                <a:tc vMerge="true">
                  <a:txBody>
                    <a:bodyPr anchor="t" rtlCol="false"/>
                    <a:lstStyle/>
                    <a:p>
                      <a:pPr algn="ctr">
                        <a:lnSpc>
                          <a:spcPts val="2520"/>
                        </a:lnSpc>
                        <a:defRPr/>
                      </a:pPr>
                      <a:endParaRPr lang="en-US" sz="1100"/>
                    </a:p>
                  </a:txBody>
                  <a:tcPr marL="190500" marR="190500" marT="190500" marB="190500" anchor="ctr">
                    <a:lnL cmpd="sng" algn="ctr" cap="flat" w="47625">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47625">
                      <a:solidFill>
                        <a:srgbClr val="000000"/>
                      </a:solidFill>
                      <a:prstDash val="solid"/>
                      <a:round/>
                      <a:headEnd type="none" w="med" len="med"/>
                      <a:tailEnd type="none" w="med" len="med"/>
                    </a:lnT>
                    <a:lnB cmpd="sng" algn="ctr" cap="flat" w="0">
                      <a:solidFill>
                        <a:srgbClr val="000000"/>
                      </a:solidFill>
                      <a:prstDash val="solid"/>
                      <a:round/>
                      <a:headEnd type="none" w="med" len="med"/>
                      <a:tailEnd type="none" w="med" len="med"/>
                    </a:lnB>
                  </a:tcPr>
                </a:tc>
              </a:tr>
              <a:tr h="1236302">
                <a:tc vMerge="true">
                  <a:txBody>
                    <a:bodyPr anchor="t" rtlCol="false"/>
                    <a:lstStyle/>
                    <a:p>
                      <a:pPr algn="ctr">
                        <a:lnSpc>
                          <a:spcPts val="2520"/>
                        </a:lnSpc>
                        <a:defRPr/>
                      </a:pPr>
                      <a:endParaRPr lang="en-US" sz="1100"/>
                    </a:p>
                  </a:txBody>
                  <a:tcPr marL="190500" marR="190500" marT="190500" marB="190500" anchor="ctr">
                    <a:lnL cmpd="sng" algn="ctr" cap="flat" w="0">
                      <a:solidFill>
                        <a:srgbClr val="000000"/>
                      </a:solidFill>
                      <a:prstDash val="solid"/>
                      <a:round/>
                      <a:headEnd type="none" w="med" len="med"/>
                      <a:tailEnd type="none" w="med" len="med"/>
                    </a:lnL>
                    <a:lnR cmpd="sng" algn="ctr" cap="flat" w="47625">
                      <a:solidFill>
                        <a:srgbClr val="000000"/>
                      </a:solidFill>
                      <a:prstDash val="solid"/>
                      <a:round/>
                      <a:headEnd type="none" w="med" len="med"/>
                      <a:tailEnd type="none" w="med" len="med"/>
                    </a:lnR>
                    <a:lnT cmpd="sng" algn="ctr" cap="flat" w="47625">
                      <a:solidFill>
                        <a:srgbClr val="000000"/>
                      </a:solidFill>
                      <a:prstDash val="solid"/>
                      <a:round/>
                      <a:headEnd type="none" w="med" len="med"/>
                      <a:tailEnd type="none" w="med" len="med"/>
                    </a:lnT>
                    <a:lnB cmpd="sng" algn="ctr" cap="flat" w="0">
                      <a:solidFill>
                        <a:srgbClr val="000000"/>
                      </a:solidFill>
                      <a:prstDash val="solid"/>
                      <a:round/>
                      <a:headEnd type="none" w="med" len="med"/>
                      <a:tailEnd type="none" w="med" len="med"/>
                    </a:lnB>
                  </a:tcPr>
                </a:tc>
                <a:tc vMerge="true">
                  <a:txBody>
                    <a:bodyPr anchor="t" rtlCol="false"/>
                    <a:lstStyle/>
                    <a:p>
                      <a:pPr algn="ctr">
                        <a:lnSpc>
                          <a:spcPts val="2520"/>
                        </a:lnSpc>
                        <a:defRPr/>
                      </a:pPr>
                      <a:endParaRPr lang="en-US" sz="1100"/>
                    </a:p>
                  </a:txBody>
                  <a:tcPr marL="190500" marR="190500" marT="190500" marB="190500" anchor="ctr">
                    <a:lnL cmpd="sng" algn="ctr" cap="flat" w="47625">
                      <a:solidFill>
                        <a:srgbClr val="000000"/>
                      </a:solidFill>
                      <a:prstDash val="solid"/>
                      <a:round/>
                      <a:headEnd type="none" w="med" len="med"/>
                      <a:tailEnd type="none" w="med" len="med"/>
                    </a:lnL>
                    <a:lnR cmpd="sng" algn="ctr" cap="flat" w="47625">
                      <a:solidFill>
                        <a:srgbClr val="000000"/>
                      </a:solidFill>
                      <a:prstDash val="solid"/>
                      <a:round/>
                      <a:headEnd type="none" w="med" len="med"/>
                      <a:tailEnd type="none" w="med" len="med"/>
                    </a:lnR>
                    <a:lnT cmpd="sng" algn="ctr" cap="flat" w="47625">
                      <a:solidFill>
                        <a:srgbClr val="000000"/>
                      </a:solidFill>
                      <a:prstDash val="solid"/>
                      <a:round/>
                      <a:headEnd type="none" w="med" len="med"/>
                      <a:tailEnd type="none" w="med" len="med"/>
                    </a:lnT>
                    <a:lnB cmpd="sng" algn="ctr" cap="flat" w="0">
                      <a:solidFill>
                        <a:srgbClr val="000000"/>
                      </a:solidFill>
                      <a:prstDash val="solid"/>
                      <a:round/>
                      <a:headEnd type="none" w="med" len="med"/>
                      <a:tailEnd type="none" w="med" len="med"/>
                    </a:lnB>
                  </a:tcPr>
                </a:tc>
                <a:tc vMerge="true">
                  <a:txBody>
                    <a:bodyPr anchor="t" rtlCol="false"/>
                    <a:lstStyle/>
                    <a:p>
                      <a:pPr algn="ctr">
                        <a:lnSpc>
                          <a:spcPts val="2520"/>
                        </a:lnSpc>
                        <a:defRPr/>
                      </a:pPr>
                      <a:endParaRPr lang="en-US" sz="1100"/>
                    </a:p>
                  </a:txBody>
                  <a:tcPr marL="190500" marR="190500" marT="190500" marB="190500" anchor="ctr">
                    <a:lnL cmpd="sng" algn="ctr" cap="flat" w="47625">
                      <a:solidFill>
                        <a:srgbClr val="000000"/>
                      </a:solidFill>
                      <a:prstDash val="solid"/>
                      <a:round/>
                      <a:headEnd type="none" w="med" len="med"/>
                      <a:tailEnd type="none" w="med" len="med"/>
                    </a:lnL>
                    <a:lnR cmpd="sng" algn="ctr" cap="flat" w="0">
                      <a:solidFill>
                        <a:srgbClr val="000000"/>
                      </a:solidFill>
                      <a:prstDash val="solid"/>
                      <a:round/>
                      <a:headEnd type="none" w="med" len="med"/>
                      <a:tailEnd type="none" w="med" len="med"/>
                    </a:lnR>
                    <a:lnT cmpd="sng" algn="ctr" cap="flat" w="47625">
                      <a:solidFill>
                        <a:srgbClr val="000000"/>
                      </a:solidFill>
                      <a:prstDash val="solid"/>
                      <a:round/>
                      <a:headEnd type="none" w="med" len="med"/>
                      <a:tailEnd type="none" w="med" len="med"/>
                    </a:lnT>
                    <a:lnB cmpd="sng" algn="ctr" cap="flat" w="0">
                      <a:solidFill>
                        <a:srgbClr val="000000"/>
                      </a:solidFill>
                      <a:prstDash val="solid"/>
                      <a:round/>
                      <a:headEnd type="none" w="med" len="med"/>
                      <a:tailEnd type="none" w="med" len="med"/>
                    </a:lnB>
                  </a:tcPr>
                </a:tc>
              </a:tr>
            </a:tbl>
          </a:graphicData>
        </a:graphic>
      </p:graphicFrame>
      <p:sp>
        <p:nvSpPr>
          <p:cNvPr name="AutoShape 4" id="4"/>
          <p:cNvSpPr/>
          <p:nvPr/>
        </p:nvSpPr>
        <p:spPr>
          <a:xfrm flipV="true">
            <a:off x="10986355" y="8651475"/>
            <a:ext cx="2225611" cy="0"/>
          </a:xfrm>
          <a:prstGeom prst="line">
            <a:avLst/>
          </a:prstGeom>
          <a:ln cap="flat" w="38100">
            <a:solidFill>
              <a:srgbClr val="000000"/>
            </a:solidFill>
            <a:prstDash val="solid"/>
            <a:headEnd type="none" len="sm" w="sm"/>
            <a:tailEnd type="none" len="sm" w="sm"/>
          </a:ln>
        </p:spPr>
      </p:sp>
      <p:sp>
        <p:nvSpPr>
          <p:cNvPr name="AutoShape 5" id="5"/>
          <p:cNvSpPr/>
          <p:nvPr/>
        </p:nvSpPr>
        <p:spPr>
          <a:xfrm flipV="true">
            <a:off x="10986355" y="9398312"/>
            <a:ext cx="2225611" cy="0"/>
          </a:xfrm>
          <a:prstGeom prst="line">
            <a:avLst/>
          </a:prstGeom>
          <a:ln cap="flat" w="38100">
            <a:solidFill>
              <a:srgbClr val="000000"/>
            </a:solidFill>
            <a:prstDash val="solid"/>
            <a:headEnd type="none" len="sm" w="sm"/>
            <a:tailEnd type="none" len="sm" w="sm"/>
          </a:ln>
        </p:spPr>
      </p:sp>
      <p:sp>
        <p:nvSpPr>
          <p:cNvPr name="TextBox 6" id="6"/>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16</a:t>
            </a:r>
          </a:p>
        </p:txBody>
      </p:sp>
      <p:sp>
        <p:nvSpPr>
          <p:cNvPr name="TextBox 7" id="7"/>
          <p:cNvSpPr txBox="true"/>
          <p:nvPr/>
        </p:nvSpPr>
        <p:spPr>
          <a:xfrm rot="0">
            <a:off x="9005116" y="8224755"/>
            <a:ext cx="1858271" cy="426720"/>
          </a:xfrm>
          <a:prstGeom prst="rect">
            <a:avLst/>
          </a:prstGeom>
        </p:spPr>
        <p:txBody>
          <a:bodyPr anchor="t" rtlCol="false" tIns="0" lIns="0" bIns="0" rIns="0">
            <a:spAutoFit/>
          </a:bodyPr>
          <a:lstStyle/>
          <a:p>
            <a:pPr algn="r">
              <a:lnSpc>
                <a:spcPts val="3239"/>
              </a:lnSpc>
            </a:pPr>
            <a:r>
              <a:rPr lang="en-US" sz="2999" b="true">
                <a:solidFill>
                  <a:srgbClr val="000000"/>
                </a:solidFill>
                <a:latin typeface="ABC Ginto Rounded Nord Condensed Medium"/>
                <a:ea typeface="ABC Ginto Rounded Nord Condensed Medium"/>
                <a:cs typeface="ABC Ginto Rounded Nord Condensed Medium"/>
                <a:sym typeface="ABC Ginto Rounded Nord Condensed Medium"/>
              </a:rPr>
              <a:t>Total cost:</a:t>
            </a:r>
          </a:p>
        </p:txBody>
      </p:sp>
      <p:sp>
        <p:nvSpPr>
          <p:cNvPr name="TextBox 8" id="8"/>
          <p:cNvSpPr txBox="true"/>
          <p:nvPr/>
        </p:nvSpPr>
        <p:spPr>
          <a:xfrm rot="0">
            <a:off x="4290271" y="9014264"/>
            <a:ext cx="6573117" cy="384048"/>
          </a:xfrm>
          <a:prstGeom prst="rect">
            <a:avLst/>
          </a:prstGeom>
        </p:spPr>
        <p:txBody>
          <a:bodyPr anchor="t" rtlCol="false" tIns="0" lIns="0" bIns="0" rIns="0">
            <a:spAutoFit/>
          </a:bodyPr>
          <a:lstStyle/>
          <a:p>
            <a:pPr algn="r">
              <a:lnSpc>
                <a:spcPts val="2915"/>
              </a:lnSpc>
            </a:pPr>
            <a:r>
              <a:rPr lang="en-US" sz="2699" b="true">
                <a:solidFill>
                  <a:srgbClr val="000000"/>
                </a:solidFill>
                <a:latin typeface="ABC Ginto Rounded Nord Condensed Medium"/>
                <a:ea typeface="ABC Ginto Rounded Nord Condensed Medium"/>
                <a:cs typeface="ABC Ginto Rounded Nord Condensed Medium"/>
                <a:sym typeface="ABC Ginto Rounded Nord Condensed Medium"/>
              </a:rPr>
              <a:t>Total cost including tax (in your province):</a:t>
            </a:r>
          </a:p>
        </p:txBody>
      </p:sp>
      <p:sp>
        <p:nvSpPr>
          <p:cNvPr name="TextBox 9" id="9"/>
          <p:cNvSpPr txBox="true"/>
          <p:nvPr/>
        </p:nvSpPr>
        <p:spPr>
          <a:xfrm rot="0">
            <a:off x="1028700" y="332894"/>
            <a:ext cx="11339116" cy="1533535"/>
          </a:xfrm>
          <a:prstGeom prst="rect">
            <a:avLst/>
          </a:prstGeom>
        </p:spPr>
        <p:txBody>
          <a:bodyPr anchor="t" rtlCol="false" tIns="0" lIns="0" bIns="0" rIns="0">
            <a:spAutoFit/>
          </a:bodyPr>
          <a:lstStyle/>
          <a:p>
            <a:pPr algn="ctr">
              <a:lnSpc>
                <a:spcPts val="12599"/>
              </a:lnSpc>
              <a:spcBef>
                <a:spcPct val="0"/>
              </a:spcBef>
            </a:pPr>
            <a:r>
              <a:rPr lang="en-US" sz="8999">
                <a:solidFill>
                  <a:srgbClr val="195AEF"/>
                </a:solidFill>
                <a:latin typeface="Gimme Extra Bold"/>
                <a:ea typeface="Gimme Extra Bold"/>
                <a:cs typeface="Gimme Extra Bold"/>
                <a:sym typeface="Gimme Extra Bold"/>
              </a:rPr>
              <a:t>Cost breakdown</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95AE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113215">
            <a:off x="13896870" y="551014"/>
            <a:ext cx="3371857" cy="3359596"/>
          </a:xfrm>
          <a:custGeom>
            <a:avLst/>
            <a:gdLst/>
            <a:ahLst/>
            <a:cxnLst/>
            <a:rect r="r" b="b" t="t" l="l"/>
            <a:pathLst>
              <a:path h="3359596" w="3371857">
                <a:moveTo>
                  <a:pt x="0" y="0"/>
                </a:moveTo>
                <a:lnTo>
                  <a:pt x="3371857" y="0"/>
                </a:lnTo>
                <a:lnTo>
                  <a:pt x="3371857" y="3359596"/>
                </a:lnTo>
                <a:lnTo>
                  <a:pt x="0" y="3359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338064">
            <a:off x="1163420" y="1035169"/>
            <a:ext cx="3239470" cy="2903743"/>
          </a:xfrm>
          <a:custGeom>
            <a:avLst/>
            <a:gdLst/>
            <a:ahLst/>
            <a:cxnLst/>
            <a:rect r="r" b="b" t="t" l="l"/>
            <a:pathLst>
              <a:path h="2903743" w="3239470">
                <a:moveTo>
                  <a:pt x="0" y="0"/>
                </a:moveTo>
                <a:lnTo>
                  <a:pt x="3239470" y="0"/>
                </a:lnTo>
                <a:lnTo>
                  <a:pt x="3239470" y="2903743"/>
                </a:lnTo>
                <a:lnTo>
                  <a:pt x="0" y="29037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458638">
            <a:off x="1128635" y="6201290"/>
            <a:ext cx="3309040" cy="3297007"/>
          </a:xfrm>
          <a:custGeom>
            <a:avLst/>
            <a:gdLst/>
            <a:ahLst/>
            <a:cxnLst/>
            <a:rect r="r" b="b" t="t" l="l"/>
            <a:pathLst>
              <a:path h="3297007" w="3309040">
                <a:moveTo>
                  <a:pt x="0" y="0"/>
                </a:moveTo>
                <a:lnTo>
                  <a:pt x="3309040" y="0"/>
                </a:lnTo>
                <a:lnTo>
                  <a:pt x="3309040" y="3297008"/>
                </a:lnTo>
                <a:lnTo>
                  <a:pt x="0" y="32970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6230977" y="826756"/>
            <a:ext cx="5826047" cy="3264169"/>
          </a:xfrm>
          <a:custGeom>
            <a:avLst/>
            <a:gdLst/>
            <a:ahLst/>
            <a:cxnLst/>
            <a:rect r="r" b="b" t="t" l="l"/>
            <a:pathLst>
              <a:path h="3264169" w="5826047">
                <a:moveTo>
                  <a:pt x="0" y="0"/>
                </a:moveTo>
                <a:lnTo>
                  <a:pt x="5826046" y="0"/>
                </a:lnTo>
                <a:lnTo>
                  <a:pt x="5826046" y="3264168"/>
                </a:lnTo>
                <a:lnTo>
                  <a:pt x="0" y="3264168"/>
                </a:lnTo>
                <a:lnTo>
                  <a:pt x="0" y="0"/>
                </a:lnTo>
                <a:close/>
              </a:path>
            </a:pathLst>
          </a:custGeom>
          <a:blipFill>
            <a:blip r:embed="rId10">
              <a:extLst>
                <a:ext uri="{96DAC541-7B7A-43D3-8B79-37D633B846F1}">
                  <asvg:svgBlip xmlns:asvg="http://schemas.microsoft.com/office/drawing/2016/SVG/main" r:embed="rId11"/>
                </a:ext>
              </a:extLst>
            </a:blip>
            <a:stretch>
              <a:fillRect l="-15316" t="-25305" r="-13766" b="-26336"/>
            </a:stretch>
          </a:blipFill>
        </p:spPr>
      </p:sp>
      <p:sp>
        <p:nvSpPr>
          <p:cNvPr name="Freeform 7" id="7"/>
          <p:cNvSpPr/>
          <p:nvPr/>
        </p:nvSpPr>
        <p:spPr>
          <a:xfrm flipH="false" flipV="false" rot="1602670">
            <a:off x="13093047" y="6288230"/>
            <a:ext cx="3140257" cy="3123128"/>
          </a:xfrm>
          <a:custGeom>
            <a:avLst/>
            <a:gdLst/>
            <a:ahLst/>
            <a:cxnLst/>
            <a:rect r="r" b="b" t="t" l="l"/>
            <a:pathLst>
              <a:path h="3123128" w="3140257">
                <a:moveTo>
                  <a:pt x="0" y="0"/>
                </a:moveTo>
                <a:lnTo>
                  <a:pt x="3140257" y="0"/>
                </a:lnTo>
                <a:lnTo>
                  <a:pt x="3140257" y="3123128"/>
                </a:lnTo>
                <a:lnTo>
                  <a:pt x="0" y="312312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8" id="8"/>
          <p:cNvSpPr txBox="true"/>
          <p:nvPr/>
        </p:nvSpPr>
        <p:spPr>
          <a:xfrm rot="0">
            <a:off x="2926705" y="4102369"/>
            <a:ext cx="12434590" cy="1692625"/>
          </a:xfrm>
          <a:prstGeom prst="rect">
            <a:avLst/>
          </a:prstGeom>
        </p:spPr>
        <p:txBody>
          <a:bodyPr anchor="t" rtlCol="false" tIns="0" lIns="0" bIns="0" rIns="0">
            <a:spAutoFit/>
          </a:bodyPr>
          <a:lstStyle/>
          <a:p>
            <a:pPr algn="ctr">
              <a:lnSpc>
                <a:spcPts val="13805"/>
              </a:lnSpc>
              <a:spcBef>
                <a:spcPct val="0"/>
              </a:spcBef>
            </a:pPr>
            <a:r>
              <a:rPr lang="en-US" sz="9861" spc="581">
                <a:solidFill>
                  <a:srgbClr val="195AEF"/>
                </a:solidFill>
                <a:latin typeface="Gimme Extra Bold"/>
                <a:ea typeface="Gimme Extra Bold"/>
                <a:cs typeface="Gimme Extra Bold"/>
                <a:sym typeface="Gimme Extra Bold"/>
              </a:rPr>
              <a:t>Any questions?</a:t>
            </a:r>
          </a:p>
        </p:txBody>
      </p:sp>
      <p:sp>
        <p:nvSpPr>
          <p:cNvPr name="TextBox 9" id="9"/>
          <p:cNvSpPr txBox="true"/>
          <p:nvPr/>
        </p:nvSpPr>
        <p:spPr>
          <a:xfrm rot="0">
            <a:off x="4756328" y="5962431"/>
            <a:ext cx="8775344" cy="762001"/>
          </a:xfrm>
          <a:prstGeom prst="rect">
            <a:avLst/>
          </a:prstGeom>
        </p:spPr>
        <p:txBody>
          <a:bodyPr anchor="t" rtlCol="false" tIns="0" lIns="0" bIns="0" rIns="0">
            <a:spAutoFit/>
          </a:bodyPr>
          <a:lstStyle/>
          <a:p>
            <a:pPr algn="ctr">
              <a:lnSpc>
                <a:spcPts val="6299"/>
              </a:lnSpc>
              <a:spcBef>
                <a:spcPct val="0"/>
              </a:spcBef>
            </a:pPr>
            <a:r>
              <a:rPr lang="en-US" b="true" sz="4499">
                <a:solidFill>
                  <a:srgbClr val="E5A000"/>
                </a:solidFill>
                <a:latin typeface="ABC Ginto Rounded Nord Condensed Medium"/>
                <a:ea typeface="ABC Ginto Rounded Nord Condensed Medium"/>
                <a:cs typeface="ABC Ginto Rounded Nord Condensed Medium"/>
                <a:sym typeface="ABC Ginto Rounded Nord Condensed Medium"/>
              </a:rPr>
              <a:t>Next session: Sharing your science!</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D9FDCF"/>
                </a:solidFill>
                <a:latin typeface="Gimme Extra Bold"/>
                <a:ea typeface="Gimme Extra Bold"/>
                <a:cs typeface="Gimme Extra Bold"/>
                <a:sym typeface="Gimme Extra Bold"/>
              </a:rPr>
              <a:t>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DAHQIa3egrM</dc:identifier>
  <dcterms:modified xsi:type="dcterms:W3CDTF">2011-08-01T06:04:30Z</dcterms:modified>
  <cp:revision>1</cp:revision>
  <dc:title>Session 5: Submitting your experiment</dc:title>
</cp:coreProperties>
</file>