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Gimme Extra Bold" charset="1" panose="00000000000000000000"/>
      <p:regular r:id="rId29"/>
    </p:embeddedFont>
    <p:embeddedFont>
      <p:font typeface="ABC Ginto Rounded Nord Condensed Medium" charset="1" panose="00000000000000000000"/>
      <p:regular r:id="rId30"/>
    </p:embeddedFont>
    <p:embeddedFont>
      <p:font typeface="ABC Ginto Rounded Nord Condensed" charset="1" panose="00000000000000000000"/>
      <p:regular r:id="rId31"/>
    </p:embeddedFont>
    <p:embeddedFont>
      <p:font typeface="FF Providence Sans" charset="1" panose="04010505020101010101"/>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notesMasters/notesMaster1.xml" Type="http://schemas.openxmlformats.org/officeDocument/2006/relationships/notesMaster"/><Relationship Id="rId27" Target="theme/theme2.xml" Type="http://schemas.openxmlformats.org/officeDocument/2006/relationships/theme"/><Relationship Id="rId28" Target="notesSlides/notesSlide1.xml" Type="http://schemas.openxmlformats.org/officeDocument/2006/relationships/note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notesSlides/notesSlide2.xml" Type="http://schemas.openxmlformats.org/officeDocument/2006/relationships/notesSlide"/><Relationship Id="rId33" Target="notesSlides/notesSlide3.xml" Type="http://schemas.openxmlformats.org/officeDocument/2006/relationships/notesSlide"/><Relationship Id="rId34" Target="notesSlides/notesSlide4.xml" Type="http://schemas.openxmlformats.org/officeDocument/2006/relationships/notesSlide"/><Relationship Id="rId35" Target="notesSlides/notesSlide5.xml" Type="http://schemas.openxmlformats.org/officeDocument/2006/relationships/notesSlide"/><Relationship Id="rId36" Target="notesSlides/notesSlide6.xml" Type="http://schemas.openxmlformats.org/officeDocument/2006/relationships/notesSlide"/><Relationship Id="rId37" Target="notesSlides/notesSlide7.xml" Type="http://schemas.openxmlformats.org/officeDocument/2006/relationships/notesSlide"/><Relationship Id="rId38" Target="notesSlides/notesSlide8.xml" Type="http://schemas.openxmlformats.org/officeDocument/2006/relationships/notesSlide"/><Relationship Id="rId39" Target="notesSlides/notesSlide9.xml" Type="http://schemas.openxmlformats.org/officeDocument/2006/relationships/notesSlide"/><Relationship Id="rId4" Target="theme/theme1.xml" Type="http://schemas.openxmlformats.org/officeDocument/2006/relationships/theme"/><Relationship Id="rId40" Target="fonts/font40.fntdata" Type="http://schemas.openxmlformats.org/officeDocument/2006/relationships/font"/><Relationship Id="rId41" Target="notesSlides/notesSlide10.xml" Type="http://schemas.openxmlformats.org/officeDocument/2006/relationships/notesSlide"/><Relationship Id="rId42" Target="notesSlides/notesSlide11.xml" Type="http://schemas.openxmlformats.org/officeDocument/2006/relationships/notesSlide"/><Relationship Id="rId43" Target="notesSlides/notesSlide12.xml" Type="http://schemas.openxmlformats.org/officeDocument/2006/relationships/notesSlide"/><Relationship Id="rId44" Target="notesSlides/notesSlide13.xml" Type="http://schemas.openxmlformats.org/officeDocument/2006/relationships/notesSlide"/><Relationship Id="rId45" Target="notesSlides/notesSlide14.xml" Type="http://schemas.openxmlformats.org/officeDocument/2006/relationships/notesSlide"/><Relationship Id="rId46" Target="notesSlides/notesSlide15.xml" Type="http://schemas.openxmlformats.org/officeDocument/2006/relationships/notesSlide"/><Relationship Id="rId47" Target="notesSlides/notesSlide16.xml" Type="http://schemas.openxmlformats.org/officeDocument/2006/relationships/notesSlide"/><Relationship Id="rId48" Target="notesSlides/notesSlide17.xml" Type="http://schemas.openxmlformats.org/officeDocument/2006/relationships/notesSlide"/><Relationship Id="rId49" Target="notesSlides/notesSlide18.xml" Type="http://schemas.openxmlformats.org/officeDocument/2006/relationships/notesSlide"/><Relationship Id="rId5" Target="tableStyles.xml" Type="http://schemas.openxmlformats.org/officeDocument/2006/relationships/tableStyles"/><Relationship Id="rId50" Target="notesSlides/notesSlide19.xml" Type="http://schemas.openxmlformats.org/officeDocument/2006/relationships/notesSlide"/><Relationship Id="rId51" Target="notesSlides/notesSlide20.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session is tying in a small experiment that aligns with S.M.A.R.T. goals and SNOLAB to be able to demonstrate a type of question that a student may be able to ask.</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students to look at the four images on the screen. Using their knowledge of SNOLAB from the last session of Wonderground, determine which image does not belong. Take answers from the class about which image and why they think it does not belong.</a:t>
            </a:r>
          </a:p>
          <a:p>
            <a:r>
              <a:rPr lang="en-US"/>
              <a:t/>
            </a:r>
          </a:p>
          <a:p>
            <a:r>
              <a:rPr lang="en-US"/>
              <a:t>Image 1: Shows clean hardhats that we wear in the lab.</a:t>
            </a:r>
          </a:p>
          <a:p>
            <a:r>
              <a:rPr lang="en-US"/>
              <a:t/>
            </a:r>
          </a:p>
          <a:p>
            <a:r>
              <a:rPr lang="en-US"/>
              <a:t>Image 2: Shows a scientist pouring very cold liquid nitrogen to perform a science experiment.</a:t>
            </a:r>
          </a:p>
          <a:p>
            <a:r>
              <a:rPr lang="en-US"/>
              <a:t/>
            </a:r>
          </a:p>
          <a:p>
            <a:r>
              <a:rPr lang="en-US"/>
              <a:t>Image 3: Shows dirty hands, something that would absolutely not be okay in the lab. This is the image that is not allowed.</a:t>
            </a:r>
          </a:p>
          <a:p>
            <a:r>
              <a:rPr lang="en-US"/>
              <a:t/>
            </a:r>
          </a:p>
          <a:p>
            <a:r>
              <a:rPr lang="en-US"/>
              <a:t>Imaged 4: Shows the view down one of our hallways in the underground laboratory.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students if they remember some of the unique conditions from the lab! Hint: you can also encourage them to look at the handout provided that outlines the unique conditions.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have so many unique conditions, but the biggest one is how deep underground we are. You may remember that being so far underground comes with a higher pressure!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SNOLAB was curious about boiling water underground and how the high pressure impacted that process.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want your classes help with testing this experiment!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we asked how does increasing depth by going underground change the time it takes for water to boil?</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students to identify each of the variables. The answers are on the next three slides.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are changing the depth, and by doing so, we change the pressure as we go underground.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are measuring the time it takes to boil. In this case we are going to measure the time it takes for the kettle to turn off, we will talk about this interesting fact later.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Controls that stay the same may vary when you ask students and are certainly not limited to what is written on the slides! Other answers might include the kettle and if we measure the water with a beaker.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Get a student to fill the kettle with 1L of water.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Did you know SNOLAB followed this exact procedure the underground laboratory!</a:t>
            </a:r>
          </a:p>
          <a:p>
            <a:r>
              <a:rPr lang="en-US"/>
              <a:t/>
            </a:r>
          </a:p>
          <a:p>
            <a:r>
              <a:rPr lang="en-US"/>
              <a:t>Get students to do each step! Assign each step to a student. The last step involves very hot temperatures, so take extreme caution if allowing a student to measure the temperature.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Have the class record each of these measurements listed.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SNOLAB's results might look a little bit different than what you saw in your class! Why do you think this might be? What temperature does water usually boil at?</a:t>
            </a:r>
          </a:p>
          <a:p>
            <a:r>
              <a:rPr lang="en-US"/>
              <a:t/>
            </a:r>
          </a:p>
          <a:p>
            <a:r>
              <a:rPr lang="en-US"/>
              <a:t>Most surprisingly, how long do you think it took for the water to boil underground? The answer is on the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water took 10 minutes and 50 seconds to boil fully underground! How does this compare to what you saw in your class? Was it longer or shorter?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Why do you think it took longer to boil underground?</a:t>
            </a:r>
          </a:p>
          <a:p>
            <a:r>
              <a:rPr lang="en-US"/>
              <a:t/>
            </a:r>
          </a:p>
          <a:p>
            <a:r>
              <a:rPr lang="en-US"/>
              <a:t>Have students discuss with a partner why they thought that. You can prompt them to think of the unique conditions of SNOLAB that they learned about.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unique condition that would best explain the difference in our result would be the higher pressure underground! It takes more energy for the particles to change phases and begin the boiling process, and that also happens at a higher temperature.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Start to think of what experiment you might want to perform at SNOLAB! Here are some general guidelines for what your experiment should align with.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Any questions? Reach out to outreach@snolab.ca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jpe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14" Target="../media/image18.png" Type="http://schemas.openxmlformats.org/officeDocument/2006/relationships/image"/><Relationship Id="rId15" Target="../media/image19.svg" Type="http://schemas.openxmlformats.org/officeDocument/2006/relationships/image"/><Relationship Id="rId2" Target="../notesSlides/notesSlide2.xml" Type="http://schemas.openxmlformats.org/officeDocument/2006/relationships/notesSlide"/><Relationship Id="rId3" Target="../media/image7.jpeg" Type="http://schemas.openxmlformats.org/officeDocument/2006/relationships/image"/><Relationship Id="rId4" Target="../media/image8.jpeg" Type="http://schemas.openxmlformats.org/officeDocument/2006/relationships/image"/><Relationship Id="rId5" Target="../media/image9.jpeg" Type="http://schemas.openxmlformats.org/officeDocument/2006/relationships/image"/><Relationship Id="rId6" Target="../media/image10.jpeg" Type="http://schemas.openxmlformats.org/officeDocument/2006/relationships/image"/><Relationship Id="rId7" Target="../media/image11.jpe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12" Target="../media/image18.png" Type="http://schemas.openxmlformats.org/officeDocument/2006/relationships/image"/><Relationship Id="rId13" Target="../media/image19.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2" Target="../notesSlides/notesSlide3.xml" Type="http://schemas.openxmlformats.org/officeDocument/2006/relationships/notesSlide"/><Relationship Id="rId3" Target="../media/image20.jpe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21.png" Type="http://schemas.openxmlformats.org/officeDocument/2006/relationships/image"/><Relationship Id="rId9" Target="../media/image2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25.jpeg" Type="http://schemas.openxmlformats.org/officeDocument/2006/relationships/image"/><Relationship Id="rId4" Target="../media/image26.pn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25.jpeg" Type="http://schemas.openxmlformats.org/officeDocument/2006/relationships/image"/><Relationship Id="rId4" Target="../media/image26.pn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25.jpeg" Type="http://schemas.openxmlformats.org/officeDocument/2006/relationships/image"/><Relationship Id="rId4" Target="../media/image26.pn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12.png" Type="http://schemas.openxmlformats.org/officeDocument/2006/relationships/image"/><Relationship Id="rId13" Target="../media/image13.svg" Type="http://schemas.openxmlformats.org/officeDocument/2006/relationships/image"/><Relationship Id="rId14" Target="../media/image14.png" Type="http://schemas.openxmlformats.org/officeDocument/2006/relationships/image"/><Relationship Id="rId15" Target="../media/image15.svg" Type="http://schemas.openxmlformats.org/officeDocument/2006/relationships/image"/><Relationship Id="rId2" Target="../notesSlides/notesSlide7.xml" Type="http://schemas.openxmlformats.org/officeDocument/2006/relationships/notesSlide"/><Relationship Id="rId3" Target="../media/image7.jpe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21.png" Type="http://schemas.openxmlformats.org/officeDocument/2006/relationships/image"/><Relationship Id="rId7" Target="../media/image22.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20.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0.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20.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0.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25.jpeg" Type="http://schemas.openxmlformats.org/officeDocument/2006/relationships/image"/><Relationship Id="rId4" Target="../media/image27.jpe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23.png" Type="http://schemas.openxmlformats.org/officeDocument/2006/relationships/image"/><Relationship Id="rId8" Target="../media/image24.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28.jpeg" Type="http://schemas.openxmlformats.org/officeDocument/2006/relationships/image"/><Relationship Id="rId4" Target="../media/image29.jpeg" Type="http://schemas.openxmlformats.org/officeDocument/2006/relationships/image"/><Relationship Id="rId5" Target="../media/image21.png" Type="http://schemas.openxmlformats.org/officeDocument/2006/relationships/image"/><Relationship Id="rId6" Target="../media/image22.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20.jpe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 Id="rId6" Target="../media/image32.png" Type="http://schemas.openxmlformats.org/officeDocument/2006/relationships/image"/><Relationship Id="rId7" Target="../media/image33.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jpe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jpe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12.png" Type="http://schemas.openxmlformats.org/officeDocument/2006/relationships/image"/><Relationship Id="rId13" Target="../media/image13.svg" Type="http://schemas.openxmlformats.org/officeDocument/2006/relationships/image"/><Relationship Id="rId14" Target="../media/image14.png" Type="http://schemas.openxmlformats.org/officeDocument/2006/relationships/image"/><Relationship Id="rId15" Target="../media/image15.svg" Type="http://schemas.openxmlformats.org/officeDocument/2006/relationships/image"/><Relationship Id="rId2" Target="../notesSlides/notesSlide17.xml" Type="http://schemas.openxmlformats.org/officeDocument/2006/relationships/notesSlide"/><Relationship Id="rId3" Target="../media/image7.jpe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21.png" Type="http://schemas.openxmlformats.org/officeDocument/2006/relationships/image"/><Relationship Id="rId7" Target="../media/image22.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20.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21.png" Type="http://schemas.openxmlformats.org/officeDocument/2006/relationships/image"/><Relationship Id="rId7" Target="../media/image22.svg" Type="http://schemas.openxmlformats.org/officeDocument/2006/relationships/image"/><Relationship Id="rId8" Target="../media/image14.png" Type="http://schemas.openxmlformats.org/officeDocument/2006/relationships/image"/><Relationship Id="rId9" Target="../media/image15.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jpe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11" Target="../media/image3.svg" Type="http://schemas.openxmlformats.org/officeDocument/2006/relationships/image"/><Relationship Id="rId12" Target="../media/image18.png" Type="http://schemas.openxmlformats.org/officeDocument/2006/relationships/image"/><Relationship Id="rId13" Target="../media/image19.svg" Type="http://schemas.openxmlformats.org/officeDocument/2006/relationships/image"/><Relationship Id="rId2" Target="../notesSlides/notesSlide20.xml" Type="http://schemas.openxmlformats.org/officeDocument/2006/relationships/notesSlide"/><Relationship Id="rId3" Target="../media/image7.jpe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1.png" Type="http://schemas.openxmlformats.org/officeDocument/2006/relationships/image"/><Relationship Id="rId9" Target="../media/image2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6781797" y="773063"/>
            <a:ext cx="4724407" cy="2779868"/>
          </a:xfrm>
          <a:custGeom>
            <a:avLst/>
            <a:gdLst/>
            <a:ahLst/>
            <a:cxnLst/>
            <a:rect r="r" b="b" t="t" l="l"/>
            <a:pathLst>
              <a:path h="2779868" w="4724407">
                <a:moveTo>
                  <a:pt x="0" y="0"/>
                </a:moveTo>
                <a:lnTo>
                  <a:pt x="4724406" y="0"/>
                </a:lnTo>
                <a:lnTo>
                  <a:pt x="4724406" y="2779868"/>
                </a:lnTo>
                <a:lnTo>
                  <a:pt x="0" y="2779868"/>
                </a:lnTo>
                <a:lnTo>
                  <a:pt x="0" y="0"/>
                </a:lnTo>
                <a:close/>
              </a:path>
            </a:pathLst>
          </a:custGeom>
          <a:blipFill>
            <a:blip r:embed="rId4">
              <a:extLst>
                <a:ext uri="{96DAC541-7B7A-43D3-8B79-37D633B846F1}">
                  <asvg:svgBlip xmlns:asvg="http://schemas.microsoft.com/office/drawing/2016/SVG/main" r:embed="rId5"/>
                </a:ext>
              </a:extLst>
            </a:blip>
            <a:stretch>
              <a:fillRect l="-14575" t="-21898" r="-14460" b="-22438"/>
            </a:stretch>
          </a:blipFill>
        </p:spPr>
      </p:sp>
      <p:grpSp>
        <p:nvGrpSpPr>
          <p:cNvPr name="Group 4" id="4"/>
          <p:cNvGrpSpPr/>
          <p:nvPr/>
        </p:nvGrpSpPr>
        <p:grpSpPr>
          <a:xfrm rot="0">
            <a:off x="0" y="9405220"/>
            <a:ext cx="18288000" cy="881780"/>
            <a:chOff x="0" y="0"/>
            <a:chExt cx="4816593" cy="232238"/>
          </a:xfrm>
        </p:grpSpPr>
        <p:sp>
          <p:nvSpPr>
            <p:cNvPr name="Freeform 5" id="5"/>
            <p:cNvSpPr/>
            <p:nvPr/>
          </p:nvSpPr>
          <p:spPr>
            <a:xfrm flipH="false" flipV="false" rot="0">
              <a:off x="0" y="0"/>
              <a:ext cx="4816592" cy="232238"/>
            </a:xfrm>
            <a:custGeom>
              <a:avLst/>
              <a:gdLst/>
              <a:ahLst/>
              <a:cxnLst/>
              <a:rect r="r" b="b" t="t" l="l"/>
              <a:pathLst>
                <a:path h="232238" w="4816592">
                  <a:moveTo>
                    <a:pt x="0" y="0"/>
                  </a:moveTo>
                  <a:lnTo>
                    <a:pt x="4816592" y="0"/>
                  </a:lnTo>
                  <a:lnTo>
                    <a:pt x="4816592" y="232238"/>
                  </a:lnTo>
                  <a:lnTo>
                    <a:pt x="0" y="232238"/>
                  </a:lnTo>
                  <a:close/>
                </a:path>
              </a:pathLst>
            </a:custGeom>
            <a:solidFill>
              <a:srgbClr val="FFFFFF"/>
            </a:solidFill>
          </p:spPr>
        </p:sp>
        <p:sp>
          <p:nvSpPr>
            <p:cNvPr name="TextBox 6" id="6"/>
            <p:cNvSpPr txBox="true"/>
            <p:nvPr/>
          </p:nvSpPr>
          <p:spPr>
            <a:xfrm>
              <a:off x="0" y="47625"/>
              <a:ext cx="4816593" cy="184613"/>
            </a:xfrm>
            <a:prstGeom prst="rect">
              <a:avLst/>
            </a:prstGeom>
          </p:spPr>
          <p:txBody>
            <a:bodyPr anchor="ctr" rtlCol="false" tIns="50800" lIns="50800" bIns="50800" rIns="50800"/>
            <a:lstStyle/>
            <a:p>
              <a:pPr algn="ctr">
                <a:lnSpc>
                  <a:spcPts val="2397"/>
                </a:lnSpc>
              </a:pPr>
            </a:p>
          </p:txBody>
        </p:sp>
      </p:grpSp>
      <p:sp>
        <p:nvSpPr>
          <p:cNvPr name="Freeform 7" id="7"/>
          <p:cNvSpPr/>
          <p:nvPr/>
        </p:nvSpPr>
        <p:spPr>
          <a:xfrm flipH="false" flipV="false" rot="0">
            <a:off x="4006837" y="9639407"/>
            <a:ext cx="8549800" cy="394964"/>
          </a:xfrm>
          <a:custGeom>
            <a:avLst/>
            <a:gdLst/>
            <a:ahLst/>
            <a:cxnLst/>
            <a:rect r="r" b="b" t="t" l="l"/>
            <a:pathLst>
              <a:path h="394964" w="8549800">
                <a:moveTo>
                  <a:pt x="0" y="0"/>
                </a:moveTo>
                <a:lnTo>
                  <a:pt x="8549800" y="0"/>
                </a:lnTo>
                <a:lnTo>
                  <a:pt x="8549800" y="394963"/>
                </a:lnTo>
                <a:lnTo>
                  <a:pt x="0" y="394963"/>
                </a:lnTo>
                <a:lnTo>
                  <a:pt x="0" y="0"/>
                </a:lnTo>
                <a:close/>
              </a:path>
            </a:pathLst>
          </a:custGeom>
          <a:blipFill>
            <a:blip r:embed="rId6"/>
            <a:stretch>
              <a:fillRect l="0" t="0" r="0" b="0"/>
            </a:stretch>
          </a:blipFill>
        </p:spPr>
      </p:sp>
      <p:sp>
        <p:nvSpPr>
          <p:cNvPr name="Freeform 8" id="8"/>
          <p:cNvSpPr/>
          <p:nvPr/>
        </p:nvSpPr>
        <p:spPr>
          <a:xfrm flipH="false" flipV="false" rot="0">
            <a:off x="13197830" y="9575558"/>
            <a:ext cx="1083333" cy="522661"/>
          </a:xfrm>
          <a:custGeom>
            <a:avLst/>
            <a:gdLst/>
            <a:ahLst/>
            <a:cxnLst/>
            <a:rect r="r" b="b" t="t" l="l"/>
            <a:pathLst>
              <a:path h="522661" w="1083333">
                <a:moveTo>
                  <a:pt x="0" y="0"/>
                </a:moveTo>
                <a:lnTo>
                  <a:pt x="1083333" y="0"/>
                </a:lnTo>
                <a:lnTo>
                  <a:pt x="1083333" y="522661"/>
                </a:lnTo>
                <a:lnTo>
                  <a:pt x="0" y="52266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028700" y="3867256"/>
            <a:ext cx="16210563" cy="2975610"/>
          </a:xfrm>
          <a:prstGeom prst="rect">
            <a:avLst/>
          </a:prstGeom>
        </p:spPr>
        <p:txBody>
          <a:bodyPr anchor="t" rtlCol="false" tIns="0" lIns="0" bIns="0" rIns="0">
            <a:spAutoFit/>
          </a:bodyPr>
          <a:lstStyle/>
          <a:p>
            <a:pPr algn="ctr">
              <a:lnSpc>
                <a:spcPts val="11400"/>
              </a:lnSpc>
            </a:pPr>
            <a:r>
              <a:rPr lang="en-US" sz="11400">
                <a:solidFill>
                  <a:srgbClr val="195AEF"/>
                </a:solidFill>
                <a:latin typeface="Gimme Extra Bold"/>
                <a:ea typeface="Gimme Extra Bold"/>
                <a:cs typeface="Gimme Extra Bold"/>
                <a:sym typeface="Gimme Extra Bold"/>
              </a:rPr>
              <a:t>Snolab &amp; the scientific method</a:t>
            </a:r>
          </a:p>
        </p:txBody>
      </p:sp>
      <p:sp>
        <p:nvSpPr>
          <p:cNvPr name="TextBox 10" id="10"/>
          <p:cNvSpPr txBox="true"/>
          <p:nvPr/>
        </p:nvSpPr>
        <p:spPr>
          <a:xfrm rot="0">
            <a:off x="4461547" y="7097112"/>
            <a:ext cx="9364905" cy="609600"/>
          </a:xfrm>
          <a:prstGeom prst="rect">
            <a:avLst/>
          </a:prstGeom>
        </p:spPr>
        <p:txBody>
          <a:bodyPr anchor="t" rtlCol="false" tIns="0" lIns="0" bIns="0" rIns="0">
            <a:spAutoFit/>
          </a:bodyPr>
          <a:lstStyle/>
          <a:p>
            <a:pPr algn="ctr">
              <a:lnSpc>
                <a:spcPts val="4500"/>
              </a:lnSpc>
            </a:pPr>
            <a:r>
              <a:rPr lang="en-US" b="true" sz="4500">
                <a:solidFill>
                  <a:srgbClr val="195AEF"/>
                </a:solidFill>
                <a:latin typeface="ABC Ginto Rounded Nord Condensed Medium"/>
                <a:ea typeface="ABC Ginto Rounded Nord Condensed Medium"/>
                <a:cs typeface="ABC Ginto Rounded Nord Condensed Medium"/>
                <a:sym typeface="ABC Ginto Rounded Nord Condensed Medium"/>
              </a:rPr>
              <a:t>Name</a:t>
            </a:r>
          </a:p>
        </p:txBody>
      </p:sp>
      <p:sp>
        <p:nvSpPr>
          <p:cNvPr name="TextBox 11" id="11"/>
          <p:cNvSpPr txBox="true"/>
          <p:nvPr/>
        </p:nvSpPr>
        <p:spPr>
          <a:xfrm rot="0">
            <a:off x="4461547" y="7897212"/>
            <a:ext cx="9364905" cy="624205"/>
          </a:xfrm>
          <a:prstGeom prst="rect">
            <a:avLst/>
          </a:prstGeom>
        </p:spPr>
        <p:txBody>
          <a:bodyPr anchor="t" rtlCol="false" tIns="0" lIns="0" bIns="0" rIns="0">
            <a:spAutoFit/>
          </a:bodyPr>
          <a:lstStyle/>
          <a:p>
            <a:pPr algn="ctr">
              <a:lnSpc>
                <a:spcPts val="4700"/>
              </a:lnSpc>
            </a:pPr>
            <a:r>
              <a:rPr lang="en-US" sz="4700">
                <a:solidFill>
                  <a:srgbClr val="195AEF"/>
                </a:solidFill>
                <a:latin typeface="ABC Ginto Rounded Nord Condensed"/>
                <a:ea typeface="ABC Ginto Rounded Nord Condensed"/>
                <a:cs typeface="ABC Ginto Rounded Nord Condensed"/>
                <a:sym typeface="ABC Ginto Rounded Nord Condensed"/>
              </a:rPr>
              <a:t>Date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3490306" y="3173651"/>
            <a:ext cx="11307388" cy="1069976"/>
          </a:xfrm>
          <a:prstGeom prst="rect">
            <a:avLst/>
          </a:prstGeom>
        </p:spPr>
        <p:txBody>
          <a:bodyPr anchor="t" rtlCol="false" tIns="0" lIns="0" bIns="0" rIns="0">
            <a:spAutoFit/>
          </a:bodyPr>
          <a:lstStyle/>
          <a:p>
            <a:pPr algn="ctr">
              <a:lnSpc>
                <a:spcPts val="8000"/>
              </a:lnSpc>
            </a:pPr>
            <a:r>
              <a:rPr lang="en-US" sz="8000">
                <a:solidFill>
                  <a:srgbClr val="195AEF"/>
                </a:solidFill>
                <a:latin typeface="Gimme Extra Bold"/>
                <a:ea typeface="Gimme Extra Bold"/>
                <a:cs typeface="Gimme Extra Bold"/>
                <a:sym typeface="Gimme Extra Bold"/>
              </a:rPr>
              <a:t>Minds on</a:t>
            </a:r>
          </a:p>
        </p:txBody>
      </p:sp>
      <p:sp>
        <p:nvSpPr>
          <p:cNvPr name="TextBox 4" id="4"/>
          <p:cNvSpPr txBox="true"/>
          <p:nvPr/>
        </p:nvSpPr>
        <p:spPr>
          <a:xfrm rot="0">
            <a:off x="3490306" y="4488326"/>
            <a:ext cx="11307388" cy="790574"/>
          </a:xfrm>
          <a:prstGeom prst="rect">
            <a:avLst/>
          </a:prstGeom>
        </p:spPr>
        <p:txBody>
          <a:bodyPr anchor="t" rtlCol="false" tIns="0" lIns="0" bIns="0" rIns="0">
            <a:spAutoFit/>
          </a:bodyPr>
          <a:lstStyle/>
          <a:p>
            <a:pPr algn="ctr">
              <a:lnSpc>
                <a:spcPts val="5999"/>
              </a:lnSpc>
            </a:pPr>
            <a:r>
              <a:rPr lang="en-US" sz="5999">
                <a:solidFill>
                  <a:srgbClr val="195AEF"/>
                </a:solidFill>
                <a:latin typeface="ABC Ginto Rounded Nord Condensed"/>
                <a:ea typeface="ABC Ginto Rounded Nord Condensed"/>
                <a:cs typeface="ABC Ginto Rounded Nord Condensed"/>
                <a:sym typeface="ABC Ginto Rounded Nord Condensed"/>
              </a:rPr>
              <a:t>What doesn’t belong?</a:t>
            </a:r>
          </a:p>
        </p:txBody>
      </p:sp>
      <p:sp>
        <p:nvSpPr>
          <p:cNvPr name="Freeform 5" id="5"/>
          <p:cNvSpPr/>
          <p:nvPr/>
        </p:nvSpPr>
        <p:spPr>
          <a:xfrm flipH="false" flipV="false" rot="0">
            <a:off x="9447668" y="6014112"/>
            <a:ext cx="4467222" cy="3012597"/>
          </a:xfrm>
          <a:custGeom>
            <a:avLst/>
            <a:gdLst/>
            <a:ahLst/>
            <a:cxnLst/>
            <a:rect r="r" b="b" t="t" l="l"/>
            <a:pathLst>
              <a:path h="3012597" w="4467222">
                <a:moveTo>
                  <a:pt x="0" y="0"/>
                </a:moveTo>
                <a:lnTo>
                  <a:pt x="4467222" y="0"/>
                </a:lnTo>
                <a:lnTo>
                  <a:pt x="4467222" y="3012597"/>
                </a:lnTo>
                <a:lnTo>
                  <a:pt x="0" y="3012597"/>
                </a:lnTo>
                <a:lnTo>
                  <a:pt x="0" y="0"/>
                </a:lnTo>
                <a:close/>
              </a:path>
            </a:pathLst>
          </a:custGeom>
          <a:blipFill>
            <a:blip r:embed="rId4"/>
            <a:stretch>
              <a:fillRect l="-3091" t="-4902" r="-3091" b="0"/>
            </a:stretch>
          </a:blipFill>
        </p:spPr>
      </p:sp>
      <p:sp>
        <p:nvSpPr>
          <p:cNvPr name="Freeform 6" id="6"/>
          <p:cNvSpPr/>
          <p:nvPr/>
        </p:nvSpPr>
        <p:spPr>
          <a:xfrm flipH="false" flipV="false" rot="0">
            <a:off x="503332" y="2605691"/>
            <a:ext cx="4467222" cy="3012597"/>
          </a:xfrm>
          <a:custGeom>
            <a:avLst/>
            <a:gdLst/>
            <a:ahLst/>
            <a:cxnLst/>
            <a:rect r="r" b="b" t="t" l="l"/>
            <a:pathLst>
              <a:path h="3012597" w="4467222">
                <a:moveTo>
                  <a:pt x="0" y="0"/>
                </a:moveTo>
                <a:lnTo>
                  <a:pt x="4467222" y="0"/>
                </a:lnTo>
                <a:lnTo>
                  <a:pt x="4467222" y="3012597"/>
                </a:lnTo>
                <a:lnTo>
                  <a:pt x="0" y="3012597"/>
                </a:lnTo>
                <a:lnTo>
                  <a:pt x="0" y="0"/>
                </a:lnTo>
                <a:close/>
              </a:path>
            </a:pathLst>
          </a:custGeom>
          <a:blipFill>
            <a:blip r:embed="rId5"/>
            <a:stretch>
              <a:fillRect l="0" t="-28719" r="0" b="-78914"/>
            </a:stretch>
          </a:blipFill>
        </p:spPr>
      </p:sp>
      <p:sp>
        <p:nvSpPr>
          <p:cNvPr name="Freeform 7" id="7"/>
          <p:cNvSpPr/>
          <p:nvPr/>
        </p:nvSpPr>
        <p:spPr>
          <a:xfrm flipH="false" flipV="false" rot="0">
            <a:off x="13479668" y="2691635"/>
            <a:ext cx="4467222" cy="3012597"/>
          </a:xfrm>
          <a:custGeom>
            <a:avLst/>
            <a:gdLst/>
            <a:ahLst/>
            <a:cxnLst/>
            <a:rect r="r" b="b" t="t" l="l"/>
            <a:pathLst>
              <a:path h="3012597" w="4467222">
                <a:moveTo>
                  <a:pt x="0" y="0"/>
                </a:moveTo>
                <a:lnTo>
                  <a:pt x="4467222" y="0"/>
                </a:lnTo>
                <a:lnTo>
                  <a:pt x="4467222" y="3012597"/>
                </a:lnTo>
                <a:lnTo>
                  <a:pt x="0" y="3012597"/>
                </a:lnTo>
                <a:lnTo>
                  <a:pt x="0" y="0"/>
                </a:lnTo>
                <a:close/>
              </a:path>
            </a:pathLst>
          </a:custGeom>
          <a:blipFill>
            <a:blip r:embed="rId6"/>
            <a:stretch>
              <a:fillRect l="-7085" t="-1914" r="-15468" b="-535"/>
            </a:stretch>
          </a:blipFill>
        </p:spPr>
      </p:sp>
      <p:sp>
        <p:nvSpPr>
          <p:cNvPr name="Freeform 8" id="8"/>
          <p:cNvSpPr/>
          <p:nvPr/>
        </p:nvSpPr>
        <p:spPr>
          <a:xfrm flipH="false" flipV="false" rot="0">
            <a:off x="4446309" y="6014112"/>
            <a:ext cx="4467222" cy="3012597"/>
          </a:xfrm>
          <a:custGeom>
            <a:avLst/>
            <a:gdLst/>
            <a:ahLst/>
            <a:cxnLst/>
            <a:rect r="r" b="b" t="t" l="l"/>
            <a:pathLst>
              <a:path h="3012597" w="4467222">
                <a:moveTo>
                  <a:pt x="0" y="0"/>
                </a:moveTo>
                <a:lnTo>
                  <a:pt x="4467222" y="0"/>
                </a:lnTo>
                <a:lnTo>
                  <a:pt x="4467222" y="3012597"/>
                </a:lnTo>
                <a:lnTo>
                  <a:pt x="0" y="3012597"/>
                </a:lnTo>
                <a:lnTo>
                  <a:pt x="0" y="0"/>
                </a:lnTo>
                <a:close/>
              </a:path>
            </a:pathLst>
          </a:custGeom>
          <a:blipFill>
            <a:blip r:embed="rId7"/>
            <a:stretch>
              <a:fillRect l="0" t="-14307" r="-18805" b="-2938"/>
            </a:stretch>
          </a:blipFill>
        </p:spPr>
      </p:sp>
      <p:sp>
        <p:nvSpPr>
          <p:cNvPr name="Freeform 9" id="9"/>
          <p:cNvSpPr/>
          <p:nvPr/>
        </p:nvSpPr>
        <p:spPr>
          <a:xfrm flipH="false" flipV="false" rot="869108">
            <a:off x="879278" y="6173783"/>
            <a:ext cx="2596753" cy="2252093"/>
          </a:xfrm>
          <a:custGeom>
            <a:avLst/>
            <a:gdLst/>
            <a:ahLst/>
            <a:cxnLst/>
            <a:rect r="r" b="b" t="t" l="l"/>
            <a:pathLst>
              <a:path h="2252093" w="2596753">
                <a:moveTo>
                  <a:pt x="0" y="0"/>
                </a:moveTo>
                <a:lnTo>
                  <a:pt x="2596754" y="0"/>
                </a:lnTo>
                <a:lnTo>
                  <a:pt x="2596754" y="2252093"/>
                </a:lnTo>
                <a:lnTo>
                  <a:pt x="0" y="2252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876058">
            <a:off x="14673442" y="6186301"/>
            <a:ext cx="2235186" cy="2227058"/>
          </a:xfrm>
          <a:custGeom>
            <a:avLst/>
            <a:gdLst/>
            <a:ahLst/>
            <a:cxnLst/>
            <a:rect r="r" b="b" t="t" l="l"/>
            <a:pathLst>
              <a:path h="2227058" w="2235186">
                <a:moveTo>
                  <a:pt x="0" y="0"/>
                </a:moveTo>
                <a:lnTo>
                  <a:pt x="2235185" y="0"/>
                </a:lnTo>
                <a:lnTo>
                  <a:pt x="2235185" y="2227057"/>
                </a:lnTo>
                <a:lnTo>
                  <a:pt x="0" y="222705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747560">
            <a:off x="4685367" y="535683"/>
            <a:ext cx="2103028" cy="2095381"/>
          </a:xfrm>
          <a:custGeom>
            <a:avLst/>
            <a:gdLst/>
            <a:ahLst/>
            <a:cxnLst/>
            <a:rect r="r" b="b" t="t" l="l"/>
            <a:pathLst>
              <a:path h="2095381" w="2103028">
                <a:moveTo>
                  <a:pt x="0" y="0"/>
                </a:moveTo>
                <a:lnTo>
                  <a:pt x="2103029" y="0"/>
                </a:lnTo>
                <a:lnTo>
                  <a:pt x="2103029" y="2095381"/>
                </a:lnTo>
                <a:lnTo>
                  <a:pt x="0" y="209538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967814">
            <a:off x="11424206" y="553401"/>
            <a:ext cx="2190591" cy="2178643"/>
          </a:xfrm>
          <a:custGeom>
            <a:avLst/>
            <a:gdLst/>
            <a:ahLst/>
            <a:cxnLst/>
            <a:rect r="r" b="b" t="t" l="l"/>
            <a:pathLst>
              <a:path h="2178643" w="2190591">
                <a:moveTo>
                  <a:pt x="0" y="0"/>
                </a:moveTo>
                <a:lnTo>
                  <a:pt x="2190591" y="0"/>
                </a:lnTo>
                <a:lnTo>
                  <a:pt x="2190591" y="2178642"/>
                </a:lnTo>
                <a:lnTo>
                  <a:pt x="0" y="217864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3" id="1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126757">
            <a:off x="844261" y="1547549"/>
            <a:ext cx="2374591" cy="2059418"/>
          </a:xfrm>
          <a:custGeom>
            <a:avLst/>
            <a:gdLst/>
            <a:ahLst/>
            <a:cxnLst/>
            <a:rect r="r" b="b" t="t" l="l"/>
            <a:pathLst>
              <a:path h="2059418" w="2374591">
                <a:moveTo>
                  <a:pt x="0" y="0"/>
                </a:moveTo>
                <a:lnTo>
                  <a:pt x="2374591" y="0"/>
                </a:lnTo>
                <a:lnTo>
                  <a:pt x="2374591" y="2059418"/>
                </a:lnTo>
                <a:lnTo>
                  <a:pt x="0" y="20594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69019">
            <a:off x="1476723" y="6756181"/>
            <a:ext cx="2237914" cy="2229776"/>
          </a:xfrm>
          <a:custGeom>
            <a:avLst/>
            <a:gdLst/>
            <a:ahLst/>
            <a:cxnLst/>
            <a:rect r="r" b="b" t="t" l="l"/>
            <a:pathLst>
              <a:path h="2229776" w="2237914">
                <a:moveTo>
                  <a:pt x="0" y="0"/>
                </a:moveTo>
                <a:lnTo>
                  <a:pt x="2237914" y="0"/>
                </a:lnTo>
                <a:lnTo>
                  <a:pt x="2237914" y="2229776"/>
                </a:lnTo>
                <a:lnTo>
                  <a:pt x="0" y="222977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2045887">
            <a:off x="13439920" y="6900532"/>
            <a:ext cx="2342505" cy="2333987"/>
          </a:xfrm>
          <a:custGeom>
            <a:avLst/>
            <a:gdLst/>
            <a:ahLst/>
            <a:cxnLst/>
            <a:rect r="r" b="b" t="t" l="l"/>
            <a:pathLst>
              <a:path h="2333987" w="2342505">
                <a:moveTo>
                  <a:pt x="0" y="0"/>
                </a:moveTo>
                <a:lnTo>
                  <a:pt x="2342505" y="0"/>
                </a:lnTo>
                <a:lnTo>
                  <a:pt x="2342505" y="2333987"/>
                </a:lnTo>
                <a:lnTo>
                  <a:pt x="0" y="233398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2419562">
            <a:off x="7676764" y="6734398"/>
            <a:ext cx="2281639" cy="2273342"/>
          </a:xfrm>
          <a:custGeom>
            <a:avLst/>
            <a:gdLst/>
            <a:ahLst/>
            <a:cxnLst/>
            <a:rect r="r" b="b" t="t" l="l"/>
            <a:pathLst>
              <a:path h="2273342" w="2281639">
                <a:moveTo>
                  <a:pt x="0" y="0"/>
                </a:moveTo>
                <a:lnTo>
                  <a:pt x="2281639" y="0"/>
                </a:lnTo>
                <a:lnTo>
                  <a:pt x="2281639" y="2273342"/>
                </a:lnTo>
                <a:lnTo>
                  <a:pt x="0" y="227334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977044">
            <a:off x="15006425" y="1825367"/>
            <a:ext cx="2073259" cy="2061950"/>
          </a:xfrm>
          <a:custGeom>
            <a:avLst/>
            <a:gdLst/>
            <a:ahLst/>
            <a:cxnLst/>
            <a:rect r="r" b="b" t="t" l="l"/>
            <a:pathLst>
              <a:path h="2061950" w="2073259">
                <a:moveTo>
                  <a:pt x="0" y="0"/>
                </a:moveTo>
                <a:lnTo>
                  <a:pt x="2073260" y="0"/>
                </a:lnTo>
                <a:lnTo>
                  <a:pt x="2073260" y="2061951"/>
                </a:lnTo>
                <a:lnTo>
                  <a:pt x="0" y="206195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0">
            <a:off x="7996131" y="1439627"/>
            <a:ext cx="2538325" cy="2275262"/>
          </a:xfrm>
          <a:custGeom>
            <a:avLst/>
            <a:gdLst/>
            <a:ahLst/>
            <a:cxnLst/>
            <a:rect r="r" b="b" t="t" l="l"/>
            <a:pathLst>
              <a:path h="2275262" w="2538325">
                <a:moveTo>
                  <a:pt x="0" y="0"/>
                </a:moveTo>
                <a:lnTo>
                  <a:pt x="2538325" y="0"/>
                </a:lnTo>
                <a:lnTo>
                  <a:pt x="2538325" y="2275262"/>
                </a:lnTo>
                <a:lnTo>
                  <a:pt x="0" y="227526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9" id="9"/>
          <p:cNvSpPr txBox="true"/>
          <p:nvPr/>
        </p:nvSpPr>
        <p:spPr>
          <a:xfrm rot="0">
            <a:off x="611902" y="4302125"/>
            <a:ext cx="17064195" cy="1816100"/>
          </a:xfrm>
          <a:prstGeom prst="rect">
            <a:avLst/>
          </a:prstGeom>
        </p:spPr>
        <p:txBody>
          <a:bodyPr anchor="t" rtlCol="false" tIns="0" lIns="0" bIns="0" rIns="0">
            <a:spAutoFit/>
          </a:bodyPr>
          <a:lstStyle/>
          <a:p>
            <a:pPr algn="ctr">
              <a:lnSpc>
                <a:spcPts val="6999"/>
              </a:lnSpc>
            </a:pPr>
            <a:r>
              <a:rPr lang="en-US" sz="6999">
                <a:solidFill>
                  <a:srgbClr val="195AEF"/>
                </a:solidFill>
                <a:latin typeface="Gimme Extra Bold"/>
                <a:ea typeface="Gimme Extra Bold"/>
                <a:cs typeface="Gimme Extra Bold"/>
                <a:sym typeface="Gimme Extra Bold"/>
              </a:rPr>
              <a:t>Do you remember some of the unique conditions at snolab?</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1460087" y="1397066"/>
            <a:ext cx="5653077" cy="7507605"/>
            <a:chOff x="0" y="0"/>
            <a:chExt cx="875810" cy="1163124"/>
          </a:xfrm>
        </p:grpSpPr>
        <p:sp>
          <p:nvSpPr>
            <p:cNvPr name="Freeform 4" id="4"/>
            <p:cNvSpPr/>
            <p:nvPr/>
          </p:nvSpPr>
          <p:spPr>
            <a:xfrm flipH="false" flipV="false" rot="0">
              <a:off x="0" y="0"/>
              <a:ext cx="875810" cy="1163124"/>
            </a:xfrm>
            <a:custGeom>
              <a:avLst/>
              <a:gdLst/>
              <a:ahLst/>
              <a:cxnLst/>
              <a:rect r="r" b="b" t="t" l="l"/>
              <a:pathLst>
                <a:path h="1163124" w="875810">
                  <a:moveTo>
                    <a:pt x="41085" y="0"/>
                  </a:moveTo>
                  <a:lnTo>
                    <a:pt x="834724" y="0"/>
                  </a:lnTo>
                  <a:cubicBezTo>
                    <a:pt x="857415" y="0"/>
                    <a:pt x="875810" y="18394"/>
                    <a:pt x="875810" y="41085"/>
                  </a:cubicBezTo>
                  <a:lnTo>
                    <a:pt x="875810" y="1122039"/>
                  </a:lnTo>
                  <a:cubicBezTo>
                    <a:pt x="875810" y="1144730"/>
                    <a:pt x="857415" y="1163124"/>
                    <a:pt x="834724" y="1163124"/>
                  </a:cubicBezTo>
                  <a:lnTo>
                    <a:pt x="41085" y="1163124"/>
                  </a:lnTo>
                  <a:cubicBezTo>
                    <a:pt x="18394" y="1163124"/>
                    <a:pt x="0" y="1144730"/>
                    <a:pt x="0" y="1122039"/>
                  </a:cubicBezTo>
                  <a:lnTo>
                    <a:pt x="0" y="41085"/>
                  </a:lnTo>
                  <a:cubicBezTo>
                    <a:pt x="0" y="18394"/>
                    <a:pt x="18394" y="0"/>
                    <a:pt x="41085" y="0"/>
                  </a:cubicBezTo>
                  <a:close/>
                </a:path>
              </a:pathLst>
            </a:custGeom>
            <a:blipFill>
              <a:blip r:embed="rId4"/>
              <a:stretch>
                <a:fillRect l="-89395" t="0" r="-89395" b="0"/>
              </a:stretch>
            </a:blipFill>
          </p:spPr>
        </p:sp>
      </p:grpSp>
      <p:sp>
        <p:nvSpPr>
          <p:cNvPr name="Freeform 5" id="5"/>
          <p:cNvSpPr/>
          <p:nvPr/>
        </p:nvSpPr>
        <p:spPr>
          <a:xfrm flipH="false" flipV="false" rot="-746944">
            <a:off x="15984902" y="854660"/>
            <a:ext cx="1749848" cy="1743485"/>
          </a:xfrm>
          <a:custGeom>
            <a:avLst/>
            <a:gdLst/>
            <a:ahLst/>
            <a:cxnLst/>
            <a:rect r="r" b="b" t="t" l="l"/>
            <a:pathLst>
              <a:path h="1743485" w="1749848">
                <a:moveTo>
                  <a:pt x="0" y="0"/>
                </a:moveTo>
                <a:lnTo>
                  <a:pt x="1749848" y="0"/>
                </a:lnTo>
                <a:lnTo>
                  <a:pt x="1749848" y="1743485"/>
                </a:lnTo>
                <a:lnTo>
                  <a:pt x="0" y="17434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994374">
            <a:off x="10708888" y="7730151"/>
            <a:ext cx="1811423" cy="1804836"/>
          </a:xfrm>
          <a:custGeom>
            <a:avLst/>
            <a:gdLst/>
            <a:ahLst/>
            <a:cxnLst/>
            <a:rect r="r" b="b" t="t" l="l"/>
            <a:pathLst>
              <a:path h="1804836" w="1811423">
                <a:moveTo>
                  <a:pt x="0" y="0"/>
                </a:moveTo>
                <a:lnTo>
                  <a:pt x="1811422" y="0"/>
                </a:lnTo>
                <a:lnTo>
                  <a:pt x="1811422" y="1804835"/>
                </a:lnTo>
                <a:lnTo>
                  <a:pt x="0" y="180483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52500" y="1295400"/>
            <a:ext cx="8446902" cy="1543050"/>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Unique conditions at snolab</a:t>
            </a:r>
          </a:p>
        </p:txBody>
      </p:sp>
      <p:sp>
        <p:nvSpPr>
          <p:cNvPr name="TextBox 8" id="8"/>
          <p:cNvSpPr txBox="true"/>
          <p:nvPr/>
        </p:nvSpPr>
        <p:spPr>
          <a:xfrm rot="0">
            <a:off x="952500" y="3420896"/>
            <a:ext cx="8100702" cy="1714499"/>
          </a:xfrm>
          <a:prstGeom prst="rect">
            <a:avLst/>
          </a:prstGeom>
        </p:spPr>
        <p:txBody>
          <a:bodyPr anchor="t" rtlCol="false" tIns="0" lIns="0" bIns="0" rIns="0">
            <a:spAutoFit/>
          </a:bodyPr>
          <a:lstStyle/>
          <a:p>
            <a:pPr algn="l">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SNOLAB’s </a:t>
            </a:r>
            <a:r>
              <a:rPr lang="en-US" b="true" sz="4499">
                <a:solidFill>
                  <a:srgbClr val="195AEF"/>
                </a:solidFill>
                <a:latin typeface="ABC Ginto Rounded Nord Condensed Medium"/>
                <a:ea typeface="ABC Ginto Rounded Nord Condensed Medium"/>
                <a:cs typeface="ABC Ginto Rounded Nord Condensed Medium"/>
                <a:sym typeface="ABC Ginto Rounded Nord Condensed Medium"/>
              </a:rPr>
              <a:t>unique location</a:t>
            </a:r>
            <a:r>
              <a:rPr lang="en-US" sz="4499">
                <a:solidFill>
                  <a:srgbClr val="195AEF"/>
                </a:solidFill>
                <a:latin typeface="ABC Ginto Rounded Nord Condensed"/>
                <a:ea typeface="ABC Ginto Rounded Nord Condensed"/>
                <a:cs typeface="ABC Ginto Rounded Nord Condensed"/>
                <a:sym typeface="ABC Ginto Rounded Nord Condensed"/>
              </a:rPr>
              <a:t> has some neat characteristics – one being how deep underground it is!</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4</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1460087" y="1397066"/>
            <a:ext cx="5653077" cy="7507605"/>
            <a:chOff x="0" y="0"/>
            <a:chExt cx="875810" cy="1163124"/>
          </a:xfrm>
        </p:grpSpPr>
        <p:sp>
          <p:nvSpPr>
            <p:cNvPr name="Freeform 4" id="4"/>
            <p:cNvSpPr/>
            <p:nvPr/>
          </p:nvSpPr>
          <p:spPr>
            <a:xfrm flipH="false" flipV="false" rot="0">
              <a:off x="0" y="0"/>
              <a:ext cx="875810" cy="1163124"/>
            </a:xfrm>
            <a:custGeom>
              <a:avLst/>
              <a:gdLst/>
              <a:ahLst/>
              <a:cxnLst/>
              <a:rect r="r" b="b" t="t" l="l"/>
              <a:pathLst>
                <a:path h="1163124" w="875810">
                  <a:moveTo>
                    <a:pt x="41085" y="0"/>
                  </a:moveTo>
                  <a:lnTo>
                    <a:pt x="834724" y="0"/>
                  </a:lnTo>
                  <a:cubicBezTo>
                    <a:pt x="857415" y="0"/>
                    <a:pt x="875810" y="18394"/>
                    <a:pt x="875810" y="41085"/>
                  </a:cubicBezTo>
                  <a:lnTo>
                    <a:pt x="875810" y="1122039"/>
                  </a:lnTo>
                  <a:cubicBezTo>
                    <a:pt x="875810" y="1144730"/>
                    <a:pt x="857415" y="1163124"/>
                    <a:pt x="834724" y="1163124"/>
                  </a:cubicBezTo>
                  <a:lnTo>
                    <a:pt x="41085" y="1163124"/>
                  </a:lnTo>
                  <a:cubicBezTo>
                    <a:pt x="18394" y="1163124"/>
                    <a:pt x="0" y="1144730"/>
                    <a:pt x="0" y="1122039"/>
                  </a:cubicBezTo>
                  <a:lnTo>
                    <a:pt x="0" y="41085"/>
                  </a:lnTo>
                  <a:cubicBezTo>
                    <a:pt x="0" y="18394"/>
                    <a:pt x="18394" y="0"/>
                    <a:pt x="41085" y="0"/>
                  </a:cubicBezTo>
                  <a:close/>
                </a:path>
              </a:pathLst>
            </a:custGeom>
            <a:blipFill>
              <a:blip r:embed="rId4"/>
              <a:stretch>
                <a:fillRect l="-89395" t="0" r="-89395" b="0"/>
              </a:stretch>
            </a:blipFill>
          </p:spPr>
        </p:sp>
      </p:grpSp>
      <p:sp>
        <p:nvSpPr>
          <p:cNvPr name="Freeform 5" id="5"/>
          <p:cNvSpPr/>
          <p:nvPr/>
        </p:nvSpPr>
        <p:spPr>
          <a:xfrm flipH="false" flipV="false" rot="-746944">
            <a:off x="15984902" y="854660"/>
            <a:ext cx="1749848" cy="1743485"/>
          </a:xfrm>
          <a:custGeom>
            <a:avLst/>
            <a:gdLst/>
            <a:ahLst/>
            <a:cxnLst/>
            <a:rect r="r" b="b" t="t" l="l"/>
            <a:pathLst>
              <a:path h="1743485" w="1749848">
                <a:moveTo>
                  <a:pt x="0" y="0"/>
                </a:moveTo>
                <a:lnTo>
                  <a:pt x="1749848" y="0"/>
                </a:lnTo>
                <a:lnTo>
                  <a:pt x="1749848" y="1743485"/>
                </a:lnTo>
                <a:lnTo>
                  <a:pt x="0" y="17434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994374">
            <a:off x="10708888" y="7730151"/>
            <a:ext cx="1811423" cy="1804836"/>
          </a:xfrm>
          <a:custGeom>
            <a:avLst/>
            <a:gdLst/>
            <a:ahLst/>
            <a:cxnLst/>
            <a:rect r="r" b="b" t="t" l="l"/>
            <a:pathLst>
              <a:path h="1804836" w="1811423">
                <a:moveTo>
                  <a:pt x="0" y="0"/>
                </a:moveTo>
                <a:lnTo>
                  <a:pt x="1811422" y="0"/>
                </a:lnTo>
                <a:lnTo>
                  <a:pt x="1811422" y="1804835"/>
                </a:lnTo>
                <a:lnTo>
                  <a:pt x="0" y="180483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52500" y="1295400"/>
            <a:ext cx="8446902" cy="1543050"/>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Unique conditions at snolab</a:t>
            </a:r>
          </a:p>
        </p:txBody>
      </p:sp>
      <p:sp>
        <p:nvSpPr>
          <p:cNvPr name="TextBox 8" id="8"/>
          <p:cNvSpPr txBox="true"/>
          <p:nvPr/>
        </p:nvSpPr>
        <p:spPr>
          <a:xfrm rot="0">
            <a:off x="952500" y="3420896"/>
            <a:ext cx="8100702" cy="1714499"/>
          </a:xfrm>
          <a:prstGeom prst="rect">
            <a:avLst/>
          </a:prstGeom>
        </p:spPr>
        <p:txBody>
          <a:bodyPr anchor="t" rtlCol="false" tIns="0" lIns="0" bIns="0" rIns="0">
            <a:spAutoFit/>
          </a:bodyPr>
          <a:lstStyle/>
          <a:p>
            <a:pPr algn="l">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SNOLAB’s </a:t>
            </a:r>
            <a:r>
              <a:rPr lang="en-US" b="true" sz="4499">
                <a:solidFill>
                  <a:srgbClr val="195AEF"/>
                </a:solidFill>
                <a:latin typeface="ABC Ginto Rounded Nord Condensed Medium"/>
                <a:ea typeface="ABC Ginto Rounded Nord Condensed Medium"/>
                <a:cs typeface="ABC Ginto Rounded Nord Condensed Medium"/>
                <a:sym typeface="ABC Ginto Rounded Nord Condensed Medium"/>
              </a:rPr>
              <a:t>unique location</a:t>
            </a:r>
            <a:r>
              <a:rPr lang="en-US" sz="4499">
                <a:solidFill>
                  <a:srgbClr val="195AEF"/>
                </a:solidFill>
                <a:latin typeface="ABC Ginto Rounded Nord Condensed"/>
                <a:ea typeface="ABC Ginto Rounded Nord Condensed"/>
                <a:cs typeface="ABC Ginto Rounded Nord Condensed"/>
                <a:sym typeface="ABC Ginto Rounded Nord Condensed"/>
              </a:rPr>
              <a:t> has some neat characteristics – one being how deep underground it is!</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5</a:t>
            </a:r>
          </a:p>
        </p:txBody>
      </p:sp>
      <p:sp>
        <p:nvSpPr>
          <p:cNvPr name="TextBox 10" id="10"/>
          <p:cNvSpPr txBox="true"/>
          <p:nvPr/>
        </p:nvSpPr>
        <p:spPr>
          <a:xfrm rot="0">
            <a:off x="952500" y="5521906"/>
            <a:ext cx="8100702" cy="1714499"/>
          </a:xfrm>
          <a:prstGeom prst="rect">
            <a:avLst/>
          </a:prstGeom>
        </p:spPr>
        <p:txBody>
          <a:bodyPr anchor="t" rtlCol="false" tIns="0" lIns="0" bIns="0" rIns="0">
            <a:spAutoFit/>
          </a:bodyPr>
          <a:lstStyle/>
          <a:p>
            <a:pPr algn="l">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So, we wondered what happens when they try to </a:t>
            </a:r>
            <a:r>
              <a:rPr lang="en-US" b="true" sz="4499">
                <a:solidFill>
                  <a:srgbClr val="195AEF"/>
                </a:solidFill>
                <a:latin typeface="ABC Ginto Rounded Nord Condensed Medium"/>
                <a:ea typeface="ABC Ginto Rounded Nord Condensed Medium"/>
                <a:cs typeface="ABC Ginto Rounded Nord Condensed Medium"/>
                <a:sym typeface="ABC Ginto Rounded Nord Condensed Medium"/>
              </a:rPr>
              <a:t>boil water</a:t>
            </a:r>
            <a:r>
              <a:rPr lang="en-US" sz="4499">
                <a:solidFill>
                  <a:srgbClr val="195AEF"/>
                </a:solidFill>
                <a:latin typeface="ABC Ginto Rounded Nord Condensed"/>
                <a:ea typeface="ABC Ginto Rounded Nord Condensed"/>
                <a:cs typeface="ABC Ginto Rounded Nord Condensed"/>
                <a:sym typeface="ABC Ginto Rounded Nord Condensed"/>
              </a:rPr>
              <a:t> so deep </a:t>
            </a:r>
            <a:r>
              <a:rPr lang="en-US" b="true" sz="4499">
                <a:solidFill>
                  <a:srgbClr val="195AEF"/>
                </a:solidFill>
                <a:latin typeface="ABC Ginto Rounded Nord Condensed Medium"/>
                <a:ea typeface="ABC Ginto Rounded Nord Condensed Medium"/>
                <a:cs typeface="ABC Ginto Rounded Nord Condensed Medium"/>
                <a:sym typeface="ABC Ginto Rounded Nord Condensed Medium"/>
              </a:rPr>
              <a:t>underground</a:t>
            </a:r>
            <a:r>
              <a:rPr lang="en-US" sz="4499">
                <a:solidFill>
                  <a:srgbClr val="195AEF"/>
                </a:solidFill>
                <a:latin typeface="ABC Ginto Rounded Nord Condensed"/>
                <a:ea typeface="ABC Ginto Rounded Nord Condensed"/>
                <a:cs typeface="ABC Ginto Rounded Nord Condensed"/>
                <a:sym typeface="ABC Ginto Rounded Nord Condensed"/>
              </a:rPr>
              <a: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1460087" y="1397066"/>
            <a:ext cx="5653077" cy="7507605"/>
            <a:chOff x="0" y="0"/>
            <a:chExt cx="875810" cy="1163124"/>
          </a:xfrm>
        </p:grpSpPr>
        <p:sp>
          <p:nvSpPr>
            <p:cNvPr name="Freeform 4" id="4"/>
            <p:cNvSpPr/>
            <p:nvPr/>
          </p:nvSpPr>
          <p:spPr>
            <a:xfrm flipH="false" flipV="false" rot="0">
              <a:off x="0" y="0"/>
              <a:ext cx="875810" cy="1163124"/>
            </a:xfrm>
            <a:custGeom>
              <a:avLst/>
              <a:gdLst/>
              <a:ahLst/>
              <a:cxnLst/>
              <a:rect r="r" b="b" t="t" l="l"/>
              <a:pathLst>
                <a:path h="1163124" w="875810">
                  <a:moveTo>
                    <a:pt x="41085" y="0"/>
                  </a:moveTo>
                  <a:lnTo>
                    <a:pt x="834724" y="0"/>
                  </a:lnTo>
                  <a:cubicBezTo>
                    <a:pt x="857415" y="0"/>
                    <a:pt x="875810" y="18394"/>
                    <a:pt x="875810" y="41085"/>
                  </a:cubicBezTo>
                  <a:lnTo>
                    <a:pt x="875810" y="1122039"/>
                  </a:lnTo>
                  <a:cubicBezTo>
                    <a:pt x="875810" y="1144730"/>
                    <a:pt x="857415" y="1163124"/>
                    <a:pt x="834724" y="1163124"/>
                  </a:cubicBezTo>
                  <a:lnTo>
                    <a:pt x="41085" y="1163124"/>
                  </a:lnTo>
                  <a:cubicBezTo>
                    <a:pt x="18394" y="1163124"/>
                    <a:pt x="0" y="1144730"/>
                    <a:pt x="0" y="1122039"/>
                  </a:cubicBezTo>
                  <a:lnTo>
                    <a:pt x="0" y="41085"/>
                  </a:lnTo>
                  <a:cubicBezTo>
                    <a:pt x="0" y="18394"/>
                    <a:pt x="18394" y="0"/>
                    <a:pt x="41085" y="0"/>
                  </a:cubicBezTo>
                  <a:close/>
                </a:path>
              </a:pathLst>
            </a:custGeom>
            <a:blipFill>
              <a:blip r:embed="rId4"/>
              <a:stretch>
                <a:fillRect l="-89395" t="0" r="-89395" b="0"/>
              </a:stretch>
            </a:blipFill>
          </p:spPr>
        </p:sp>
      </p:grpSp>
      <p:sp>
        <p:nvSpPr>
          <p:cNvPr name="Freeform 5" id="5"/>
          <p:cNvSpPr/>
          <p:nvPr/>
        </p:nvSpPr>
        <p:spPr>
          <a:xfrm flipH="false" flipV="false" rot="-746944">
            <a:off x="15984902" y="854660"/>
            <a:ext cx="1749848" cy="1743485"/>
          </a:xfrm>
          <a:custGeom>
            <a:avLst/>
            <a:gdLst/>
            <a:ahLst/>
            <a:cxnLst/>
            <a:rect r="r" b="b" t="t" l="l"/>
            <a:pathLst>
              <a:path h="1743485" w="1749848">
                <a:moveTo>
                  <a:pt x="0" y="0"/>
                </a:moveTo>
                <a:lnTo>
                  <a:pt x="1749848" y="0"/>
                </a:lnTo>
                <a:lnTo>
                  <a:pt x="1749848" y="1743485"/>
                </a:lnTo>
                <a:lnTo>
                  <a:pt x="0" y="17434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994374">
            <a:off x="10708888" y="7730151"/>
            <a:ext cx="1811423" cy="1804836"/>
          </a:xfrm>
          <a:custGeom>
            <a:avLst/>
            <a:gdLst/>
            <a:ahLst/>
            <a:cxnLst/>
            <a:rect r="r" b="b" t="t" l="l"/>
            <a:pathLst>
              <a:path h="1804836" w="1811423">
                <a:moveTo>
                  <a:pt x="0" y="0"/>
                </a:moveTo>
                <a:lnTo>
                  <a:pt x="1811422" y="0"/>
                </a:lnTo>
                <a:lnTo>
                  <a:pt x="1811422" y="1804835"/>
                </a:lnTo>
                <a:lnTo>
                  <a:pt x="0" y="180483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52500" y="1295400"/>
            <a:ext cx="8446902" cy="1543050"/>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Unique conditions at snolab</a:t>
            </a:r>
          </a:p>
        </p:txBody>
      </p:sp>
      <p:sp>
        <p:nvSpPr>
          <p:cNvPr name="TextBox 8" id="8"/>
          <p:cNvSpPr txBox="true"/>
          <p:nvPr/>
        </p:nvSpPr>
        <p:spPr>
          <a:xfrm rot="0">
            <a:off x="952500" y="3420896"/>
            <a:ext cx="8100702" cy="1714499"/>
          </a:xfrm>
          <a:prstGeom prst="rect">
            <a:avLst/>
          </a:prstGeom>
        </p:spPr>
        <p:txBody>
          <a:bodyPr anchor="t" rtlCol="false" tIns="0" lIns="0" bIns="0" rIns="0">
            <a:spAutoFit/>
          </a:bodyPr>
          <a:lstStyle/>
          <a:p>
            <a:pPr algn="l">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SNOLAB’s </a:t>
            </a:r>
            <a:r>
              <a:rPr lang="en-US" b="true" sz="4499">
                <a:solidFill>
                  <a:srgbClr val="195AEF"/>
                </a:solidFill>
                <a:latin typeface="ABC Ginto Rounded Nord Condensed Medium"/>
                <a:ea typeface="ABC Ginto Rounded Nord Condensed Medium"/>
                <a:cs typeface="ABC Ginto Rounded Nord Condensed Medium"/>
                <a:sym typeface="ABC Ginto Rounded Nord Condensed Medium"/>
              </a:rPr>
              <a:t>unique location</a:t>
            </a:r>
            <a:r>
              <a:rPr lang="en-US" sz="4499">
                <a:solidFill>
                  <a:srgbClr val="195AEF"/>
                </a:solidFill>
                <a:latin typeface="ABC Ginto Rounded Nord Condensed"/>
                <a:ea typeface="ABC Ginto Rounded Nord Condensed"/>
                <a:cs typeface="ABC Ginto Rounded Nord Condensed"/>
                <a:sym typeface="ABC Ginto Rounded Nord Condensed"/>
              </a:rPr>
              <a:t> has some neat characteristics – one being how deep underground it is!</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6</a:t>
            </a:r>
          </a:p>
        </p:txBody>
      </p:sp>
      <p:sp>
        <p:nvSpPr>
          <p:cNvPr name="TextBox 10" id="10"/>
          <p:cNvSpPr txBox="true"/>
          <p:nvPr/>
        </p:nvSpPr>
        <p:spPr>
          <a:xfrm rot="0">
            <a:off x="952500" y="5521906"/>
            <a:ext cx="8100702" cy="1714499"/>
          </a:xfrm>
          <a:prstGeom prst="rect">
            <a:avLst/>
          </a:prstGeom>
        </p:spPr>
        <p:txBody>
          <a:bodyPr anchor="t" rtlCol="false" tIns="0" lIns="0" bIns="0" rIns="0">
            <a:spAutoFit/>
          </a:bodyPr>
          <a:lstStyle/>
          <a:p>
            <a:pPr algn="l">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So, we wondered what happens when they try to </a:t>
            </a:r>
            <a:r>
              <a:rPr lang="en-US" b="true" sz="4499">
                <a:solidFill>
                  <a:srgbClr val="195AEF"/>
                </a:solidFill>
                <a:latin typeface="ABC Ginto Rounded Nord Condensed Medium"/>
                <a:ea typeface="ABC Ginto Rounded Nord Condensed Medium"/>
                <a:cs typeface="ABC Ginto Rounded Nord Condensed Medium"/>
                <a:sym typeface="ABC Ginto Rounded Nord Condensed Medium"/>
              </a:rPr>
              <a:t>boil water</a:t>
            </a:r>
            <a:r>
              <a:rPr lang="en-US" sz="4499">
                <a:solidFill>
                  <a:srgbClr val="195AEF"/>
                </a:solidFill>
                <a:latin typeface="ABC Ginto Rounded Nord Condensed"/>
                <a:ea typeface="ABC Ginto Rounded Nord Condensed"/>
                <a:cs typeface="ABC Ginto Rounded Nord Condensed"/>
                <a:sym typeface="ABC Ginto Rounded Nord Condensed"/>
              </a:rPr>
              <a:t> so deep </a:t>
            </a:r>
            <a:r>
              <a:rPr lang="en-US" b="true" sz="4499">
                <a:solidFill>
                  <a:srgbClr val="195AEF"/>
                </a:solidFill>
                <a:latin typeface="ABC Ginto Rounded Nord Condensed Medium"/>
                <a:ea typeface="ABC Ginto Rounded Nord Condensed Medium"/>
                <a:cs typeface="ABC Ginto Rounded Nord Condensed Medium"/>
                <a:sym typeface="ABC Ginto Rounded Nord Condensed Medium"/>
              </a:rPr>
              <a:t>underground?</a:t>
            </a:r>
          </a:p>
        </p:txBody>
      </p:sp>
      <p:sp>
        <p:nvSpPr>
          <p:cNvPr name="TextBox 11" id="11"/>
          <p:cNvSpPr txBox="true"/>
          <p:nvPr/>
        </p:nvSpPr>
        <p:spPr>
          <a:xfrm rot="0">
            <a:off x="1028700" y="7817430"/>
            <a:ext cx="8100702" cy="1714499"/>
          </a:xfrm>
          <a:prstGeom prst="rect">
            <a:avLst/>
          </a:prstGeom>
        </p:spPr>
        <p:txBody>
          <a:bodyPr anchor="t" rtlCol="false" tIns="0" lIns="0" bIns="0" rIns="0">
            <a:spAutoFit/>
          </a:bodyPr>
          <a:lstStyle/>
          <a:p>
            <a:pPr algn="l">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SNOLAB performed an experiment to test this, and they want </a:t>
            </a:r>
            <a:r>
              <a:rPr lang="en-US" b="true" sz="4499">
                <a:solidFill>
                  <a:srgbClr val="195AEF"/>
                </a:solidFill>
                <a:latin typeface="ABC Ginto Rounded Nord Condensed Medium"/>
                <a:ea typeface="ABC Ginto Rounded Nord Condensed Medium"/>
                <a:cs typeface="ABC Ginto Rounded Nord Condensed Medium"/>
                <a:sym typeface="ABC Ginto Rounded Nord Condensed Medium"/>
              </a:rPr>
              <a:t>YOUR</a:t>
            </a:r>
            <a:r>
              <a:rPr lang="en-US" sz="4499">
                <a:solidFill>
                  <a:srgbClr val="195AEF"/>
                </a:solidFill>
                <a:latin typeface="ABC Ginto Rounded Nord Condensed"/>
                <a:ea typeface="ABC Ginto Rounded Nord Condensed"/>
                <a:cs typeface="ABC Ginto Rounded Nord Condensed"/>
                <a:sym typeface="ABC Ginto Rounded Nord Condensed"/>
              </a:rPr>
              <a:t> help!</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470762">
            <a:off x="1027529" y="852318"/>
            <a:ext cx="2214689" cy="2206636"/>
          </a:xfrm>
          <a:custGeom>
            <a:avLst/>
            <a:gdLst/>
            <a:ahLst/>
            <a:cxnLst/>
            <a:rect r="r" b="b" t="t" l="l"/>
            <a:pathLst>
              <a:path h="2206636" w="2214689">
                <a:moveTo>
                  <a:pt x="0" y="0"/>
                </a:moveTo>
                <a:lnTo>
                  <a:pt x="2214689" y="0"/>
                </a:lnTo>
                <a:lnTo>
                  <a:pt x="2214689" y="2206636"/>
                </a:lnTo>
                <a:lnTo>
                  <a:pt x="0" y="22066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661638">
            <a:off x="622953" y="6485226"/>
            <a:ext cx="2633316" cy="2623740"/>
          </a:xfrm>
          <a:custGeom>
            <a:avLst/>
            <a:gdLst/>
            <a:ahLst/>
            <a:cxnLst/>
            <a:rect r="r" b="b" t="t" l="l"/>
            <a:pathLst>
              <a:path h="2623740" w="2633316">
                <a:moveTo>
                  <a:pt x="0" y="0"/>
                </a:moveTo>
                <a:lnTo>
                  <a:pt x="2633316" y="0"/>
                </a:lnTo>
                <a:lnTo>
                  <a:pt x="2633316" y="2623740"/>
                </a:lnTo>
                <a:lnTo>
                  <a:pt x="0" y="26237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8046169" y="690020"/>
            <a:ext cx="2195663" cy="1968112"/>
          </a:xfrm>
          <a:custGeom>
            <a:avLst/>
            <a:gdLst/>
            <a:ahLst/>
            <a:cxnLst/>
            <a:rect r="r" b="b" t="t" l="l"/>
            <a:pathLst>
              <a:path h="1968112" w="2195663">
                <a:moveTo>
                  <a:pt x="0" y="0"/>
                </a:moveTo>
                <a:lnTo>
                  <a:pt x="2195662" y="0"/>
                </a:lnTo>
                <a:lnTo>
                  <a:pt x="2195662" y="1968112"/>
                </a:lnTo>
                <a:lnTo>
                  <a:pt x="0" y="196811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843950">
            <a:off x="14944792" y="637904"/>
            <a:ext cx="2406722" cy="2393594"/>
          </a:xfrm>
          <a:custGeom>
            <a:avLst/>
            <a:gdLst/>
            <a:ahLst/>
            <a:cxnLst/>
            <a:rect r="r" b="b" t="t" l="l"/>
            <a:pathLst>
              <a:path h="2393594" w="2406722">
                <a:moveTo>
                  <a:pt x="0" y="0"/>
                </a:moveTo>
                <a:lnTo>
                  <a:pt x="2406722" y="0"/>
                </a:lnTo>
                <a:lnTo>
                  <a:pt x="2406722" y="2393595"/>
                </a:lnTo>
                <a:lnTo>
                  <a:pt x="0" y="239359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810337">
            <a:off x="14528519" y="6393440"/>
            <a:ext cx="2322671" cy="2014389"/>
          </a:xfrm>
          <a:custGeom>
            <a:avLst/>
            <a:gdLst/>
            <a:ahLst/>
            <a:cxnLst/>
            <a:rect r="r" b="b" t="t" l="l"/>
            <a:pathLst>
              <a:path h="2014389" w="2322671">
                <a:moveTo>
                  <a:pt x="0" y="0"/>
                </a:moveTo>
                <a:lnTo>
                  <a:pt x="2322671" y="0"/>
                </a:lnTo>
                <a:lnTo>
                  <a:pt x="2322671" y="2014389"/>
                </a:lnTo>
                <a:lnTo>
                  <a:pt x="0" y="20143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859728">
            <a:off x="7833102" y="6646037"/>
            <a:ext cx="2621797" cy="2612263"/>
          </a:xfrm>
          <a:custGeom>
            <a:avLst/>
            <a:gdLst/>
            <a:ahLst/>
            <a:cxnLst/>
            <a:rect r="r" b="b" t="t" l="l"/>
            <a:pathLst>
              <a:path h="2612263" w="2621797">
                <a:moveTo>
                  <a:pt x="0" y="0"/>
                </a:moveTo>
                <a:lnTo>
                  <a:pt x="2621796" y="0"/>
                </a:lnTo>
                <a:lnTo>
                  <a:pt x="2621796" y="2612263"/>
                </a:lnTo>
                <a:lnTo>
                  <a:pt x="0" y="261226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9" id="9"/>
          <p:cNvSpPr txBox="true"/>
          <p:nvPr/>
        </p:nvSpPr>
        <p:spPr>
          <a:xfrm rot="0">
            <a:off x="2060996" y="4607023"/>
            <a:ext cx="14166009" cy="1543049"/>
          </a:xfrm>
          <a:prstGeom prst="rect">
            <a:avLst/>
          </a:prstGeom>
        </p:spPr>
        <p:txBody>
          <a:bodyPr anchor="t" rtlCol="false" tIns="0" lIns="0" bIns="0" rIns="0">
            <a:spAutoFit/>
          </a:bodyPr>
          <a:lstStyle/>
          <a:p>
            <a:pPr algn="ctr">
              <a:lnSpc>
                <a:spcPts val="5999"/>
              </a:lnSpc>
            </a:pPr>
            <a:r>
              <a:rPr lang="en-US" sz="5999">
                <a:solidFill>
                  <a:srgbClr val="195AEF"/>
                </a:solidFill>
                <a:latin typeface="ABC Ginto Rounded Nord Condensed"/>
                <a:ea typeface="ABC Ginto Rounded Nord Condensed"/>
                <a:cs typeface="ABC Ginto Rounded Nord Condensed"/>
                <a:sym typeface="ABC Ginto Rounded Nord Condensed"/>
              </a:rPr>
              <a:t>How does increasing depth (underground) change the time it takes for water to boil?</a:t>
            </a:r>
          </a:p>
        </p:txBody>
      </p:sp>
      <p:sp>
        <p:nvSpPr>
          <p:cNvPr name="TextBox 10" id="10"/>
          <p:cNvSpPr txBox="true"/>
          <p:nvPr/>
        </p:nvSpPr>
        <p:spPr>
          <a:xfrm rot="0">
            <a:off x="2817689" y="3173651"/>
            <a:ext cx="11980005" cy="1069976"/>
          </a:xfrm>
          <a:prstGeom prst="rect">
            <a:avLst/>
          </a:prstGeom>
        </p:spPr>
        <p:txBody>
          <a:bodyPr anchor="t" rtlCol="false" tIns="0" lIns="0" bIns="0" rIns="0">
            <a:spAutoFit/>
          </a:bodyPr>
          <a:lstStyle/>
          <a:p>
            <a:pPr algn="ctr">
              <a:lnSpc>
                <a:spcPts val="8000"/>
              </a:lnSpc>
            </a:pPr>
            <a:r>
              <a:rPr lang="en-US" sz="8000">
                <a:solidFill>
                  <a:srgbClr val="195AEF"/>
                </a:solidFill>
                <a:latin typeface="Gimme Extra Bold"/>
                <a:ea typeface="Gimme Extra Bold"/>
                <a:cs typeface="Gimme Extra Bold"/>
                <a:sym typeface="Gimme Extra Bold"/>
              </a:rPr>
              <a:t>Scientific question</a:t>
            </a:r>
          </a:p>
        </p:txBody>
      </p:sp>
      <p:sp>
        <p:nvSpPr>
          <p:cNvPr name="TextBox 11" id="11"/>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8</a:t>
            </a:r>
          </a:p>
        </p:txBody>
      </p:sp>
      <p:sp>
        <p:nvSpPr>
          <p:cNvPr name="TextBox 4" id="4"/>
          <p:cNvSpPr txBox="true"/>
          <p:nvPr/>
        </p:nvSpPr>
        <p:spPr>
          <a:xfrm rot="0">
            <a:off x="194801" y="1457942"/>
            <a:ext cx="17898397" cy="1571625"/>
          </a:xfrm>
          <a:prstGeom prst="rect">
            <a:avLst/>
          </a:prstGeom>
        </p:spPr>
        <p:txBody>
          <a:bodyPr anchor="t" rtlCol="false" tIns="0" lIns="0" bIns="0" rIns="0">
            <a:spAutoFit/>
          </a:bodyPr>
          <a:lstStyle/>
          <a:p>
            <a:pPr algn="ctr">
              <a:lnSpc>
                <a:spcPts val="6000"/>
              </a:lnSpc>
            </a:pPr>
            <a:r>
              <a:rPr lang="en-US" sz="6000">
                <a:solidFill>
                  <a:srgbClr val="195AEF"/>
                </a:solidFill>
                <a:latin typeface="Gimme Extra Bold"/>
                <a:ea typeface="Gimme Extra Bold"/>
                <a:cs typeface="Gimme Extra Bold"/>
                <a:sym typeface="Gimme Extra Bold"/>
              </a:rPr>
              <a:t>How does increasing pressure change the time it takes for water to boil?</a:t>
            </a:r>
          </a:p>
        </p:txBody>
      </p:sp>
      <p:sp>
        <p:nvSpPr>
          <p:cNvPr name="TextBox 5" id="5"/>
          <p:cNvSpPr txBox="true"/>
          <p:nvPr/>
        </p:nvSpPr>
        <p:spPr>
          <a:xfrm rot="0">
            <a:off x="3264480" y="3260501"/>
            <a:ext cx="11759040" cy="1181100"/>
          </a:xfrm>
          <a:prstGeom prst="rect">
            <a:avLst/>
          </a:prstGeom>
        </p:spPr>
        <p:txBody>
          <a:bodyPr anchor="t" rtlCol="false" tIns="0" lIns="0" bIns="0" rIns="0">
            <a:spAutoFit/>
          </a:bodyPr>
          <a:lstStyle/>
          <a:p>
            <a:pPr algn="ctr">
              <a:lnSpc>
                <a:spcPts val="4500"/>
              </a:lnSpc>
            </a:pPr>
            <a:r>
              <a:rPr lang="en-US" sz="4500">
                <a:solidFill>
                  <a:srgbClr val="195AEF"/>
                </a:solidFill>
                <a:latin typeface="ABC Ginto Rounded Nord Condensed"/>
                <a:ea typeface="ABC Ginto Rounded Nord Condensed"/>
                <a:cs typeface="ABC Ginto Rounded Nord Condensed"/>
                <a:sym typeface="ABC Ginto Rounded Nord Condensed"/>
              </a:rPr>
              <a:t>What do you think the variables we need to think about are for this experiment?</a:t>
            </a:r>
          </a:p>
        </p:txBody>
      </p:sp>
      <p:grpSp>
        <p:nvGrpSpPr>
          <p:cNvPr name="Group 6" id="6"/>
          <p:cNvGrpSpPr/>
          <p:nvPr/>
        </p:nvGrpSpPr>
        <p:grpSpPr>
          <a:xfrm rot="0">
            <a:off x="1028700" y="4782245"/>
            <a:ext cx="14001313" cy="4735790"/>
            <a:chOff x="0" y="0"/>
            <a:chExt cx="18668418" cy="6314386"/>
          </a:xfrm>
        </p:grpSpPr>
        <p:grpSp>
          <p:nvGrpSpPr>
            <p:cNvPr name="Group 7" id="7"/>
            <p:cNvGrpSpPr/>
            <p:nvPr/>
          </p:nvGrpSpPr>
          <p:grpSpPr>
            <a:xfrm rot="0">
              <a:off x="0" y="0"/>
              <a:ext cx="5655896" cy="1482816"/>
              <a:chOff x="0" y="0"/>
              <a:chExt cx="1117214" cy="292902"/>
            </a:xfrm>
          </p:grpSpPr>
          <p:sp>
            <p:nvSpPr>
              <p:cNvPr name="Freeform 8" id="8"/>
              <p:cNvSpPr/>
              <p:nvPr/>
            </p:nvSpPr>
            <p:spPr>
              <a:xfrm flipH="false" flipV="false" rot="0">
                <a:off x="0" y="0"/>
                <a:ext cx="1117214" cy="292902"/>
              </a:xfrm>
              <a:custGeom>
                <a:avLst/>
                <a:gdLst/>
                <a:ahLst/>
                <a:cxnLst/>
                <a:rect r="r" b="b" t="t" l="l"/>
                <a:pathLst>
                  <a:path h="292902" w="1117214">
                    <a:moveTo>
                      <a:pt x="0" y="0"/>
                    </a:moveTo>
                    <a:lnTo>
                      <a:pt x="1117214" y="0"/>
                    </a:lnTo>
                    <a:lnTo>
                      <a:pt x="1117214" y="292902"/>
                    </a:lnTo>
                    <a:lnTo>
                      <a:pt x="0" y="292902"/>
                    </a:lnTo>
                    <a:close/>
                  </a:path>
                </a:pathLst>
              </a:custGeom>
              <a:solidFill>
                <a:srgbClr val="E5A000"/>
              </a:solidFill>
            </p:spPr>
          </p:sp>
          <p:sp>
            <p:nvSpPr>
              <p:cNvPr name="TextBox 9" id="9"/>
              <p:cNvSpPr txBox="true"/>
              <p:nvPr/>
            </p:nvSpPr>
            <p:spPr>
              <a:xfrm>
                <a:off x="0" y="-38100"/>
                <a:ext cx="1117214" cy="331002"/>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5655896" y="8742"/>
              <a:ext cx="5655896" cy="1482816"/>
              <a:chOff x="0" y="0"/>
              <a:chExt cx="1117214" cy="292902"/>
            </a:xfrm>
          </p:grpSpPr>
          <p:sp>
            <p:nvSpPr>
              <p:cNvPr name="Freeform 11" id="11"/>
              <p:cNvSpPr/>
              <p:nvPr/>
            </p:nvSpPr>
            <p:spPr>
              <a:xfrm flipH="false" flipV="false" rot="0">
                <a:off x="0" y="0"/>
                <a:ext cx="1117214" cy="292902"/>
              </a:xfrm>
              <a:custGeom>
                <a:avLst/>
                <a:gdLst/>
                <a:ahLst/>
                <a:cxnLst/>
                <a:rect r="r" b="b" t="t" l="l"/>
                <a:pathLst>
                  <a:path h="292902" w="1117214">
                    <a:moveTo>
                      <a:pt x="0" y="0"/>
                    </a:moveTo>
                    <a:lnTo>
                      <a:pt x="1117214" y="0"/>
                    </a:lnTo>
                    <a:lnTo>
                      <a:pt x="1117214" y="292902"/>
                    </a:lnTo>
                    <a:lnTo>
                      <a:pt x="0" y="292902"/>
                    </a:lnTo>
                    <a:close/>
                  </a:path>
                </a:pathLst>
              </a:custGeom>
              <a:solidFill>
                <a:srgbClr val="E5A000"/>
              </a:solidFill>
            </p:spPr>
          </p:sp>
          <p:sp>
            <p:nvSpPr>
              <p:cNvPr name="TextBox 12" id="12"/>
              <p:cNvSpPr txBox="true"/>
              <p:nvPr/>
            </p:nvSpPr>
            <p:spPr>
              <a:xfrm>
                <a:off x="0" y="-38100"/>
                <a:ext cx="1117214" cy="331002"/>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1311792" y="8742"/>
              <a:ext cx="7347968" cy="1482816"/>
              <a:chOff x="0" y="0"/>
              <a:chExt cx="1451451" cy="292902"/>
            </a:xfrm>
          </p:grpSpPr>
          <p:sp>
            <p:nvSpPr>
              <p:cNvPr name="Freeform 14" id="14"/>
              <p:cNvSpPr/>
              <p:nvPr/>
            </p:nvSpPr>
            <p:spPr>
              <a:xfrm flipH="false" flipV="false" rot="0">
                <a:off x="0" y="0"/>
                <a:ext cx="1451451" cy="292902"/>
              </a:xfrm>
              <a:custGeom>
                <a:avLst/>
                <a:gdLst/>
                <a:ahLst/>
                <a:cxnLst/>
                <a:rect r="r" b="b" t="t" l="l"/>
                <a:pathLst>
                  <a:path h="292902" w="1451451">
                    <a:moveTo>
                      <a:pt x="0" y="0"/>
                    </a:moveTo>
                    <a:lnTo>
                      <a:pt x="1451451" y="0"/>
                    </a:lnTo>
                    <a:lnTo>
                      <a:pt x="1451451" y="292902"/>
                    </a:lnTo>
                    <a:lnTo>
                      <a:pt x="0" y="292902"/>
                    </a:lnTo>
                    <a:close/>
                  </a:path>
                </a:pathLst>
              </a:custGeom>
              <a:solidFill>
                <a:srgbClr val="E5A000"/>
              </a:solidFill>
            </p:spPr>
          </p:sp>
          <p:sp>
            <p:nvSpPr>
              <p:cNvPr name="TextBox 15" id="15"/>
              <p:cNvSpPr txBox="true"/>
              <p:nvPr/>
            </p:nvSpPr>
            <p:spPr>
              <a:xfrm>
                <a:off x="0" y="-38100"/>
                <a:ext cx="1451451" cy="331002"/>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0" y="1491558"/>
              <a:ext cx="5673212" cy="4822828"/>
              <a:chOff x="0" y="0"/>
              <a:chExt cx="1120634" cy="952657"/>
            </a:xfrm>
          </p:grpSpPr>
          <p:sp>
            <p:nvSpPr>
              <p:cNvPr name="Freeform 17" id="17"/>
              <p:cNvSpPr/>
              <p:nvPr/>
            </p:nvSpPr>
            <p:spPr>
              <a:xfrm flipH="false" flipV="false" rot="0">
                <a:off x="0" y="0"/>
                <a:ext cx="1120634" cy="952657"/>
              </a:xfrm>
              <a:custGeom>
                <a:avLst/>
                <a:gdLst/>
                <a:ahLst/>
                <a:cxnLst/>
                <a:rect r="r" b="b" t="t" l="l"/>
                <a:pathLst>
                  <a:path h="952657" w="1120634">
                    <a:moveTo>
                      <a:pt x="0" y="0"/>
                    </a:moveTo>
                    <a:lnTo>
                      <a:pt x="1120634" y="0"/>
                    </a:lnTo>
                    <a:lnTo>
                      <a:pt x="1120634" y="952657"/>
                    </a:lnTo>
                    <a:lnTo>
                      <a:pt x="0" y="952657"/>
                    </a:lnTo>
                    <a:close/>
                  </a:path>
                </a:pathLst>
              </a:custGeom>
              <a:solidFill>
                <a:srgbClr val="EEDDCD"/>
              </a:solidFill>
            </p:spPr>
          </p:sp>
          <p:sp>
            <p:nvSpPr>
              <p:cNvPr name="TextBox 18" id="18"/>
              <p:cNvSpPr txBox="true"/>
              <p:nvPr/>
            </p:nvSpPr>
            <p:spPr>
              <a:xfrm>
                <a:off x="0" y="-38100"/>
                <a:ext cx="1120634" cy="990757"/>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5647238" y="1491558"/>
              <a:ext cx="5673212" cy="4822828"/>
              <a:chOff x="0" y="0"/>
              <a:chExt cx="1120634" cy="952657"/>
            </a:xfrm>
          </p:grpSpPr>
          <p:sp>
            <p:nvSpPr>
              <p:cNvPr name="Freeform 20" id="20"/>
              <p:cNvSpPr/>
              <p:nvPr/>
            </p:nvSpPr>
            <p:spPr>
              <a:xfrm flipH="false" flipV="false" rot="0">
                <a:off x="0" y="0"/>
                <a:ext cx="1120634" cy="952657"/>
              </a:xfrm>
              <a:custGeom>
                <a:avLst/>
                <a:gdLst/>
                <a:ahLst/>
                <a:cxnLst/>
                <a:rect r="r" b="b" t="t" l="l"/>
                <a:pathLst>
                  <a:path h="952657" w="1120634">
                    <a:moveTo>
                      <a:pt x="0" y="0"/>
                    </a:moveTo>
                    <a:lnTo>
                      <a:pt x="1120634" y="0"/>
                    </a:lnTo>
                    <a:lnTo>
                      <a:pt x="1120634" y="952657"/>
                    </a:lnTo>
                    <a:lnTo>
                      <a:pt x="0" y="952657"/>
                    </a:lnTo>
                    <a:close/>
                  </a:path>
                </a:pathLst>
              </a:custGeom>
              <a:solidFill>
                <a:srgbClr val="EEDDCD"/>
              </a:solidFill>
            </p:spPr>
          </p:sp>
          <p:sp>
            <p:nvSpPr>
              <p:cNvPr name="TextBox 21" id="21"/>
              <p:cNvSpPr txBox="true"/>
              <p:nvPr/>
            </p:nvSpPr>
            <p:spPr>
              <a:xfrm>
                <a:off x="0" y="-38100"/>
                <a:ext cx="1120634" cy="990757"/>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11294476" y="1491558"/>
              <a:ext cx="7365284" cy="1205765"/>
              <a:chOff x="0" y="0"/>
              <a:chExt cx="1454871" cy="238176"/>
            </a:xfrm>
          </p:grpSpPr>
          <p:sp>
            <p:nvSpPr>
              <p:cNvPr name="Freeform 23" id="23"/>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24" id="24"/>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25" id="25"/>
            <p:cNvGrpSpPr/>
            <p:nvPr/>
          </p:nvGrpSpPr>
          <p:grpSpPr>
            <a:xfrm rot="0">
              <a:off x="11294476" y="3903088"/>
              <a:ext cx="7365284" cy="1205765"/>
              <a:chOff x="0" y="0"/>
              <a:chExt cx="1454871" cy="238176"/>
            </a:xfrm>
          </p:grpSpPr>
          <p:sp>
            <p:nvSpPr>
              <p:cNvPr name="Freeform 26" id="26"/>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27" id="27"/>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28" id="28"/>
            <p:cNvGrpSpPr/>
            <p:nvPr/>
          </p:nvGrpSpPr>
          <p:grpSpPr>
            <a:xfrm rot="0">
              <a:off x="11303134" y="2697323"/>
              <a:ext cx="7365284" cy="1205765"/>
              <a:chOff x="0" y="0"/>
              <a:chExt cx="1454871" cy="238176"/>
            </a:xfrm>
          </p:grpSpPr>
          <p:sp>
            <p:nvSpPr>
              <p:cNvPr name="Freeform 29" id="29"/>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30" id="30"/>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31" id="31"/>
            <p:cNvGrpSpPr/>
            <p:nvPr/>
          </p:nvGrpSpPr>
          <p:grpSpPr>
            <a:xfrm rot="0">
              <a:off x="11294476" y="5108621"/>
              <a:ext cx="7365284" cy="1205765"/>
              <a:chOff x="0" y="0"/>
              <a:chExt cx="1454871" cy="238176"/>
            </a:xfrm>
          </p:grpSpPr>
          <p:sp>
            <p:nvSpPr>
              <p:cNvPr name="Freeform 32" id="32"/>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33" id="33"/>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grpSp>
        <p:nvGrpSpPr>
          <p:cNvPr name="Group 34" id="34"/>
          <p:cNvGrpSpPr/>
          <p:nvPr/>
        </p:nvGrpSpPr>
        <p:grpSpPr>
          <a:xfrm rot="0">
            <a:off x="1003935" y="4772720"/>
            <a:ext cx="14050849" cy="4745315"/>
            <a:chOff x="0" y="0"/>
            <a:chExt cx="18734466" cy="6327086"/>
          </a:xfrm>
        </p:grpSpPr>
        <p:sp>
          <p:nvSpPr>
            <p:cNvPr name="AutoShape 35" id="35"/>
            <p:cNvSpPr/>
            <p:nvPr/>
          </p:nvSpPr>
          <p:spPr>
            <a:xfrm flipV="true">
              <a:off x="33020" y="12700"/>
              <a:ext cx="18668418" cy="12700"/>
            </a:xfrm>
            <a:prstGeom prst="line">
              <a:avLst/>
            </a:prstGeom>
            <a:ln cap="flat" w="25400">
              <a:solidFill>
                <a:srgbClr val="000000"/>
              </a:solidFill>
              <a:prstDash val="solid"/>
              <a:headEnd type="none" len="sm" w="sm"/>
              <a:tailEnd type="none" len="sm" w="sm"/>
            </a:ln>
          </p:spPr>
        </p:sp>
        <p:sp>
          <p:nvSpPr>
            <p:cNvPr name="AutoShape 36" id="36"/>
            <p:cNvSpPr/>
            <p:nvPr/>
          </p:nvSpPr>
          <p:spPr>
            <a:xfrm flipV="true">
              <a:off x="9" y="6301686"/>
              <a:ext cx="18734440" cy="12700"/>
            </a:xfrm>
            <a:prstGeom prst="line">
              <a:avLst/>
            </a:prstGeom>
            <a:ln cap="flat" w="25400">
              <a:solidFill>
                <a:srgbClr val="000000"/>
              </a:solidFill>
              <a:prstDash val="solid"/>
              <a:headEnd type="none" len="sm" w="sm"/>
              <a:tailEnd type="none" len="sm" w="sm"/>
            </a:ln>
          </p:spPr>
        </p:sp>
        <p:sp>
          <p:nvSpPr>
            <p:cNvPr name="AutoShape 37" id="37"/>
            <p:cNvSpPr/>
            <p:nvPr/>
          </p:nvSpPr>
          <p:spPr>
            <a:xfrm flipV="true">
              <a:off x="17" y="1497261"/>
              <a:ext cx="18734440" cy="12700"/>
            </a:xfrm>
            <a:prstGeom prst="line">
              <a:avLst/>
            </a:prstGeom>
            <a:ln cap="flat" w="25400">
              <a:solidFill>
                <a:srgbClr val="000000"/>
              </a:solidFill>
              <a:prstDash val="solid"/>
              <a:headEnd type="none" len="sm" w="sm"/>
              <a:tailEnd type="none" len="sm" w="sm"/>
            </a:ln>
          </p:spPr>
        </p:sp>
        <p:sp>
          <p:nvSpPr>
            <p:cNvPr name="AutoShape 38" id="38"/>
            <p:cNvSpPr/>
            <p:nvPr/>
          </p:nvSpPr>
          <p:spPr>
            <a:xfrm>
              <a:off x="33020" y="25400"/>
              <a:ext cx="0" cy="6276286"/>
            </a:xfrm>
            <a:prstGeom prst="line">
              <a:avLst/>
            </a:prstGeom>
            <a:ln cap="flat" w="25400">
              <a:solidFill>
                <a:srgbClr val="000000"/>
              </a:solidFill>
              <a:prstDash val="solid"/>
              <a:headEnd type="none" len="sm" w="sm"/>
              <a:tailEnd type="none" len="sm" w="sm"/>
            </a:ln>
          </p:spPr>
        </p:sp>
        <p:sp>
          <p:nvSpPr>
            <p:cNvPr name="AutoShape 39" id="39"/>
            <p:cNvSpPr/>
            <p:nvPr/>
          </p:nvSpPr>
          <p:spPr>
            <a:xfrm>
              <a:off x="5673344" y="50800"/>
              <a:ext cx="0" cy="6276286"/>
            </a:xfrm>
            <a:prstGeom prst="line">
              <a:avLst/>
            </a:prstGeom>
            <a:ln cap="flat" w="25400">
              <a:solidFill>
                <a:srgbClr val="000000"/>
              </a:solidFill>
              <a:prstDash val="solid"/>
              <a:headEnd type="none" len="sm" w="sm"/>
              <a:tailEnd type="none" len="sm" w="sm"/>
            </a:ln>
          </p:spPr>
        </p:sp>
        <p:sp>
          <p:nvSpPr>
            <p:cNvPr name="AutoShape 40" id="40"/>
            <p:cNvSpPr/>
            <p:nvPr/>
          </p:nvSpPr>
          <p:spPr>
            <a:xfrm>
              <a:off x="11312144" y="50800"/>
              <a:ext cx="0" cy="6276286"/>
            </a:xfrm>
            <a:prstGeom prst="line">
              <a:avLst/>
            </a:prstGeom>
            <a:ln cap="flat" w="25400">
              <a:solidFill>
                <a:srgbClr val="000000"/>
              </a:solidFill>
              <a:prstDash val="solid"/>
              <a:headEnd type="none" len="sm" w="sm"/>
              <a:tailEnd type="none" len="sm" w="sm"/>
            </a:ln>
          </p:spPr>
        </p:sp>
        <p:sp>
          <p:nvSpPr>
            <p:cNvPr name="AutoShape 41" id="41"/>
            <p:cNvSpPr/>
            <p:nvPr/>
          </p:nvSpPr>
          <p:spPr>
            <a:xfrm>
              <a:off x="18680080" y="12700"/>
              <a:ext cx="0" cy="6276286"/>
            </a:xfrm>
            <a:prstGeom prst="line">
              <a:avLst/>
            </a:prstGeom>
            <a:ln cap="flat" w="25400">
              <a:solidFill>
                <a:srgbClr val="000000"/>
              </a:solidFill>
              <a:prstDash val="solid"/>
              <a:headEnd type="none" len="sm" w="sm"/>
              <a:tailEnd type="none" len="sm" w="sm"/>
            </a:ln>
          </p:spPr>
        </p:sp>
        <p:sp>
          <p:nvSpPr>
            <p:cNvPr name="AutoShape 42" id="42"/>
            <p:cNvSpPr/>
            <p:nvPr/>
          </p:nvSpPr>
          <p:spPr>
            <a:xfrm flipV="true">
              <a:off x="11312144" y="2674116"/>
              <a:ext cx="7389293" cy="0"/>
            </a:xfrm>
            <a:prstGeom prst="line">
              <a:avLst/>
            </a:prstGeom>
            <a:ln cap="flat" w="25400">
              <a:solidFill>
                <a:srgbClr val="000000"/>
              </a:solidFill>
              <a:prstDash val="solid"/>
              <a:headEnd type="none" len="sm" w="sm"/>
              <a:tailEnd type="none" len="sm" w="sm"/>
            </a:ln>
          </p:spPr>
        </p:sp>
        <p:sp>
          <p:nvSpPr>
            <p:cNvPr name="AutoShape 43" id="43"/>
            <p:cNvSpPr/>
            <p:nvPr/>
          </p:nvSpPr>
          <p:spPr>
            <a:xfrm flipV="true">
              <a:off x="11347025" y="3905824"/>
              <a:ext cx="7333054" cy="0"/>
            </a:xfrm>
            <a:prstGeom prst="line">
              <a:avLst/>
            </a:prstGeom>
            <a:ln cap="flat" w="25400">
              <a:solidFill>
                <a:srgbClr val="000000"/>
              </a:solidFill>
              <a:prstDash val="solid"/>
              <a:headEnd type="none" len="sm" w="sm"/>
              <a:tailEnd type="none" len="sm" w="sm"/>
            </a:ln>
          </p:spPr>
        </p:sp>
        <p:sp>
          <p:nvSpPr>
            <p:cNvPr name="AutoShape 44" id="44"/>
            <p:cNvSpPr/>
            <p:nvPr/>
          </p:nvSpPr>
          <p:spPr>
            <a:xfrm flipV="true">
              <a:off x="11299444" y="5072101"/>
              <a:ext cx="7333054" cy="0"/>
            </a:xfrm>
            <a:prstGeom prst="line">
              <a:avLst/>
            </a:prstGeom>
            <a:ln cap="flat" w="25400">
              <a:solidFill>
                <a:srgbClr val="000000"/>
              </a:solidFill>
              <a:prstDash val="solid"/>
              <a:headEnd type="none" len="sm" w="sm"/>
              <a:tailEnd type="none" len="sm" w="sm"/>
            </a:ln>
          </p:spPr>
        </p:sp>
      </p:grpSp>
      <p:sp>
        <p:nvSpPr>
          <p:cNvPr name="TextBox 45" id="45"/>
          <p:cNvSpPr txBox="true"/>
          <p:nvPr/>
        </p:nvSpPr>
        <p:spPr>
          <a:xfrm rot="0">
            <a:off x="2133636" y="4976813"/>
            <a:ext cx="2079873"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Independen</a:t>
            </a:r>
            <a:r>
              <a:rPr lang="en-US" b="true" sz="2999">
                <a:solidFill>
                  <a:srgbClr val="EEDDCD"/>
                </a:solidFill>
                <a:latin typeface="ABC Ginto Rounded Nord Condensed Medium"/>
                <a:ea typeface="ABC Ginto Rounded Nord Condensed Medium"/>
                <a:cs typeface="ABC Ginto Rounded Nord Condensed Medium"/>
                <a:sym typeface="ABC Ginto Rounded Nord Condensed Medium"/>
              </a:rPr>
              <a:t>t</a:t>
            </a:r>
          </a:p>
        </p:txBody>
      </p:sp>
      <p:sp>
        <p:nvSpPr>
          <p:cNvPr name="TextBox 46" id="46"/>
          <p:cNvSpPr txBox="true"/>
          <p:nvPr/>
        </p:nvSpPr>
        <p:spPr>
          <a:xfrm rot="0">
            <a:off x="1033712" y="5414962"/>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we change)</a:t>
            </a:r>
          </a:p>
        </p:txBody>
      </p:sp>
      <p:sp>
        <p:nvSpPr>
          <p:cNvPr name="TextBox 47" id="47"/>
          <p:cNvSpPr txBox="true"/>
          <p:nvPr/>
        </p:nvSpPr>
        <p:spPr>
          <a:xfrm rot="0">
            <a:off x="6455775" y="5011738"/>
            <a:ext cx="1792188"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Dependent</a:t>
            </a:r>
          </a:p>
        </p:txBody>
      </p:sp>
      <p:sp>
        <p:nvSpPr>
          <p:cNvPr name="TextBox 48" id="48"/>
          <p:cNvSpPr txBox="true"/>
          <p:nvPr/>
        </p:nvSpPr>
        <p:spPr>
          <a:xfrm rot="0">
            <a:off x="5212008" y="5449887"/>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we measure)</a:t>
            </a:r>
          </a:p>
        </p:txBody>
      </p:sp>
      <p:sp>
        <p:nvSpPr>
          <p:cNvPr name="TextBox 49" id="49"/>
          <p:cNvSpPr txBox="true"/>
          <p:nvPr/>
        </p:nvSpPr>
        <p:spPr>
          <a:xfrm rot="0">
            <a:off x="11629236" y="4976813"/>
            <a:ext cx="1211312"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Control</a:t>
            </a:r>
          </a:p>
        </p:txBody>
      </p:sp>
      <p:sp>
        <p:nvSpPr>
          <p:cNvPr name="TextBox 50" id="50"/>
          <p:cNvSpPr txBox="true"/>
          <p:nvPr/>
        </p:nvSpPr>
        <p:spPr>
          <a:xfrm rot="0">
            <a:off x="10095031" y="5414962"/>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stays the same)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9</a:t>
            </a:r>
          </a:p>
        </p:txBody>
      </p:sp>
      <p:sp>
        <p:nvSpPr>
          <p:cNvPr name="TextBox 4" id="4"/>
          <p:cNvSpPr txBox="true"/>
          <p:nvPr/>
        </p:nvSpPr>
        <p:spPr>
          <a:xfrm rot="0">
            <a:off x="194801" y="1457942"/>
            <a:ext cx="17898397" cy="1571625"/>
          </a:xfrm>
          <a:prstGeom prst="rect">
            <a:avLst/>
          </a:prstGeom>
        </p:spPr>
        <p:txBody>
          <a:bodyPr anchor="t" rtlCol="false" tIns="0" lIns="0" bIns="0" rIns="0">
            <a:spAutoFit/>
          </a:bodyPr>
          <a:lstStyle/>
          <a:p>
            <a:pPr algn="ctr">
              <a:lnSpc>
                <a:spcPts val="6000"/>
              </a:lnSpc>
            </a:pPr>
            <a:r>
              <a:rPr lang="en-US" sz="6000">
                <a:solidFill>
                  <a:srgbClr val="195AEF"/>
                </a:solidFill>
                <a:latin typeface="Gimme Extra Bold"/>
                <a:ea typeface="Gimme Extra Bold"/>
                <a:cs typeface="Gimme Extra Bold"/>
                <a:sym typeface="Gimme Extra Bold"/>
              </a:rPr>
              <a:t>How does increasing pressure change the time it takes for water to boil?</a:t>
            </a:r>
          </a:p>
        </p:txBody>
      </p:sp>
      <p:sp>
        <p:nvSpPr>
          <p:cNvPr name="TextBox 5" id="5"/>
          <p:cNvSpPr txBox="true"/>
          <p:nvPr/>
        </p:nvSpPr>
        <p:spPr>
          <a:xfrm rot="0">
            <a:off x="3264480" y="3260501"/>
            <a:ext cx="11759040" cy="1181100"/>
          </a:xfrm>
          <a:prstGeom prst="rect">
            <a:avLst/>
          </a:prstGeom>
        </p:spPr>
        <p:txBody>
          <a:bodyPr anchor="t" rtlCol="false" tIns="0" lIns="0" bIns="0" rIns="0">
            <a:spAutoFit/>
          </a:bodyPr>
          <a:lstStyle/>
          <a:p>
            <a:pPr algn="ctr">
              <a:lnSpc>
                <a:spcPts val="4500"/>
              </a:lnSpc>
            </a:pPr>
            <a:r>
              <a:rPr lang="en-US" sz="4500">
                <a:solidFill>
                  <a:srgbClr val="195AEF"/>
                </a:solidFill>
                <a:latin typeface="ABC Ginto Rounded Nord Condensed"/>
                <a:ea typeface="ABC Ginto Rounded Nord Condensed"/>
                <a:cs typeface="ABC Ginto Rounded Nord Condensed"/>
                <a:sym typeface="ABC Ginto Rounded Nord Condensed"/>
              </a:rPr>
              <a:t>What do you think the variables we need to think about are for this experiment?</a:t>
            </a:r>
          </a:p>
        </p:txBody>
      </p:sp>
      <p:grpSp>
        <p:nvGrpSpPr>
          <p:cNvPr name="Group 6" id="6"/>
          <p:cNvGrpSpPr/>
          <p:nvPr/>
        </p:nvGrpSpPr>
        <p:grpSpPr>
          <a:xfrm rot="0">
            <a:off x="1028700" y="4782245"/>
            <a:ext cx="14001313" cy="4735790"/>
            <a:chOff x="0" y="0"/>
            <a:chExt cx="18668418" cy="6314386"/>
          </a:xfrm>
        </p:grpSpPr>
        <p:grpSp>
          <p:nvGrpSpPr>
            <p:cNvPr name="Group 7" id="7"/>
            <p:cNvGrpSpPr/>
            <p:nvPr/>
          </p:nvGrpSpPr>
          <p:grpSpPr>
            <a:xfrm rot="0">
              <a:off x="0" y="0"/>
              <a:ext cx="5655896" cy="1482816"/>
              <a:chOff x="0" y="0"/>
              <a:chExt cx="1117214" cy="292902"/>
            </a:xfrm>
          </p:grpSpPr>
          <p:sp>
            <p:nvSpPr>
              <p:cNvPr name="Freeform 8" id="8"/>
              <p:cNvSpPr/>
              <p:nvPr/>
            </p:nvSpPr>
            <p:spPr>
              <a:xfrm flipH="false" flipV="false" rot="0">
                <a:off x="0" y="0"/>
                <a:ext cx="1117214" cy="292902"/>
              </a:xfrm>
              <a:custGeom>
                <a:avLst/>
                <a:gdLst/>
                <a:ahLst/>
                <a:cxnLst/>
                <a:rect r="r" b="b" t="t" l="l"/>
                <a:pathLst>
                  <a:path h="292902" w="1117214">
                    <a:moveTo>
                      <a:pt x="0" y="0"/>
                    </a:moveTo>
                    <a:lnTo>
                      <a:pt x="1117214" y="0"/>
                    </a:lnTo>
                    <a:lnTo>
                      <a:pt x="1117214" y="292902"/>
                    </a:lnTo>
                    <a:lnTo>
                      <a:pt x="0" y="292902"/>
                    </a:lnTo>
                    <a:close/>
                  </a:path>
                </a:pathLst>
              </a:custGeom>
              <a:solidFill>
                <a:srgbClr val="E5A000"/>
              </a:solidFill>
            </p:spPr>
          </p:sp>
          <p:sp>
            <p:nvSpPr>
              <p:cNvPr name="TextBox 9" id="9"/>
              <p:cNvSpPr txBox="true"/>
              <p:nvPr/>
            </p:nvSpPr>
            <p:spPr>
              <a:xfrm>
                <a:off x="0" y="-38100"/>
                <a:ext cx="1117214" cy="331002"/>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5655896" y="8742"/>
              <a:ext cx="5655896" cy="1482816"/>
              <a:chOff x="0" y="0"/>
              <a:chExt cx="1117214" cy="292902"/>
            </a:xfrm>
          </p:grpSpPr>
          <p:sp>
            <p:nvSpPr>
              <p:cNvPr name="Freeform 11" id="11"/>
              <p:cNvSpPr/>
              <p:nvPr/>
            </p:nvSpPr>
            <p:spPr>
              <a:xfrm flipH="false" flipV="false" rot="0">
                <a:off x="0" y="0"/>
                <a:ext cx="1117214" cy="292902"/>
              </a:xfrm>
              <a:custGeom>
                <a:avLst/>
                <a:gdLst/>
                <a:ahLst/>
                <a:cxnLst/>
                <a:rect r="r" b="b" t="t" l="l"/>
                <a:pathLst>
                  <a:path h="292902" w="1117214">
                    <a:moveTo>
                      <a:pt x="0" y="0"/>
                    </a:moveTo>
                    <a:lnTo>
                      <a:pt x="1117214" y="0"/>
                    </a:lnTo>
                    <a:lnTo>
                      <a:pt x="1117214" y="292902"/>
                    </a:lnTo>
                    <a:lnTo>
                      <a:pt x="0" y="292902"/>
                    </a:lnTo>
                    <a:close/>
                  </a:path>
                </a:pathLst>
              </a:custGeom>
              <a:solidFill>
                <a:srgbClr val="E5A000"/>
              </a:solidFill>
            </p:spPr>
          </p:sp>
          <p:sp>
            <p:nvSpPr>
              <p:cNvPr name="TextBox 12" id="12"/>
              <p:cNvSpPr txBox="true"/>
              <p:nvPr/>
            </p:nvSpPr>
            <p:spPr>
              <a:xfrm>
                <a:off x="0" y="-38100"/>
                <a:ext cx="1117214" cy="331002"/>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1311792" y="8742"/>
              <a:ext cx="7347968" cy="1482816"/>
              <a:chOff x="0" y="0"/>
              <a:chExt cx="1451451" cy="292902"/>
            </a:xfrm>
          </p:grpSpPr>
          <p:sp>
            <p:nvSpPr>
              <p:cNvPr name="Freeform 14" id="14"/>
              <p:cNvSpPr/>
              <p:nvPr/>
            </p:nvSpPr>
            <p:spPr>
              <a:xfrm flipH="false" flipV="false" rot="0">
                <a:off x="0" y="0"/>
                <a:ext cx="1451451" cy="292902"/>
              </a:xfrm>
              <a:custGeom>
                <a:avLst/>
                <a:gdLst/>
                <a:ahLst/>
                <a:cxnLst/>
                <a:rect r="r" b="b" t="t" l="l"/>
                <a:pathLst>
                  <a:path h="292902" w="1451451">
                    <a:moveTo>
                      <a:pt x="0" y="0"/>
                    </a:moveTo>
                    <a:lnTo>
                      <a:pt x="1451451" y="0"/>
                    </a:lnTo>
                    <a:lnTo>
                      <a:pt x="1451451" y="292902"/>
                    </a:lnTo>
                    <a:lnTo>
                      <a:pt x="0" y="292902"/>
                    </a:lnTo>
                    <a:close/>
                  </a:path>
                </a:pathLst>
              </a:custGeom>
              <a:solidFill>
                <a:srgbClr val="E5A000"/>
              </a:solidFill>
            </p:spPr>
          </p:sp>
          <p:sp>
            <p:nvSpPr>
              <p:cNvPr name="TextBox 15" id="15"/>
              <p:cNvSpPr txBox="true"/>
              <p:nvPr/>
            </p:nvSpPr>
            <p:spPr>
              <a:xfrm>
                <a:off x="0" y="-38100"/>
                <a:ext cx="1451451" cy="331002"/>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0" y="1491558"/>
              <a:ext cx="5673212" cy="4822828"/>
              <a:chOff x="0" y="0"/>
              <a:chExt cx="1120634" cy="952657"/>
            </a:xfrm>
          </p:grpSpPr>
          <p:sp>
            <p:nvSpPr>
              <p:cNvPr name="Freeform 17" id="17"/>
              <p:cNvSpPr/>
              <p:nvPr/>
            </p:nvSpPr>
            <p:spPr>
              <a:xfrm flipH="false" flipV="false" rot="0">
                <a:off x="0" y="0"/>
                <a:ext cx="1120634" cy="952657"/>
              </a:xfrm>
              <a:custGeom>
                <a:avLst/>
                <a:gdLst/>
                <a:ahLst/>
                <a:cxnLst/>
                <a:rect r="r" b="b" t="t" l="l"/>
                <a:pathLst>
                  <a:path h="952657" w="1120634">
                    <a:moveTo>
                      <a:pt x="0" y="0"/>
                    </a:moveTo>
                    <a:lnTo>
                      <a:pt x="1120634" y="0"/>
                    </a:lnTo>
                    <a:lnTo>
                      <a:pt x="1120634" y="952657"/>
                    </a:lnTo>
                    <a:lnTo>
                      <a:pt x="0" y="952657"/>
                    </a:lnTo>
                    <a:close/>
                  </a:path>
                </a:pathLst>
              </a:custGeom>
              <a:solidFill>
                <a:srgbClr val="EEDDCD"/>
              </a:solidFill>
            </p:spPr>
          </p:sp>
          <p:sp>
            <p:nvSpPr>
              <p:cNvPr name="TextBox 18" id="18"/>
              <p:cNvSpPr txBox="true"/>
              <p:nvPr/>
            </p:nvSpPr>
            <p:spPr>
              <a:xfrm>
                <a:off x="0" y="-38100"/>
                <a:ext cx="1120634" cy="990757"/>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5647238" y="1491558"/>
              <a:ext cx="5673212" cy="4822828"/>
              <a:chOff x="0" y="0"/>
              <a:chExt cx="1120634" cy="952657"/>
            </a:xfrm>
          </p:grpSpPr>
          <p:sp>
            <p:nvSpPr>
              <p:cNvPr name="Freeform 20" id="20"/>
              <p:cNvSpPr/>
              <p:nvPr/>
            </p:nvSpPr>
            <p:spPr>
              <a:xfrm flipH="false" flipV="false" rot="0">
                <a:off x="0" y="0"/>
                <a:ext cx="1120634" cy="952657"/>
              </a:xfrm>
              <a:custGeom>
                <a:avLst/>
                <a:gdLst/>
                <a:ahLst/>
                <a:cxnLst/>
                <a:rect r="r" b="b" t="t" l="l"/>
                <a:pathLst>
                  <a:path h="952657" w="1120634">
                    <a:moveTo>
                      <a:pt x="0" y="0"/>
                    </a:moveTo>
                    <a:lnTo>
                      <a:pt x="1120634" y="0"/>
                    </a:lnTo>
                    <a:lnTo>
                      <a:pt x="1120634" y="952657"/>
                    </a:lnTo>
                    <a:lnTo>
                      <a:pt x="0" y="952657"/>
                    </a:lnTo>
                    <a:close/>
                  </a:path>
                </a:pathLst>
              </a:custGeom>
              <a:solidFill>
                <a:srgbClr val="EEDDCD"/>
              </a:solidFill>
            </p:spPr>
          </p:sp>
          <p:sp>
            <p:nvSpPr>
              <p:cNvPr name="TextBox 21" id="21"/>
              <p:cNvSpPr txBox="true"/>
              <p:nvPr/>
            </p:nvSpPr>
            <p:spPr>
              <a:xfrm>
                <a:off x="0" y="-38100"/>
                <a:ext cx="1120634" cy="990757"/>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11294476" y="1491558"/>
              <a:ext cx="7365284" cy="1205765"/>
              <a:chOff x="0" y="0"/>
              <a:chExt cx="1454871" cy="238176"/>
            </a:xfrm>
          </p:grpSpPr>
          <p:sp>
            <p:nvSpPr>
              <p:cNvPr name="Freeform 23" id="23"/>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24" id="24"/>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25" id="25"/>
            <p:cNvGrpSpPr/>
            <p:nvPr/>
          </p:nvGrpSpPr>
          <p:grpSpPr>
            <a:xfrm rot="0">
              <a:off x="11294476" y="3903088"/>
              <a:ext cx="7365284" cy="1205765"/>
              <a:chOff x="0" y="0"/>
              <a:chExt cx="1454871" cy="238176"/>
            </a:xfrm>
          </p:grpSpPr>
          <p:sp>
            <p:nvSpPr>
              <p:cNvPr name="Freeform 26" id="26"/>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27" id="27"/>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28" id="28"/>
            <p:cNvGrpSpPr/>
            <p:nvPr/>
          </p:nvGrpSpPr>
          <p:grpSpPr>
            <a:xfrm rot="0">
              <a:off x="11303134" y="2697323"/>
              <a:ext cx="7365284" cy="1205765"/>
              <a:chOff x="0" y="0"/>
              <a:chExt cx="1454871" cy="238176"/>
            </a:xfrm>
          </p:grpSpPr>
          <p:sp>
            <p:nvSpPr>
              <p:cNvPr name="Freeform 29" id="29"/>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30" id="30"/>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31" id="31"/>
            <p:cNvGrpSpPr/>
            <p:nvPr/>
          </p:nvGrpSpPr>
          <p:grpSpPr>
            <a:xfrm rot="0">
              <a:off x="11294476" y="5108621"/>
              <a:ext cx="7365284" cy="1205765"/>
              <a:chOff x="0" y="0"/>
              <a:chExt cx="1454871" cy="238176"/>
            </a:xfrm>
          </p:grpSpPr>
          <p:sp>
            <p:nvSpPr>
              <p:cNvPr name="Freeform 32" id="32"/>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33" id="33"/>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grpSp>
        <p:nvGrpSpPr>
          <p:cNvPr name="Group 34" id="34"/>
          <p:cNvGrpSpPr/>
          <p:nvPr/>
        </p:nvGrpSpPr>
        <p:grpSpPr>
          <a:xfrm rot="0">
            <a:off x="1003935" y="4772720"/>
            <a:ext cx="14050849" cy="4745315"/>
            <a:chOff x="0" y="0"/>
            <a:chExt cx="18734466" cy="6327086"/>
          </a:xfrm>
        </p:grpSpPr>
        <p:sp>
          <p:nvSpPr>
            <p:cNvPr name="AutoShape 35" id="35"/>
            <p:cNvSpPr/>
            <p:nvPr/>
          </p:nvSpPr>
          <p:spPr>
            <a:xfrm flipV="true">
              <a:off x="33020" y="12700"/>
              <a:ext cx="18668418" cy="12700"/>
            </a:xfrm>
            <a:prstGeom prst="line">
              <a:avLst/>
            </a:prstGeom>
            <a:ln cap="flat" w="25400">
              <a:solidFill>
                <a:srgbClr val="000000"/>
              </a:solidFill>
              <a:prstDash val="solid"/>
              <a:headEnd type="none" len="sm" w="sm"/>
              <a:tailEnd type="none" len="sm" w="sm"/>
            </a:ln>
          </p:spPr>
        </p:sp>
        <p:sp>
          <p:nvSpPr>
            <p:cNvPr name="AutoShape 36" id="36"/>
            <p:cNvSpPr/>
            <p:nvPr/>
          </p:nvSpPr>
          <p:spPr>
            <a:xfrm flipV="true">
              <a:off x="9" y="6301686"/>
              <a:ext cx="18734440" cy="12700"/>
            </a:xfrm>
            <a:prstGeom prst="line">
              <a:avLst/>
            </a:prstGeom>
            <a:ln cap="flat" w="25400">
              <a:solidFill>
                <a:srgbClr val="000000"/>
              </a:solidFill>
              <a:prstDash val="solid"/>
              <a:headEnd type="none" len="sm" w="sm"/>
              <a:tailEnd type="none" len="sm" w="sm"/>
            </a:ln>
          </p:spPr>
        </p:sp>
        <p:sp>
          <p:nvSpPr>
            <p:cNvPr name="AutoShape 37" id="37"/>
            <p:cNvSpPr/>
            <p:nvPr/>
          </p:nvSpPr>
          <p:spPr>
            <a:xfrm flipV="true">
              <a:off x="17" y="1497261"/>
              <a:ext cx="18734440" cy="12700"/>
            </a:xfrm>
            <a:prstGeom prst="line">
              <a:avLst/>
            </a:prstGeom>
            <a:ln cap="flat" w="25400">
              <a:solidFill>
                <a:srgbClr val="000000"/>
              </a:solidFill>
              <a:prstDash val="solid"/>
              <a:headEnd type="none" len="sm" w="sm"/>
              <a:tailEnd type="none" len="sm" w="sm"/>
            </a:ln>
          </p:spPr>
        </p:sp>
        <p:sp>
          <p:nvSpPr>
            <p:cNvPr name="AutoShape 38" id="38"/>
            <p:cNvSpPr/>
            <p:nvPr/>
          </p:nvSpPr>
          <p:spPr>
            <a:xfrm>
              <a:off x="33020" y="25400"/>
              <a:ext cx="0" cy="6276286"/>
            </a:xfrm>
            <a:prstGeom prst="line">
              <a:avLst/>
            </a:prstGeom>
            <a:ln cap="flat" w="25400">
              <a:solidFill>
                <a:srgbClr val="000000"/>
              </a:solidFill>
              <a:prstDash val="solid"/>
              <a:headEnd type="none" len="sm" w="sm"/>
              <a:tailEnd type="none" len="sm" w="sm"/>
            </a:ln>
          </p:spPr>
        </p:sp>
        <p:sp>
          <p:nvSpPr>
            <p:cNvPr name="AutoShape 39" id="39"/>
            <p:cNvSpPr/>
            <p:nvPr/>
          </p:nvSpPr>
          <p:spPr>
            <a:xfrm>
              <a:off x="5673344" y="50800"/>
              <a:ext cx="0" cy="6276286"/>
            </a:xfrm>
            <a:prstGeom prst="line">
              <a:avLst/>
            </a:prstGeom>
            <a:ln cap="flat" w="25400">
              <a:solidFill>
                <a:srgbClr val="000000"/>
              </a:solidFill>
              <a:prstDash val="solid"/>
              <a:headEnd type="none" len="sm" w="sm"/>
              <a:tailEnd type="none" len="sm" w="sm"/>
            </a:ln>
          </p:spPr>
        </p:sp>
        <p:sp>
          <p:nvSpPr>
            <p:cNvPr name="AutoShape 40" id="40"/>
            <p:cNvSpPr/>
            <p:nvPr/>
          </p:nvSpPr>
          <p:spPr>
            <a:xfrm>
              <a:off x="11312144" y="50800"/>
              <a:ext cx="0" cy="6276286"/>
            </a:xfrm>
            <a:prstGeom prst="line">
              <a:avLst/>
            </a:prstGeom>
            <a:ln cap="flat" w="25400">
              <a:solidFill>
                <a:srgbClr val="000000"/>
              </a:solidFill>
              <a:prstDash val="solid"/>
              <a:headEnd type="none" len="sm" w="sm"/>
              <a:tailEnd type="none" len="sm" w="sm"/>
            </a:ln>
          </p:spPr>
        </p:sp>
        <p:sp>
          <p:nvSpPr>
            <p:cNvPr name="AutoShape 41" id="41"/>
            <p:cNvSpPr/>
            <p:nvPr/>
          </p:nvSpPr>
          <p:spPr>
            <a:xfrm>
              <a:off x="18680080" y="12700"/>
              <a:ext cx="0" cy="6276286"/>
            </a:xfrm>
            <a:prstGeom prst="line">
              <a:avLst/>
            </a:prstGeom>
            <a:ln cap="flat" w="25400">
              <a:solidFill>
                <a:srgbClr val="000000"/>
              </a:solidFill>
              <a:prstDash val="solid"/>
              <a:headEnd type="none" len="sm" w="sm"/>
              <a:tailEnd type="none" len="sm" w="sm"/>
            </a:ln>
          </p:spPr>
        </p:sp>
        <p:sp>
          <p:nvSpPr>
            <p:cNvPr name="AutoShape 42" id="42"/>
            <p:cNvSpPr/>
            <p:nvPr/>
          </p:nvSpPr>
          <p:spPr>
            <a:xfrm flipV="true">
              <a:off x="11312144" y="2674116"/>
              <a:ext cx="7389293" cy="0"/>
            </a:xfrm>
            <a:prstGeom prst="line">
              <a:avLst/>
            </a:prstGeom>
            <a:ln cap="flat" w="25400">
              <a:solidFill>
                <a:srgbClr val="000000"/>
              </a:solidFill>
              <a:prstDash val="solid"/>
              <a:headEnd type="none" len="sm" w="sm"/>
              <a:tailEnd type="none" len="sm" w="sm"/>
            </a:ln>
          </p:spPr>
        </p:sp>
        <p:sp>
          <p:nvSpPr>
            <p:cNvPr name="AutoShape 43" id="43"/>
            <p:cNvSpPr/>
            <p:nvPr/>
          </p:nvSpPr>
          <p:spPr>
            <a:xfrm flipV="true">
              <a:off x="11347025" y="3905824"/>
              <a:ext cx="7333054" cy="0"/>
            </a:xfrm>
            <a:prstGeom prst="line">
              <a:avLst/>
            </a:prstGeom>
            <a:ln cap="flat" w="25400">
              <a:solidFill>
                <a:srgbClr val="000000"/>
              </a:solidFill>
              <a:prstDash val="solid"/>
              <a:headEnd type="none" len="sm" w="sm"/>
              <a:tailEnd type="none" len="sm" w="sm"/>
            </a:ln>
          </p:spPr>
        </p:sp>
        <p:sp>
          <p:nvSpPr>
            <p:cNvPr name="AutoShape 44" id="44"/>
            <p:cNvSpPr/>
            <p:nvPr/>
          </p:nvSpPr>
          <p:spPr>
            <a:xfrm flipV="true">
              <a:off x="11299444" y="5072101"/>
              <a:ext cx="7333054" cy="0"/>
            </a:xfrm>
            <a:prstGeom prst="line">
              <a:avLst/>
            </a:prstGeom>
            <a:ln cap="flat" w="25400">
              <a:solidFill>
                <a:srgbClr val="000000"/>
              </a:solidFill>
              <a:prstDash val="solid"/>
              <a:headEnd type="none" len="sm" w="sm"/>
              <a:tailEnd type="none" len="sm" w="sm"/>
            </a:ln>
          </p:spPr>
        </p:sp>
      </p:grpSp>
      <p:sp>
        <p:nvSpPr>
          <p:cNvPr name="TextBox 45" id="45"/>
          <p:cNvSpPr txBox="true"/>
          <p:nvPr/>
        </p:nvSpPr>
        <p:spPr>
          <a:xfrm rot="0">
            <a:off x="2133636" y="4976813"/>
            <a:ext cx="2079873"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Independen</a:t>
            </a:r>
            <a:r>
              <a:rPr lang="en-US" b="true" sz="2999">
                <a:solidFill>
                  <a:srgbClr val="EEDDCD"/>
                </a:solidFill>
                <a:latin typeface="ABC Ginto Rounded Nord Condensed Medium"/>
                <a:ea typeface="ABC Ginto Rounded Nord Condensed Medium"/>
                <a:cs typeface="ABC Ginto Rounded Nord Condensed Medium"/>
                <a:sym typeface="ABC Ginto Rounded Nord Condensed Medium"/>
              </a:rPr>
              <a:t>t</a:t>
            </a:r>
          </a:p>
        </p:txBody>
      </p:sp>
      <p:sp>
        <p:nvSpPr>
          <p:cNvPr name="TextBox 46" id="46"/>
          <p:cNvSpPr txBox="true"/>
          <p:nvPr/>
        </p:nvSpPr>
        <p:spPr>
          <a:xfrm rot="0">
            <a:off x="1033712" y="5414962"/>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we change)</a:t>
            </a:r>
          </a:p>
        </p:txBody>
      </p:sp>
      <p:sp>
        <p:nvSpPr>
          <p:cNvPr name="TextBox 47" id="47"/>
          <p:cNvSpPr txBox="true"/>
          <p:nvPr/>
        </p:nvSpPr>
        <p:spPr>
          <a:xfrm rot="0">
            <a:off x="6455775" y="5011738"/>
            <a:ext cx="1792188"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Dependent</a:t>
            </a:r>
          </a:p>
        </p:txBody>
      </p:sp>
      <p:sp>
        <p:nvSpPr>
          <p:cNvPr name="TextBox 48" id="48"/>
          <p:cNvSpPr txBox="true"/>
          <p:nvPr/>
        </p:nvSpPr>
        <p:spPr>
          <a:xfrm rot="0">
            <a:off x="5212008" y="5449887"/>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we measure)</a:t>
            </a:r>
          </a:p>
        </p:txBody>
      </p:sp>
      <p:sp>
        <p:nvSpPr>
          <p:cNvPr name="TextBox 49" id="49"/>
          <p:cNvSpPr txBox="true"/>
          <p:nvPr/>
        </p:nvSpPr>
        <p:spPr>
          <a:xfrm rot="0">
            <a:off x="11629236" y="4976813"/>
            <a:ext cx="1211312"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Control</a:t>
            </a:r>
          </a:p>
        </p:txBody>
      </p:sp>
      <p:sp>
        <p:nvSpPr>
          <p:cNvPr name="TextBox 50" id="50"/>
          <p:cNvSpPr txBox="true"/>
          <p:nvPr/>
        </p:nvSpPr>
        <p:spPr>
          <a:xfrm rot="0">
            <a:off x="10095031" y="5414962"/>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stays the same)</a:t>
            </a:r>
          </a:p>
        </p:txBody>
      </p:sp>
      <p:sp>
        <p:nvSpPr>
          <p:cNvPr name="TextBox 51" id="51"/>
          <p:cNvSpPr txBox="true"/>
          <p:nvPr/>
        </p:nvSpPr>
        <p:spPr>
          <a:xfrm rot="0">
            <a:off x="1541644" y="6904794"/>
            <a:ext cx="3263858" cy="1247774"/>
          </a:xfrm>
          <a:prstGeom prst="rect">
            <a:avLst/>
          </a:prstGeom>
        </p:spPr>
        <p:txBody>
          <a:bodyPr anchor="t" rtlCol="false" tIns="0" lIns="0" bIns="0" rIns="0">
            <a:spAutoFit/>
          </a:bodyPr>
          <a:lstStyle/>
          <a:p>
            <a:pPr algn="ctr">
              <a:lnSpc>
                <a:spcPts val="2999"/>
              </a:lnSpc>
            </a:pPr>
            <a:r>
              <a:rPr lang="en-US" sz="2999">
                <a:solidFill>
                  <a:srgbClr val="000000"/>
                </a:solidFill>
                <a:latin typeface="FF Providence Sans"/>
                <a:ea typeface="FF Providence Sans"/>
                <a:cs typeface="FF Providence Sans"/>
                <a:sym typeface="FF Providence Sans"/>
              </a:rPr>
              <a:t>The pressure increasing as we go underground</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10</a:t>
            </a:r>
          </a:p>
        </p:txBody>
      </p:sp>
      <p:sp>
        <p:nvSpPr>
          <p:cNvPr name="TextBox 4" id="4"/>
          <p:cNvSpPr txBox="true"/>
          <p:nvPr/>
        </p:nvSpPr>
        <p:spPr>
          <a:xfrm rot="0">
            <a:off x="194801" y="1457942"/>
            <a:ext cx="17898397" cy="1571625"/>
          </a:xfrm>
          <a:prstGeom prst="rect">
            <a:avLst/>
          </a:prstGeom>
        </p:spPr>
        <p:txBody>
          <a:bodyPr anchor="t" rtlCol="false" tIns="0" lIns="0" bIns="0" rIns="0">
            <a:spAutoFit/>
          </a:bodyPr>
          <a:lstStyle/>
          <a:p>
            <a:pPr algn="ctr">
              <a:lnSpc>
                <a:spcPts val="6000"/>
              </a:lnSpc>
            </a:pPr>
            <a:r>
              <a:rPr lang="en-US" sz="6000">
                <a:solidFill>
                  <a:srgbClr val="195AEF"/>
                </a:solidFill>
                <a:latin typeface="Gimme Extra Bold"/>
                <a:ea typeface="Gimme Extra Bold"/>
                <a:cs typeface="Gimme Extra Bold"/>
                <a:sym typeface="Gimme Extra Bold"/>
              </a:rPr>
              <a:t>How does increasing pressure change the time it takes for water to boil?</a:t>
            </a:r>
          </a:p>
        </p:txBody>
      </p:sp>
      <p:sp>
        <p:nvSpPr>
          <p:cNvPr name="TextBox 5" id="5"/>
          <p:cNvSpPr txBox="true"/>
          <p:nvPr/>
        </p:nvSpPr>
        <p:spPr>
          <a:xfrm rot="0">
            <a:off x="3264480" y="3260501"/>
            <a:ext cx="11759040" cy="1181100"/>
          </a:xfrm>
          <a:prstGeom prst="rect">
            <a:avLst/>
          </a:prstGeom>
        </p:spPr>
        <p:txBody>
          <a:bodyPr anchor="t" rtlCol="false" tIns="0" lIns="0" bIns="0" rIns="0">
            <a:spAutoFit/>
          </a:bodyPr>
          <a:lstStyle/>
          <a:p>
            <a:pPr algn="ctr">
              <a:lnSpc>
                <a:spcPts val="4500"/>
              </a:lnSpc>
            </a:pPr>
            <a:r>
              <a:rPr lang="en-US" sz="4500">
                <a:solidFill>
                  <a:srgbClr val="195AEF"/>
                </a:solidFill>
                <a:latin typeface="ABC Ginto Rounded Nord Condensed"/>
                <a:ea typeface="ABC Ginto Rounded Nord Condensed"/>
                <a:cs typeface="ABC Ginto Rounded Nord Condensed"/>
                <a:sym typeface="ABC Ginto Rounded Nord Condensed"/>
              </a:rPr>
              <a:t>What do you think the variables we need to think about are for this experiment?</a:t>
            </a:r>
          </a:p>
        </p:txBody>
      </p:sp>
      <p:grpSp>
        <p:nvGrpSpPr>
          <p:cNvPr name="Group 6" id="6"/>
          <p:cNvGrpSpPr/>
          <p:nvPr/>
        </p:nvGrpSpPr>
        <p:grpSpPr>
          <a:xfrm rot="0">
            <a:off x="1028700" y="4782245"/>
            <a:ext cx="14001313" cy="4735790"/>
            <a:chOff x="0" y="0"/>
            <a:chExt cx="18668418" cy="6314386"/>
          </a:xfrm>
        </p:grpSpPr>
        <p:grpSp>
          <p:nvGrpSpPr>
            <p:cNvPr name="Group 7" id="7"/>
            <p:cNvGrpSpPr/>
            <p:nvPr/>
          </p:nvGrpSpPr>
          <p:grpSpPr>
            <a:xfrm rot="0">
              <a:off x="0" y="0"/>
              <a:ext cx="5655896" cy="1482816"/>
              <a:chOff x="0" y="0"/>
              <a:chExt cx="1117214" cy="292902"/>
            </a:xfrm>
          </p:grpSpPr>
          <p:sp>
            <p:nvSpPr>
              <p:cNvPr name="Freeform 8" id="8"/>
              <p:cNvSpPr/>
              <p:nvPr/>
            </p:nvSpPr>
            <p:spPr>
              <a:xfrm flipH="false" flipV="false" rot="0">
                <a:off x="0" y="0"/>
                <a:ext cx="1117214" cy="292902"/>
              </a:xfrm>
              <a:custGeom>
                <a:avLst/>
                <a:gdLst/>
                <a:ahLst/>
                <a:cxnLst/>
                <a:rect r="r" b="b" t="t" l="l"/>
                <a:pathLst>
                  <a:path h="292902" w="1117214">
                    <a:moveTo>
                      <a:pt x="0" y="0"/>
                    </a:moveTo>
                    <a:lnTo>
                      <a:pt x="1117214" y="0"/>
                    </a:lnTo>
                    <a:lnTo>
                      <a:pt x="1117214" y="292902"/>
                    </a:lnTo>
                    <a:lnTo>
                      <a:pt x="0" y="292902"/>
                    </a:lnTo>
                    <a:close/>
                  </a:path>
                </a:pathLst>
              </a:custGeom>
              <a:solidFill>
                <a:srgbClr val="E5A000"/>
              </a:solidFill>
            </p:spPr>
          </p:sp>
          <p:sp>
            <p:nvSpPr>
              <p:cNvPr name="TextBox 9" id="9"/>
              <p:cNvSpPr txBox="true"/>
              <p:nvPr/>
            </p:nvSpPr>
            <p:spPr>
              <a:xfrm>
                <a:off x="0" y="-38100"/>
                <a:ext cx="1117214" cy="331002"/>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5655896" y="8742"/>
              <a:ext cx="5655896" cy="1482816"/>
              <a:chOff x="0" y="0"/>
              <a:chExt cx="1117214" cy="292902"/>
            </a:xfrm>
          </p:grpSpPr>
          <p:sp>
            <p:nvSpPr>
              <p:cNvPr name="Freeform 11" id="11"/>
              <p:cNvSpPr/>
              <p:nvPr/>
            </p:nvSpPr>
            <p:spPr>
              <a:xfrm flipH="false" flipV="false" rot="0">
                <a:off x="0" y="0"/>
                <a:ext cx="1117214" cy="292902"/>
              </a:xfrm>
              <a:custGeom>
                <a:avLst/>
                <a:gdLst/>
                <a:ahLst/>
                <a:cxnLst/>
                <a:rect r="r" b="b" t="t" l="l"/>
                <a:pathLst>
                  <a:path h="292902" w="1117214">
                    <a:moveTo>
                      <a:pt x="0" y="0"/>
                    </a:moveTo>
                    <a:lnTo>
                      <a:pt x="1117214" y="0"/>
                    </a:lnTo>
                    <a:lnTo>
                      <a:pt x="1117214" y="292902"/>
                    </a:lnTo>
                    <a:lnTo>
                      <a:pt x="0" y="292902"/>
                    </a:lnTo>
                    <a:close/>
                  </a:path>
                </a:pathLst>
              </a:custGeom>
              <a:solidFill>
                <a:srgbClr val="E5A000"/>
              </a:solidFill>
            </p:spPr>
          </p:sp>
          <p:sp>
            <p:nvSpPr>
              <p:cNvPr name="TextBox 12" id="12"/>
              <p:cNvSpPr txBox="true"/>
              <p:nvPr/>
            </p:nvSpPr>
            <p:spPr>
              <a:xfrm>
                <a:off x="0" y="-38100"/>
                <a:ext cx="1117214" cy="331002"/>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1311792" y="8742"/>
              <a:ext cx="7347968" cy="1482816"/>
              <a:chOff x="0" y="0"/>
              <a:chExt cx="1451451" cy="292902"/>
            </a:xfrm>
          </p:grpSpPr>
          <p:sp>
            <p:nvSpPr>
              <p:cNvPr name="Freeform 14" id="14"/>
              <p:cNvSpPr/>
              <p:nvPr/>
            </p:nvSpPr>
            <p:spPr>
              <a:xfrm flipH="false" flipV="false" rot="0">
                <a:off x="0" y="0"/>
                <a:ext cx="1451451" cy="292902"/>
              </a:xfrm>
              <a:custGeom>
                <a:avLst/>
                <a:gdLst/>
                <a:ahLst/>
                <a:cxnLst/>
                <a:rect r="r" b="b" t="t" l="l"/>
                <a:pathLst>
                  <a:path h="292902" w="1451451">
                    <a:moveTo>
                      <a:pt x="0" y="0"/>
                    </a:moveTo>
                    <a:lnTo>
                      <a:pt x="1451451" y="0"/>
                    </a:lnTo>
                    <a:lnTo>
                      <a:pt x="1451451" y="292902"/>
                    </a:lnTo>
                    <a:lnTo>
                      <a:pt x="0" y="292902"/>
                    </a:lnTo>
                    <a:close/>
                  </a:path>
                </a:pathLst>
              </a:custGeom>
              <a:solidFill>
                <a:srgbClr val="E5A000"/>
              </a:solidFill>
            </p:spPr>
          </p:sp>
          <p:sp>
            <p:nvSpPr>
              <p:cNvPr name="TextBox 15" id="15"/>
              <p:cNvSpPr txBox="true"/>
              <p:nvPr/>
            </p:nvSpPr>
            <p:spPr>
              <a:xfrm>
                <a:off x="0" y="-38100"/>
                <a:ext cx="1451451" cy="331002"/>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0" y="1491558"/>
              <a:ext cx="5673212" cy="4822828"/>
              <a:chOff x="0" y="0"/>
              <a:chExt cx="1120634" cy="952657"/>
            </a:xfrm>
          </p:grpSpPr>
          <p:sp>
            <p:nvSpPr>
              <p:cNvPr name="Freeform 17" id="17"/>
              <p:cNvSpPr/>
              <p:nvPr/>
            </p:nvSpPr>
            <p:spPr>
              <a:xfrm flipH="false" flipV="false" rot="0">
                <a:off x="0" y="0"/>
                <a:ext cx="1120634" cy="952657"/>
              </a:xfrm>
              <a:custGeom>
                <a:avLst/>
                <a:gdLst/>
                <a:ahLst/>
                <a:cxnLst/>
                <a:rect r="r" b="b" t="t" l="l"/>
                <a:pathLst>
                  <a:path h="952657" w="1120634">
                    <a:moveTo>
                      <a:pt x="0" y="0"/>
                    </a:moveTo>
                    <a:lnTo>
                      <a:pt x="1120634" y="0"/>
                    </a:lnTo>
                    <a:lnTo>
                      <a:pt x="1120634" y="952657"/>
                    </a:lnTo>
                    <a:lnTo>
                      <a:pt x="0" y="952657"/>
                    </a:lnTo>
                    <a:close/>
                  </a:path>
                </a:pathLst>
              </a:custGeom>
              <a:solidFill>
                <a:srgbClr val="EEDDCD"/>
              </a:solidFill>
            </p:spPr>
          </p:sp>
          <p:sp>
            <p:nvSpPr>
              <p:cNvPr name="TextBox 18" id="18"/>
              <p:cNvSpPr txBox="true"/>
              <p:nvPr/>
            </p:nvSpPr>
            <p:spPr>
              <a:xfrm>
                <a:off x="0" y="-38100"/>
                <a:ext cx="1120634" cy="990757"/>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5647238" y="1491558"/>
              <a:ext cx="5673212" cy="4822828"/>
              <a:chOff x="0" y="0"/>
              <a:chExt cx="1120634" cy="952657"/>
            </a:xfrm>
          </p:grpSpPr>
          <p:sp>
            <p:nvSpPr>
              <p:cNvPr name="Freeform 20" id="20"/>
              <p:cNvSpPr/>
              <p:nvPr/>
            </p:nvSpPr>
            <p:spPr>
              <a:xfrm flipH="false" flipV="false" rot="0">
                <a:off x="0" y="0"/>
                <a:ext cx="1120634" cy="952657"/>
              </a:xfrm>
              <a:custGeom>
                <a:avLst/>
                <a:gdLst/>
                <a:ahLst/>
                <a:cxnLst/>
                <a:rect r="r" b="b" t="t" l="l"/>
                <a:pathLst>
                  <a:path h="952657" w="1120634">
                    <a:moveTo>
                      <a:pt x="0" y="0"/>
                    </a:moveTo>
                    <a:lnTo>
                      <a:pt x="1120634" y="0"/>
                    </a:lnTo>
                    <a:lnTo>
                      <a:pt x="1120634" y="952657"/>
                    </a:lnTo>
                    <a:lnTo>
                      <a:pt x="0" y="952657"/>
                    </a:lnTo>
                    <a:close/>
                  </a:path>
                </a:pathLst>
              </a:custGeom>
              <a:solidFill>
                <a:srgbClr val="EEDDCD"/>
              </a:solidFill>
            </p:spPr>
          </p:sp>
          <p:sp>
            <p:nvSpPr>
              <p:cNvPr name="TextBox 21" id="21"/>
              <p:cNvSpPr txBox="true"/>
              <p:nvPr/>
            </p:nvSpPr>
            <p:spPr>
              <a:xfrm>
                <a:off x="0" y="-38100"/>
                <a:ext cx="1120634" cy="990757"/>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11294476" y="1491558"/>
              <a:ext cx="7365284" cy="1205765"/>
              <a:chOff x="0" y="0"/>
              <a:chExt cx="1454871" cy="238176"/>
            </a:xfrm>
          </p:grpSpPr>
          <p:sp>
            <p:nvSpPr>
              <p:cNvPr name="Freeform 23" id="23"/>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24" id="24"/>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25" id="25"/>
            <p:cNvGrpSpPr/>
            <p:nvPr/>
          </p:nvGrpSpPr>
          <p:grpSpPr>
            <a:xfrm rot="0">
              <a:off x="11294476" y="3903088"/>
              <a:ext cx="7365284" cy="1205765"/>
              <a:chOff x="0" y="0"/>
              <a:chExt cx="1454871" cy="238176"/>
            </a:xfrm>
          </p:grpSpPr>
          <p:sp>
            <p:nvSpPr>
              <p:cNvPr name="Freeform 26" id="26"/>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27" id="27"/>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28" id="28"/>
            <p:cNvGrpSpPr/>
            <p:nvPr/>
          </p:nvGrpSpPr>
          <p:grpSpPr>
            <a:xfrm rot="0">
              <a:off x="11303134" y="2697323"/>
              <a:ext cx="7365284" cy="1205765"/>
              <a:chOff x="0" y="0"/>
              <a:chExt cx="1454871" cy="238176"/>
            </a:xfrm>
          </p:grpSpPr>
          <p:sp>
            <p:nvSpPr>
              <p:cNvPr name="Freeform 29" id="29"/>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30" id="30"/>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31" id="31"/>
            <p:cNvGrpSpPr/>
            <p:nvPr/>
          </p:nvGrpSpPr>
          <p:grpSpPr>
            <a:xfrm rot="0">
              <a:off x="11294476" y="5108621"/>
              <a:ext cx="7365284" cy="1205765"/>
              <a:chOff x="0" y="0"/>
              <a:chExt cx="1454871" cy="238176"/>
            </a:xfrm>
          </p:grpSpPr>
          <p:sp>
            <p:nvSpPr>
              <p:cNvPr name="Freeform 32" id="32"/>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33" id="33"/>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grpSp>
        <p:nvGrpSpPr>
          <p:cNvPr name="Group 34" id="34"/>
          <p:cNvGrpSpPr/>
          <p:nvPr/>
        </p:nvGrpSpPr>
        <p:grpSpPr>
          <a:xfrm rot="0">
            <a:off x="1003935" y="4772720"/>
            <a:ext cx="14050849" cy="4745315"/>
            <a:chOff x="0" y="0"/>
            <a:chExt cx="18734466" cy="6327086"/>
          </a:xfrm>
        </p:grpSpPr>
        <p:sp>
          <p:nvSpPr>
            <p:cNvPr name="AutoShape 35" id="35"/>
            <p:cNvSpPr/>
            <p:nvPr/>
          </p:nvSpPr>
          <p:spPr>
            <a:xfrm flipV="true">
              <a:off x="33020" y="12700"/>
              <a:ext cx="18668418" cy="12700"/>
            </a:xfrm>
            <a:prstGeom prst="line">
              <a:avLst/>
            </a:prstGeom>
            <a:ln cap="flat" w="25400">
              <a:solidFill>
                <a:srgbClr val="000000"/>
              </a:solidFill>
              <a:prstDash val="solid"/>
              <a:headEnd type="none" len="sm" w="sm"/>
              <a:tailEnd type="none" len="sm" w="sm"/>
            </a:ln>
          </p:spPr>
        </p:sp>
        <p:sp>
          <p:nvSpPr>
            <p:cNvPr name="AutoShape 36" id="36"/>
            <p:cNvSpPr/>
            <p:nvPr/>
          </p:nvSpPr>
          <p:spPr>
            <a:xfrm flipV="true">
              <a:off x="9" y="6301686"/>
              <a:ext cx="18734440" cy="12700"/>
            </a:xfrm>
            <a:prstGeom prst="line">
              <a:avLst/>
            </a:prstGeom>
            <a:ln cap="flat" w="25400">
              <a:solidFill>
                <a:srgbClr val="000000"/>
              </a:solidFill>
              <a:prstDash val="solid"/>
              <a:headEnd type="none" len="sm" w="sm"/>
              <a:tailEnd type="none" len="sm" w="sm"/>
            </a:ln>
          </p:spPr>
        </p:sp>
        <p:sp>
          <p:nvSpPr>
            <p:cNvPr name="AutoShape 37" id="37"/>
            <p:cNvSpPr/>
            <p:nvPr/>
          </p:nvSpPr>
          <p:spPr>
            <a:xfrm flipV="true">
              <a:off x="17" y="1497261"/>
              <a:ext cx="18734440" cy="12700"/>
            </a:xfrm>
            <a:prstGeom prst="line">
              <a:avLst/>
            </a:prstGeom>
            <a:ln cap="flat" w="25400">
              <a:solidFill>
                <a:srgbClr val="000000"/>
              </a:solidFill>
              <a:prstDash val="solid"/>
              <a:headEnd type="none" len="sm" w="sm"/>
              <a:tailEnd type="none" len="sm" w="sm"/>
            </a:ln>
          </p:spPr>
        </p:sp>
        <p:sp>
          <p:nvSpPr>
            <p:cNvPr name="AutoShape 38" id="38"/>
            <p:cNvSpPr/>
            <p:nvPr/>
          </p:nvSpPr>
          <p:spPr>
            <a:xfrm>
              <a:off x="33020" y="25400"/>
              <a:ext cx="0" cy="6276286"/>
            </a:xfrm>
            <a:prstGeom prst="line">
              <a:avLst/>
            </a:prstGeom>
            <a:ln cap="flat" w="25400">
              <a:solidFill>
                <a:srgbClr val="000000"/>
              </a:solidFill>
              <a:prstDash val="solid"/>
              <a:headEnd type="none" len="sm" w="sm"/>
              <a:tailEnd type="none" len="sm" w="sm"/>
            </a:ln>
          </p:spPr>
        </p:sp>
        <p:sp>
          <p:nvSpPr>
            <p:cNvPr name="AutoShape 39" id="39"/>
            <p:cNvSpPr/>
            <p:nvPr/>
          </p:nvSpPr>
          <p:spPr>
            <a:xfrm>
              <a:off x="5673344" y="50800"/>
              <a:ext cx="0" cy="6276286"/>
            </a:xfrm>
            <a:prstGeom prst="line">
              <a:avLst/>
            </a:prstGeom>
            <a:ln cap="flat" w="25400">
              <a:solidFill>
                <a:srgbClr val="000000"/>
              </a:solidFill>
              <a:prstDash val="solid"/>
              <a:headEnd type="none" len="sm" w="sm"/>
              <a:tailEnd type="none" len="sm" w="sm"/>
            </a:ln>
          </p:spPr>
        </p:sp>
        <p:sp>
          <p:nvSpPr>
            <p:cNvPr name="AutoShape 40" id="40"/>
            <p:cNvSpPr/>
            <p:nvPr/>
          </p:nvSpPr>
          <p:spPr>
            <a:xfrm>
              <a:off x="11312144" y="50800"/>
              <a:ext cx="0" cy="6276286"/>
            </a:xfrm>
            <a:prstGeom prst="line">
              <a:avLst/>
            </a:prstGeom>
            <a:ln cap="flat" w="25400">
              <a:solidFill>
                <a:srgbClr val="000000"/>
              </a:solidFill>
              <a:prstDash val="solid"/>
              <a:headEnd type="none" len="sm" w="sm"/>
              <a:tailEnd type="none" len="sm" w="sm"/>
            </a:ln>
          </p:spPr>
        </p:sp>
        <p:sp>
          <p:nvSpPr>
            <p:cNvPr name="AutoShape 41" id="41"/>
            <p:cNvSpPr/>
            <p:nvPr/>
          </p:nvSpPr>
          <p:spPr>
            <a:xfrm>
              <a:off x="18680080" y="12700"/>
              <a:ext cx="0" cy="6276286"/>
            </a:xfrm>
            <a:prstGeom prst="line">
              <a:avLst/>
            </a:prstGeom>
            <a:ln cap="flat" w="25400">
              <a:solidFill>
                <a:srgbClr val="000000"/>
              </a:solidFill>
              <a:prstDash val="solid"/>
              <a:headEnd type="none" len="sm" w="sm"/>
              <a:tailEnd type="none" len="sm" w="sm"/>
            </a:ln>
          </p:spPr>
        </p:sp>
        <p:sp>
          <p:nvSpPr>
            <p:cNvPr name="AutoShape 42" id="42"/>
            <p:cNvSpPr/>
            <p:nvPr/>
          </p:nvSpPr>
          <p:spPr>
            <a:xfrm flipV="true">
              <a:off x="11312144" y="2674116"/>
              <a:ext cx="7389293" cy="0"/>
            </a:xfrm>
            <a:prstGeom prst="line">
              <a:avLst/>
            </a:prstGeom>
            <a:ln cap="flat" w="25400">
              <a:solidFill>
                <a:srgbClr val="000000"/>
              </a:solidFill>
              <a:prstDash val="solid"/>
              <a:headEnd type="none" len="sm" w="sm"/>
              <a:tailEnd type="none" len="sm" w="sm"/>
            </a:ln>
          </p:spPr>
        </p:sp>
        <p:sp>
          <p:nvSpPr>
            <p:cNvPr name="AutoShape 43" id="43"/>
            <p:cNvSpPr/>
            <p:nvPr/>
          </p:nvSpPr>
          <p:spPr>
            <a:xfrm flipV="true">
              <a:off x="11347025" y="3905824"/>
              <a:ext cx="7333054" cy="0"/>
            </a:xfrm>
            <a:prstGeom prst="line">
              <a:avLst/>
            </a:prstGeom>
            <a:ln cap="flat" w="25400">
              <a:solidFill>
                <a:srgbClr val="000000"/>
              </a:solidFill>
              <a:prstDash val="solid"/>
              <a:headEnd type="none" len="sm" w="sm"/>
              <a:tailEnd type="none" len="sm" w="sm"/>
            </a:ln>
          </p:spPr>
        </p:sp>
        <p:sp>
          <p:nvSpPr>
            <p:cNvPr name="AutoShape 44" id="44"/>
            <p:cNvSpPr/>
            <p:nvPr/>
          </p:nvSpPr>
          <p:spPr>
            <a:xfrm flipV="true">
              <a:off x="11299444" y="5072101"/>
              <a:ext cx="7333054" cy="0"/>
            </a:xfrm>
            <a:prstGeom prst="line">
              <a:avLst/>
            </a:prstGeom>
            <a:ln cap="flat" w="25400">
              <a:solidFill>
                <a:srgbClr val="000000"/>
              </a:solidFill>
              <a:prstDash val="solid"/>
              <a:headEnd type="none" len="sm" w="sm"/>
              <a:tailEnd type="none" len="sm" w="sm"/>
            </a:ln>
          </p:spPr>
        </p:sp>
      </p:grpSp>
      <p:sp>
        <p:nvSpPr>
          <p:cNvPr name="TextBox 45" id="45"/>
          <p:cNvSpPr txBox="true"/>
          <p:nvPr/>
        </p:nvSpPr>
        <p:spPr>
          <a:xfrm rot="0">
            <a:off x="2133636" y="4976813"/>
            <a:ext cx="2079873"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Independen</a:t>
            </a:r>
            <a:r>
              <a:rPr lang="en-US" b="true" sz="2999">
                <a:solidFill>
                  <a:srgbClr val="EEDDCD"/>
                </a:solidFill>
                <a:latin typeface="ABC Ginto Rounded Nord Condensed Medium"/>
                <a:ea typeface="ABC Ginto Rounded Nord Condensed Medium"/>
                <a:cs typeface="ABC Ginto Rounded Nord Condensed Medium"/>
                <a:sym typeface="ABC Ginto Rounded Nord Condensed Medium"/>
              </a:rPr>
              <a:t>t</a:t>
            </a:r>
          </a:p>
        </p:txBody>
      </p:sp>
      <p:sp>
        <p:nvSpPr>
          <p:cNvPr name="TextBox 46" id="46"/>
          <p:cNvSpPr txBox="true"/>
          <p:nvPr/>
        </p:nvSpPr>
        <p:spPr>
          <a:xfrm rot="0">
            <a:off x="1033712" y="5414962"/>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we change)</a:t>
            </a:r>
          </a:p>
        </p:txBody>
      </p:sp>
      <p:sp>
        <p:nvSpPr>
          <p:cNvPr name="TextBox 47" id="47"/>
          <p:cNvSpPr txBox="true"/>
          <p:nvPr/>
        </p:nvSpPr>
        <p:spPr>
          <a:xfrm rot="0">
            <a:off x="6455775" y="5011738"/>
            <a:ext cx="1792188"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Dependent</a:t>
            </a:r>
          </a:p>
        </p:txBody>
      </p:sp>
      <p:sp>
        <p:nvSpPr>
          <p:cNvPr name="TextBox 48" id="48"/>
          <p:cNvSpPr txBox="true"/>
          <p:nvPr/>
        </p:nvSpPr>
        <p:spPr>
          <a:xfrm rot="0">
            <a:off x="5212008" y="5449887"/>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we measure)</a:t>
            </a:r>
          </a:p>
        </p:txBody>
      </p:sp>
      <p:sp>
        <p:nvSpPr>
          <p:cNvPr name="TextBox 49" id="49"/>
          <p:cNvSpPr txBox="true"/>
          <p:nvPr/>
        </p:nvSpPr>
        <p:spPr>
          <a:xfrm rot="0">
            <a:off x="11629236" y="4976813"/>
            <a:ext cx="1211312"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Control</a:t>
            </a:r>
          </a:p>
        </p:txBody>
      </p:sp>
      <p:sp>
        <p:nvSpPr>
          <p:cNvPr name="TextBox 50" id="50"/>
          <p:cNvSpPr txBox="true"/>
          <p:nvPr/>
        </p:nvSpPr>
        <p:spPr>
          <a:xfrm rot="0">
            <a:off x="10095031" y="5414962"/>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stays the same)</a:t>
            </a:r>
          </a:p>
        </p:txBody>
      </p:sp>
      <p:sp>
        <p:nvSpPr>
          <p:cNvPr name="TextBox 51" id="51"/>
          <p:cNvSpPr txBox="true"/>
          <p:nvPr/>
        </p:nvSpPr>
        <p:spPr>
          <a:xfrm rot="0">
            <a:off x="1541644" y="6904794"/>
            <a:ext cx="3263858" cy="1247774"/>
          </a:xfrm>
          <a:prstGeom prst="rect">
            <a:avLst/>
          </a:prstGeom>
        </p:spPr>
        <p:txBody>
          <a:bodyPr anchor="t" rtlCol="false" tIns="0" lIns="0" bIns="0" rIns="0">
            <a:spAutoFit/>
          </a:bodyPr>
          <a:lstStyle/>
          <a:p>
            <a:pPr algn="ctr">
              <a:lnSpc>
                <a:spcPts val="2999"/>
              </a:lnSpc>
            </a:pPr>
            <a:r>
              <a:rPr lang="en-US" sz="2999">
                <a:solidFill>
                  <a:srgbClr val="000000"/>
                </a:solidFill>
                <a:latin typeface="FF Providence Sans"/>
                <a:ea typeface="FF Providence Sans"/>
                <a:cs typeface="FF Providence Sans"/>
                <a:sym typeface="FF Providence Sans"/>
              </a:rPr>
              <a:t>The pressure increasing as we go underground</a:t>
            </a:r>
          </a:p>
        </p:txBody>
      </p:sp>
      <p:sp>
        <p:nvSpPr>
          <p:cNvPr name="TextBox 52" id="52"/>
          <p:cNvSpPr txBox="true"/>
          <p:nvPr/>
        </p:nvSpPr>
        <p:spPr>
          <a:xfrm rot="0">
            <a:off x="5719940" y="7177516"/>
            <a:ext cx="3263858" cy="876299"/>
          </a:xfrm>
          <a:prstGeom prst="rect">
            <a:avLst/>
          </a:prstGeom>
        </p:spPr>
        <p:txBody>
          <a:bodyPr anchor="t" rtlCol="false" tIns="0" lIns="0" bIns="0" rIns="0">
            <a:spAutoFit/>
          </a:bodyPr>
          <a:lstStyle/>
          <a:p>
            <a:pPr algn="ctr">
              <a:lnSpc>
                <a:spcPts val="2999"/>
              </a:lnSpc>
            </a:pPr>
            <a:r>
              <a:rPr lang="en-US" sz="2999">
                <a:solidFill>
                  <a:srgbClr val="000000"/>
                </a:solidFill>
                <a:latin typeface="FF Providence Sans"/>
                <a:ea typeface="FF Providence Sans"/>
                <a:cs typeface="FF Providence Sans"/>
                <a:sym typeface="FF Providence Sans"/>
              </a:rPr>
              <a:t>The time it takes for water to boil</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11</a:t>
            </a:r>
          </a:p>
        </p:txBody>
      </p:sp>
      <p:sp>
        <p:nvSpPr>
          <p:cNvPr name="TextBox 4" id="4"/>
          <p:cNvSpPr txBox="true"/>
          <p:nvPr/>
        </p:nvSpPr>
        <p:spPr>
          <a:xfrm rot="0">
            <a:off x="194801" y="1457942"/>
            <a:ext cx="17898397" cy="1571625"/>
          </a:xfrm>
          <a:prstGeom prst="rect">
            <a:avLst/>
          </a:prstGeom>
        </p:spPr>
        <p:txBody>
          <a:bodyPr anchor="t" rtlCol="false" tIns="0" lIns="0" bIns="0" rIns="0">
            <a:spAutoFit/>
          </a:bodyPr>
          <a:lstStyle/>
          <a:p>
            <a:pPr algn="ctr">
              <a:lnSpc>
                <a:spcPts val="6000"/>
              </a:lnSpc>
            </a:pPr>
            <a:r>
              <a:rPr lang="en-US" sz="6000">
                <a:solidFill>
                  <a:srgbClr val="195AEF"/>
                </a:solidFill>
                <a:latin typeface="Gimme Extra Bold"/>
                <a:ea typeface="Gimme Extra Bold"/>
                <a:cs typeface="Gimme Extra Bold"/>
                <a:sym typeface="Gimme Extra Bold"/>
              </a:rPr>
              <a:t>How does increasing pressure change the time it takes for water to boil?</a:t>
            </a:r>
          </a:p>
        </p:txBody>
      </p:sp>
      <p:sp>
        <p:nvSpPr>
          <p:cNvPr name="TextBox 5" id="5"/>
          <p:cNvSpPr txBox="true"/>
          <p:nvPr/>
        </p:nvSpPr>
        <p:spPr>
          <a:xfrm rot="0">
            <a:off x="3264480" y="3260501"/>
            <a:ext cx="11759040" cy="1181100"/>
          </a:xfrm>
          <a:prstGeom prst="rect">
            <a:avLst/>
          </a:prstGeom>
        </p:spPr>
        <p:txBody>
          <a:bodyPr anchor="t" rtlCol="false" tIns="0" lIns="0" bIns="0" rIns="0">
            <a:spAutoFit/>
          </a:bodyPr>
          <a:lstStyle/>
          <a:p>
            <a:pPr algn="ctr">
              <a:lnSpc>
                <a:spcPts val="4500"/>
              </a:lnSpc>
            </a:pPr>
            <a:r>
              <a:rPr lang="en-US" sz="4500">
                <a:solidFill>
                  <a:srgbClr val="195AEF"/>
                </a:solidFill>
                <a:latin typeface="ABC Ginto Rounded Nord Condensed"/>
                <a:ea typeface="ABC Ginto Rounded Nord Condensed"/>
                <a:cs typeface="ABC Ginto Rounded Nord Condensed"/>
                <a:sym typeface="ABC Ginto Rounded Nord Condensed"/>
              </a:rPr>
              <a:t>What do you think the variables we need to think about are for this experiment?</a:t>
            </a:r>
          </a:p>
        </p:txBody>
      </p:sp>
      <p:grpSp>
        <p:nvGrpSpPr>
          <p:cNvPr name="Group 6" id="6"/>
          <p:cNvGrpSpPr/>
          <p:nvPr/>
        </p:nvGrpSpPr>
        <p:grpSpPr>
          <a:xfrm rot="0">
            <a:off x="1028700" y="4782245"/>
            <a:ext cx="14001313" cy="4735790"/>
            <a:chOff x="0" y="0"/>
            <a:chExt cx="18668418" cy="6314386"/>
          </a:xfrm>
        </p:grpSpPr>
        <p:grpSp>
          <p:nvGrpSpPr>
            <p:cNvPr name="Group 7" id="7"/>
            <p:cNvGrpSpPr/>
            <p:nvPr/>
          </p:nvGrpSpPr>
          <p:grpSpPr>
            <a:xfrm rot="0">
              <a:off x="0" y="0"/>
              <a:ext cx="5655896" cy="1482816"/>
              <a:chOff x="0" y="0"/>
              <a:chExt cx="1117214" cy="292902"/>
            </a:xfrm>
          </p:grpSpPr>
          <p:sp>
            <p:nvSpPr>
              <p:cNvPr name="Freeform 8" id="8"/>
              <p:cNvSpPr/>
              <p:nvPr/>
            </p:nvSpPr>
            <p:spPr>
              <a:xfrm flipH="false" flipV="false" rot="0">
                <a:off x="0" y="0"/>
                <a:ext cx="1117214" cy="292902"/>
              </a:xfrm>
              <a:custGeom>
                <a:avLst/>
                <a:gdLst/>
                <a:ahLst/>
                <a:cxnLst/>
                <a:rect r="r" b="b" t="t" l="l"/>
                <a:pathLst>
                  <a:path h="292902" w="1117214">
                    <a:moveTo>
                      <a:pt x="0" y="0"/>
                    </a:moveTo>
                    <a:lnTo>
                      <a:pt x="1117214" y="0"/>
                    </a:lnTo>
                    <a:lnTo>
                      <a:pt x="1117214" y="292902"/>
                    </a:lnTo>
                    <a:lnTo>
                      <a:pt x="0" y="292902"/>
                    </a:lnTo>
                    <a:close/>
                  </a:path>
                </a:pathLst>
              </a:custGeom>
              <a:solidFill>
                <a:srgbClr val="E5A000"/>
              </a:solidFill>
            </p:spPr>
          </p:sp>
          <p:sp>
            <p:nvSpPr>
              <p:cNvPr name="TextBox 9" id="9"/>
              <p:cNvSpPr txBox="true"/>
              <p:nvPr/>
            </p:nvSpPr>
            <p:spPr>
              <a:xfrm>
                <a:off x="0" y="-38100"/>
                <a:ext cx="1117214" cy="331002"/>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5655896" y="8742"/>
              <a:ext cx="5655896" cy="1482816"/>
              <a:chOff x="0" y="0"/>
              <a:chExt cx="1117214" cy="292902"/>
            </a:xfrm>
          </p:grpSpPr>
          <p:sp>
            <p:nvSpPr>
              <p:cNvPr name="Freeform 11" id="11"/>
              <p:cNvSpPr/>
              <p:nvPr/>
            </p:nvSpPr>
            <p:spPr>
              <a:xfrm flipH="false" flipV="false" rot="0">
                <a:off x="0" y="0"/>
                <a:ext cx="1117214" cy="292902"/>
              </a:xfrm>
              <a:custGeom>
                <a:avLst/>
                <a:gdLst/>
                <a:ahLst/>
                <a:cxnLst/>
                <a:rect r="r" b="b" t="t" l="l"/>
                <a:pathLst>
                  <a:path h="292902" w="1117214">
                    <a:moveTo>
                      <a:pt x="0" y="0"/>
                    </a:moveTo>
                    <a:lnTo>
                      <a:pt x="1117214" y="0"/>
                    </a:lnTo>
                    <a:lnTo>
                      <a:pt x="1117214" y="292902"/>
                    </a:lnTo>
                    <a:lnTo>
                      <a:pt x="0" y="292902"/>
                    </a:lnTo>
                    <a:close/>
                  </a:path>
                </a:pathLst>
              </a:custGeom>
              <a:solidFill>
                <a:srgbClr val="E5A000"/>
              </a:solidFill>
            </p:spPr>
          </p:sp>
          <p:sp>
            <p:nvSpPr>
              <p:cNvPr name="TextBox 12" id="12"/>
              <p:cNvSpPr txBox="true"/>
              <p:nvPr/>
            </p:nvSpPr>
            <p:spPr>
              <a:xfrm>
                <a:off x="0" y="-38100"/>
                <a:ext cx="1117214" cy="331002"/>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1311792" y="8742"/>
              <a:ext cx="7347968" cy="1482816"/>
              <a:chOff x="0" y="0"/>
              <a:chExt cx="1451451" cy="292902"/>
            </a:xfrm>
          </p:grpSpPr>
          <p:sp>
            <p:nvSpPr>
              <p:cNvPr name="Freeform 14" id="14"/>
              <p:cNvSpPr/>
              <p:nvPr/>
            </p:nvSpPr>
            <p:spPr>
              <a:xfrm flipH="false" flipV="false" rot="0">
                <a:off x="0" y="0"/>
                <a:ext cx="1451451" cy="292902"/>
              </a:xfrm>
              <a:custGeom>
                <a:avLst/>
                <a:gdLst/>
                <a:ahLst/>
                <a:cxnLst/>
                <a:rect r="r" b="b" t="t" l="l"/>
                <a:pathLst>
                  <a:path h="292902" w="1451451">
                    <a:moveTo>
                      <a:pt x="0" y="0"/>
                    </a:moveTo>
                    <a:lnTo>
                      <a:pt x="1451451" y="0"/>
                    </a:lnTo>
                    <a:lnTo>
                      <a:pt x="1451451" y="292902"/>
                    </a:lnTo>
                    <a:lnTo>
                      <a:pt x="0" y="292902"/>
                    </a:lnTo>
                    <a:close/>
                  </a:path>
                </a:pathLst>
              </a:custGeom>
              <a:solidFill>
                <a:srgbClr val="E5A000"/>
              </a:solidFill>
            </p:spPr>
          </p:sp>
          <p:sp>
            <p:nvSpPr>
              <p:cNvPr name="TextBox 15" id="15"/>
              <p:cNvSpPr txBox="true"/>
              <p:nvPr/>
            </p:nvSpPr>
            <p:spPr>
              <a:xfrm>
                <a:off x="0" y="-38100"/>
                <a:ext cx="1451451" cy="331002"/>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0" y="1491558"/>
              <a:ext cx="5673212" cy="4822828"/>
              <a:chOff x="0" y="0"/>
              <a:chExt cx="1120634" cy="952657"/>
            </a:xfrm>
          </p:grpSpPr>
          <p:sp>
            <p:nvSpPr>
              <p:cNvPr name="Freeform 17" id="17"/>
              <p:cNvSpPr/>
              <p:nvPr/>
            </p:nvSpPr>
            <p:spPr>
              <a:xfrm flipH="false" flipV="false" rot="0">
                <a:off x="0" y="0"/>
                <a:ext cx="1120634" cy="952657"/>
              </a:xfrm>
              <a:custGeom>
                <a:avLst/>
                <a:gdLst/>
                <a:ahLst/>
                <a:cxnLst/>
                <a:rect r="r" b="b" t="t" l="l"/>
                <a:pathLst>
                  <a:path h="952657" w="1120634">
                    <a:moveTo>
                      <a:pt x="0" y="0"/>
                    </a:moveTo>
                    <a:lnTo>
                      <a:pt x="1120634" y="0"/>
                    </a:lnTo>
                    <a:lnTo>
                      <a:pt x="1120634" y="952657"/>
                    </a:lnTo>
                    <a:lnTo>
                      <a:pt x="0" y="952657"/>
                    </a:lnTo>
                    <a:close/>
                  </a:path>
                </a:pathLst>
              </a:custGeom>
              <a:solidFill>
                <a:srgbClr val="EEDDCD"/>
              </a:solidFill>
            </p:spPr>
          </p:sp>
          <p:sp>
            <p:nvSpPr>
              <p:cNvPr name="TextBox 18" id="18"/>
              <p:cNvSpPr txBox="true"/>
              <p:nvPr/>
            </p:nvSpPr>
            <p:spPr>
              <a:xfrm>
                <a:off x="0" y="-38100"/>
                <a:ext cx="1120634" cy="990757"/>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5647238" y="1491558"/>
              <a:ext cx="5673212" cy="4822828"/>
              <a:chOff x="0" y="0"/>
              <a:chExt cx="1120634" cy="952657"/>
            </a:xfrm>
          </p:grpSpPr>
          <p:sp>
            <p:nvSpPr>
              <p:cNvPr name="Freeform 20" id="20"/>
              <p:cNvSpPr/>
              <p:nvPr/>
            </p:nvSpPr>
            <p:spPr>
              <a:xfrm flipH="false" flipV="false" rot="0">
                <a:off x="0" y="0"/>
                <a:ext cx="1120634" cy="952657"/>
              </a:xfrm>
              <a:custGeom>
                <a:avLst/>
                <a:gdLst/>
                <a:ahLst/>
                <a:cxnLst/>
                <a:rect r="r" b="b" t="t" l="l"/>
                <a:pathLst>
                  <a:path h="952657" w="1120634">
                    <a:moveTo>
                      <a:pt x="0" y="0"/>
                    </a:moveTo>
                    <a:lnTo>
                      <a:pt x="1120634" y="0"/>
                    </a:lnTo>
                    <a:lnTo>
                      <a:pt x="1120634" y="952657"/>
                    </a:lnTo>
                    <a:lnTo>
                      <a:pt x="0" y="952657"/>
                    </a:lnTo>
                    <a:close/>
                  </a:path>
                </a:pathLst>
              </a:custGeom>
              <a:solidFill>
                <a:srgbClr val="EEDDCD"/>
              </a:solidFill>
            </p:spPr>
          </p:sp>
          <p:sp>
            <p:nvSpPr>
              <p:cNvPr name="TextBox 21" id="21"/>
              <p:cNvSpPr txBox="true"/>
              <p:nvPr/>
            </p:nvSpPr>
            <p:spPr>
              <a:xfrm>
                <a:off x="0" y="-38100"/>
                <a:ext cx="1120634" cy="990757"/>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11294476" y="1491558"/>
              <a:ext cx="7365284" cy="1205765"/>
              <a:chOff x="0" y="0"/>
              <a:chExt cx="1454871" cy="238176"/>
            </a:xfrm>
          </p:grpSpPr>
          <p:sp>
            <p:nvSpPr>
              <p:cNvPr name="Freeform 23" id="23"/>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24" id="24"/>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25" id="25"/>
            <p:cNvGrpSpPr/>
            <p:nvPr/>
          </p:nvGrpSpPr>
          <p:grpSpPr>
            <a:xfrm rot="0">
              <a:off x="11294476" y="3903088"/>
              <a:ext cx="7365284" cy="1205765"/>
              <a:chOff x="0" y="0"/>
              <a:chExt cx="1454871" cy="238176"/>
            </a:xfrm>
          </p:grpSpPr>
          <p:sp>
            <p:nvSpPr>
              <p:cNvPr name="Freeform 26" id="26"/>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27" id="27"/>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28" id="28"/>
            <p:cNvGrpSpPr/>
            <p:nvPr/>
          </p:nvGrpSpPr>
          <p:grpSpPr>
            <a:xfrm rot="0">
              <a:off x="11303134" y="2697323"/>
              <a:ext cx="7365284" cy="1205765"/>
              <a:chOff x="0" y="0"/>
              <a:chExt cx="1454871" cy="238176"/>
            </a:xfrm>
          </p:grpSpPr>
          <p:sp>
            <p:nvSpPr>
              <p:cNvPr name="Freeform 29" id="29"/>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30" id="30"/>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nvGrpSpPr>
            <p:cNvPr name="Group 31" id="31"/>
            <p:cNvGrpSpPr/>
            <p:nvPr/>
          </p:nvGrpSpPr>
          <p:grpSpPr>
            <a:xfrm rot="0">
              <a:off x="11294476" y="5108621"/>
              <a:ext cx="7365284" cy="1205765"/>
              <a:chOff x="0" y="0"/>
              <a:chExt cx="1454871" cy="238176"/>
            </a:xfrm>
          </p:grpSpPr>
          <p:sp>
            <p:nvSpPr>
              <p:cNvPr name="Freeform 32" id="32"/>
              <p:cNvSpPr/>
              <p:nvPr/>
            </p:nvSpPr>
            <p:spPr>
              <a:xfrm flipH="false" flipV="false" rot="0">
                <a:off x="0" y="0"/>
                <a:ext cx="1454871" cy="238176"/>
              </a:xfrm>
              <a:custGeom>
                <a:avLst/>
                <a:gdLst/>
                <a:ahLst/>
                <a:cxnLst/>
                <a:rect r="r" b="b" t="t" l="l"/>
                <a:pathLst>
                  <a:path h="238176" w="1454871">
                    <a:moveTo>
                      <a:pt x="0" y="0"/>
                    </a:moveTo>
                    <a:lnTo>
                      <a:pt x="1454871" y="0"/>
                    </a:lnTo>
                    <a:lnTo>
                      <a:pt x="1454871" y="238176"/>
                    </a:lnTo>
                    <a:lnTo>
                      <a:pt x="0" y="238176"/>
                    </a:lnTo>
                    <a:close/>
                  </a:path>
                </a:pathLst>
              </a:custGeom>
              <a:solidFill>
                <a:srgbClr val="EEDDCD"/>
              </a:solidFill>
            </p:spPr>
          </p:sp>
          <p:sp>
            <p:nvSpPr>
              <p:cNvPr name="TextBox 33" id="33"/>
              <p:cNvSpPr txBox="true"/>
              <p:nvPr/>
            </p:nvSpPr>
            <p:spPr>
              <a:xfrm>
                <a:off x="0" y="-38100"/>
                <a:ext cx="1454871" cy="276276"/>
              </a:xfrm>
              <a:prstGeom prst="rect">
                <a:avLst/>
              </a:prstGeom>
            </p:spPr>
            <p:txBody>
              <a:bodyPr anchor="ctr" rtlCol="false" tIns="50800" lIns="50800" bIns="50800" rIns="50800"/>
              <a:lstStyle/>
              <a:p>
                <a:pPr algn="ctr">
                  <a:lnSpc>
                    <a:spcPts val="2659"/>
                  </a:lnSpc>
                </a:pPr>
              </a:p>
            </p:txBody>
          </p:sp>
        </p:grpSp>
      </p:grpSp>
      <p:grpSp>
        <p:nvGrpSpPr>
          <p:cNvPr name="Group 34" id="34"/>
          <p:cNvGrpSpPr/>
          <p:nvPr/>
        </p:nvGrpSpPr>
        <p:grpSpPr>
          <a:xfrm rot="0">
            <a:off x="1003935" y="4772720"/>
            <a:ext cx="14050849" cy="4745315"/>
            <a:chOff x="0" y="0"/>
            <a:chExt cx="18734466" cy="6327086"/>
          </a:xfrm>
        </p:grpSpPr>
        <p:sp>
          <p:nvSpPr>
            <p:cNvPr name="AutoShape 35" id="35"/>
            <p:cNvSpPr/>
            <p:nvPr/>
          </p:nvSpPr>
          <p:spPr>
            <a:xfrm flipV="true">
              <a:off x="33020" y="12700"/>
              <a:ext cx="18668418" cy="12700"/>
            </a:xfrm>
            <a:prstGeom prst="line">
              <a:avLst/>
            </a:prstGeom>
            <a:ln cap="flat" w="25400">
              <a:solidFill>
                <a:srgbClr val="000000"/>
              </a:solidFill>
              <a:prstDash val="solid"/>
              <a:headEnd type="none" len="sm" w="sm"/>
              <a:tailEnd type="none" len="sm" w="sm"/>
            </a:ln>
          </p:spPr>
        </p:sp>
        <p:sp>
          <p:nvSpPr>
            <p:cNvPr name="AutoShape 36" id="36"/>
            <p:cNvSpPr/>
            <p:nvPr/>
          </p:nvSpPr>
          <p:spPr>
            <a:xfrm flipV="true">
              <a:off x="9" y="6301686"/>
              <a:ext cx="18734440" cy="12700"/>
            </a:xfrm>
            <a:prstGeom prst="line">
              <a:avLst/>
            </a:prstGeom>
            <a:ln cap="flat" w="25400">
              <a:solidFill>
                <a:srgbClr val="000000"/>
              </a:solidFill>
              <a:prstDash val="solid"/>
              <a:headEnd type="none" len="sm" w="sm"/>
              <a:tailEnd type="none" len="sm" w="sm"/>
            </a:ln>
          </p:spPr>
        </p:sp>
        <p:sp>
          <p:nvSpPr>
            <p:cNvPr name="AutoShape 37" id="37"/>
            <p:cNvSpPr/>
            <p:nvPr/>
          </p:nvSpPr>
          <p:spPr>
            <a:xfrm flipV="true">
              <a:off x="17" y="1497261"/>
              <a:ext cx="18734440" cy="12700"/>
            </a:xfrm>
            <a:prstGeom prst="line">
              <a:avLst/>
            </a:prstGeom>
            <a:ln cap="flat" w="25400">
              <a:solidFill>
                <a:srgbClr val="000000"/>
              </a:solidFill>
              <a:prstDash val="solid"/>
              <a:headEnd type="none" len="sm" w="sm"/>
              <a:tailEnd type="none" len="sm" w="sm"/>
            </a:ln>
          </p:spPr>
        </p:sp>
        <p:sp>
          <p:nvSpPr>
            <p:cNvPr name="AutoShape 38" id="38"/>
            <p:cNvSpPr/>
            <p:nvPr/>
          </p:nvSpPr>
          <p:spPr>
            <a:xfrm>
              <a:off x="33020" y="25400"/>
              <a:ext cx="0" cy="6276286"/>
            </a:xfrm>
            <a:prstGeom prst="line">
              <a:avLst/>
            </a:prstGeom>
            <a:ln cap="flat" w="25400">
              <a:solidFill>
                <a:srgbClr val="000000"/>
              </a:solidFill>
              <a:prstDash val="solid"/>
              <a:headEnd type="none" len="sm" w="sm"/>
              <a:tailEnd type="none" len="sm" w="sm"/>
            </a:ln>
          </p:spPr>
        </p:sp>
        <p:sp>
          <p:nvSpPr>
            <p:cNvPr name="AutoShape 39" id="39"/>
            <p:cNvSpPr/>
            <p:nvPr/>
          </p:nvSpPr>
          <p:spPr>
            <a:xfrm>
              <a:off x="5673344" y="50800"/>
              <a:ext cx="0" cy="6276286"/>
            </a:xfrm>
            <a:prstGeom prst="line">
              <a:avLst/>
            </a:prstGeom>
            <a:ln cap="flat" w="25400">
              <a:solidFill>
                <a:srgbClr val="000000"/>
              </a:solidFill>
              <a:prstDash val="solid"/>
              <a:headEnd type="none" len="sm" w="sm"/>
              <a:tailEnd type="none" len="sm" w="sm"/>
            </a:ln>
          </p:spPr>
        </p:sp>
        <p:sp>
          <p:nvSpPr>
            <p:cNvPr name="AutoShape 40" id="40"/>
            <p:cNvSpPr/>
            <p:nvPr/>
          </p:nvSpPr>
          <p:spPr>
            <a:xfrm>
              <a:off x="11312144" y="50800"/>
              <a:ext cx="0" cy="6276286"/>
            </a:xfrm>
            <a:prstGeom prst="line">
              <a:avLst/>
            </a:prstGeom>
            <a:ln cap="flat" w="25400">
              <a:solidFill>
                <a:srgbClr val="000000"/>
              </a:solidFill>
              <a:prstDash val="solid"/>
              <a:headEnd type="none" len="sm" w="sm"/>
              <a:tailEnd type="none" len="sm" w="sm"/>
            </a:ln>
          </p:spPr>
        </p:sp>
        <p:sp>
          <p:nvSpPr>
            <p:cNvPr name="AutoShape 41" id="41"/>
            <p:cNvSpPr/>
            <p:nvPr/>
          </p:nvSpPr>
          <p:spPr>
            <a:xfrm>
              <a:off x="18680080" y="12700"/>
              <a:ext cx="0" cy="6276286"/>
            </a:xfrm>
            <a:prstGeom prst="line">
              <a:avLst/>
            </a:prstGeom>
            <a:ln cap="flat" w="25400">
              <a:solidFill>
                <a:srgbClr val="000000"/>
              </a:solidFill>
              <a:prstDash val="solid"/>
              <a:headEnd type="none" len="sm" w="sm"/>
              <a:tailEnd type="none" len="sm" w="sm"/>
            </a:ln>
          </p:spPr>
        </p:sp>
        <p:sp>
          <p:nvSpPr>
            <p:cNvPr name="AutoShape 42" id="42"/>
            <p:cNvSpPr/>
            <p:nvPr/>
          </p:nvSpPr>
          <p:spPr>
            <a:xfrm flipV="true">
              <a:off x="11312144" y="2674116"/>
              <a:ext cx="7389293" cy="0"/>
            </a:xfrm>
            <a:prstGeom prst="line">
              <a:avLst/>
            </a:prstGeom>
            <a:ln cap="flat" w="25400">
              <a:solidFill>
                <a:srgbClr val="000000"/>
              </a:solidFill>
              <a:prstDash val="solid"/>
              <a:headEnd type="none" len="sm" w="sm"/>
              <a:tailEnd type="none" len="sm" w="sm"/>
            </a:ln>
          </p:spPr>
        </p:sp>
        <p:sp>
          <p:nvSpPr>
            <p:cNvPr name="AutoShape 43" id="43"/>
            <p:cNvSpPr/>
            <p:nvPr/>
          </p:nvSpPr>
          <p:spPr>
            <a:xfrm flipV="true">
              <a:off x="11347025" y="3905824"/>
              <a:ext cx="7333054" cy="0"/>
            </a:xfrm>
            <a:prstGeom prst="line">
              <a:avLst/>
            </a:prstGeom>
            <a:ln cap="flat" w="25400">
              <a:solidFill>
                <a:srgbClr val="000000"/>
              </a:solidFill>
              <a:prstDash val="solid"/>
              <a:headEnd type="none" len="sm" w="sm"/>
              <a:tailEnd type="none" len="sm" w="sm"/>
            </a:ln>
          </p:spPr>
        </p:sp>
        <p:sp>
          <p:nvSpPr>
            <p:cNvPr name="AutoShape 44" id="44"/>
            <p:cNvSpPr/>
            <p:nvPr/>
          </p:nvSpPr>
          <p:spPr>
            <a:xfrm flipV="true">
              <a:off x="11299444" y="5072101"/>
              <a:ext cx="7333054" cy="0"/>
            </a:xfrm>
            <a:prstGeom prst="line">
              <a:avLst/>
            </a:prstGeom>
            <a:ln cap="flat" w="25400">
              <a:solidFill>
                <a:srgbClr val="000000"/>
              </a:solidFill>
              <a:prstDash val="solid"/>
              <a:headEnd type="none" len="sm" w="sm"/>
              <a:tailEnd type="none" len="sm" w="sm"/>
            </a:ln>
          </p:spPr>
        </p:sp>
      </p:grpSp>
      <p:sp>
        <p:nvSpPr>
          <p:cNvPr name="TextBox 45" id="45"/>
          <p:cNvSpPr txBox="true"/>
          <p:nvPr/>
        </p:nvSpPr>
        <p:spPr>
          <a:xfrm rot="0">
            <a:off x="2133636" y="4976813"/>
            <a:ext cx="2079873"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Independen</a:t>
            </a:r>
            <a:r>
              <a:rPr lang="en-US" b="true" sz="2999">
                <a:solidFill>
                  <a:srgbClr val="EEDDCD"/>
                </a:solidFill>
                <a:latin typeface="ABC Ginto Rounded Nord Condensed Medium"/>
                <a:ea typeface="ABC Ginto Rounded Nord Condensed Medium"/>
                <a:cs typeface="ABC Ginto Rounded Nord Condensed Medium"/>
                <a:sym typeface="ABC Ginto Rounded Nord Condensed Medium"/>
              </a:rPr>
              <a:t>t</a:t>
            </a:r>
          </a:p>
        </p:txBody>
      </p:sp>
      <p:sp>
        <p:nvSpPr>
          <p:cNvPr name="TextBox 46" id="46"/>
          <p:cNvSpPr txBox="true"/>
          <p:nvPr/>
        </p:nvSpPr>
        <p:spPr>
          <a:xfrm rot="0">
            <a:off x="1033712" y="5414962"/>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we change)</a:t>
            </a:r>
          </a:p>
        </p:txBody>
      </p:sp>
      <p:sp>
        <p:nvSpPr>
          <p:cNvPr name="TextBox 47" id="47"/>
          <p:cNvSpPr txBox="true"/>
          <p:nvPr/>
        </p:nvSpPr>
        <p:spPr>
          <a:xfrm rot="0">
            <a:off x="6455775" y="5011738"/>
            <a:ext cx="1792188"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Dependent</a:t>
            </a:r>
          </a:p>
        </p:txBody>
      </p:sp>
      <p:sp>
        <p:nvSpPr>
          <p:cNvPr name="TextBox 48" id="48"/>
          <p:cNvSpPr txBox="true"/>
          <p:nvPr/>
        </p:nvSpPr>
        <p:spPr>
          <a:xfrm rot="0">
            <a:off x="5212008" y="5449887"/>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we measure)</a:t>
            </a:r>
          </a:p>
        </p:txBody>
      </p:sp>
      <p:sp>
        <p:nvSpPr>
          <p:cNvPr name="TextBox 49" id="49"/>
          <p:cNvSpPr txBox="true"/>
          <p:nvPr/>
        </p:nvSpPr>
        <p:spPr>
          <a:xfrm rot="0">
            <a:off x="11629236" y="4976813"/>
            <a:ext cx="1211312" cy="390525"/>
          </a:xfrm>
          <a:prstGeom prst="rect">
            <a:avLst/>
          </a:prstGeom>
        </p:spPr>
        <p:txBody>
          <a:bodyPr anchor="t" rtlCol="false" tIns="0" lIns="0" bIns="0" rIns="0">
            <a:spAutoFit/>
          </a:bodyPr>
          <a:lstStyle/>
          <a:p>
            <a:pPr algn="ctr">
              <a:lnSpc>
                <a:spcPts val="2999"/>
              </a:lnSpc>
            </a:pPr>
            <a:r>
              <a:rPr lang="en-US" sz="2999" b="true">
                <a:solidFill>
                  <a:srgbClr val="EEDDCD"/>
                </a:solidFill>
                <a:latin typeface="ABC Ginto Rounded Nord Condensed Medium"/>
                <a:ea typeface="ABC Ginto Rounded Nord Condensed Medium"/>
                <a:cs typeface="ABC Ginto Rounded Nord Condensed Medium"/>
                <a:sym typeface="ABC Ginto Rounded Nord Condensed Medium"/>
              </a:rPr>
              <a:t>Control</a:t>
            </a:r>
          </a:p>
        </p:txBody>
      </p:sp>
      <p:sp>
        <p:nvSpPr>
          <p:cNvPr name="TextBox 50" id="50"/>
          <p:cNvSpPr txBox="true"/>
          <p:nvPr/>
        </p:nvSpPr>
        <p:spPr>
          <a:xfrm rot="0">
            <a:off x="10095031" y="5414962"/>
            <a:ext cx="4279722" cy="330200"/>
          </a:xfrm>
          <a:prstGeom prst="rect">
            <a:avLst/>
          </a:prstGeom>
        </p:spPr>
        <p:txBody>
          <a:bodyPr anchor="t" rtlCol="false" tIns="0" lIns="0" bIns="0" rIns="0">
            <a:spAutoFit/>
          </a:bodyPr>
          <a:lstStyle/>
          <a:p>
            <a:pPr algn="ctr">
              <a:lnSpc>
                <a:spcPts val="2499"/>
              </a:lnSpc>
            </a:pPr>
            <a:r>
              <a:rPr lang="en-US" sz="2499">
                <a:solidFill>
                  <a:srgbClr val="EEDDCD"/>
                </a:solidFill>
                <a:latin typeface="ABC Ginto Rounded Nord Condensed"/>
                <a:ea typeface="ABC Ginto Rounded Nord Condensed"/>
                <a:cs typeface="ABC Ginto Rounded Nord Condensed"/>
                <a:sym typeface="ABC Ginto Rounded Nord Condensed"/>
              </a:rPr>
              <a:t>(what stays the same)</a:t>
            </a:r>
          </a:p>
        </p:txBody>
      </p:sp>
      <p:sp>
        <p:nvSpPr>
          <p:cNvPr name="TextBox 51" id="51"/>
          <p:cNvSpPr txBox="true"/>
          <p:nvPr/>
        </p:nvSpPr>
        <p:spPr>
          <a:xfrm rot="0">
            <a:off x="1541644" y="6904794"/>
            <a:ext cx="3263858" cy="1247774"/>
          </a:xfrm>
          <a:prstGeom prst="rect">
            <a:avLst/>
          </a:prstGeom>
        </p:spPr>
        <p:txBody>
          <a:bodyPr anchor="t" rtlCol="false" tIns="0" lIns="0" bIns="0" rIns="0">
            <a:spAutoFit/>
          </a:bodyPr>
          <a:lstStyle/>
          <a:p>
            <a:pPr algn="ctr">
              <a:lnSpc>
                <a:spcPts val="2999"/>
              </a:lnSpc>
            </a:pPr>
            <a:r>
              <a:rPr lang="en-US" sz="2999">
                <a:solidFill>
                  <a:srgbClr val="000000"/>
                </a:solidFill>
                <a:latin typeface="FF Providence Sans"/>
                <a:ea typeface="FF Providence Sans"/>
                <a:cs typeface="FF Providence Sans"/>
                <a:sym typeface="FF Providence Sans"/>
              </a:rPr>
              <a:t>The pressure increasing as we go underground</a:t>
            </a:r>
          </a:p>
        </p:txBody>
      </p:sp>
      <p:sp>
        <p:nvSpPr>
          <p:cNvPr name="TextBox 52" id="52"/>
          <p:cNvSpPr txBox="true"/>
          <p:nvPr/>
        </p:nvSpPr>
        <p:spPr>
          <a:xfrm rot="0">
            <a:off x="5719940" y="7177516"/>
            <a:ext cx="3263858" cy="876299"/>
          </a:xfrm>
          <a:prstGeom prst="rect">
            <a:avLst/>
          </a:prstGeom>
        </p:spPr>
        <p:txBody>
          <a:bodyPr anchor="t" rtlCol="false" tIns="0" lIns="0" bIns="0" rIns="0">
            <a:spAutoFit/>
          </a:bodyPr>
          <a:lstStyle/>
          <a:p>
            <a:pPr algn="ctr">
              <a:lnSpc>
                <a:spcPts val="2999"/>
              </a:lnSpc>
            </a:pPr>
            <a:r>
              <a:rPr lang="en-US" sz="2999">
                <a:solidFill>
                  <a:srgbClr val="000000"/>
                </a:solidFill>
                <a:latin typeface="FF Providence Sans"/>
                <a:ea typeface="FF Providence Sans"/>
                <a:cs typeface="FF Providence Sans"/>
                <a:sym typeface="FF Providence Sans"/>
              </a:rPr>
              <a:t>The time it takes for water to boil</a:t>
            </a:r>
          </a:p>
        </p:txBody>
      </p:sp>
      <p:sp>
        <p:nvSpPr>
          <p:cNvPr name="TextBox 53" id="53"/>
          <p:cNvSpPr txBox="true"/>
          <p:nvPr/>
        </p:nvSpPr>
        <p:spPr>
          <a:xfrm rot="0">
            <a:off x="10602963" y="6164262"/>
            <a:ext cx="3263858" cy="504824"/>
          </a:xfrm>
          <a:prstGeom prst="rect">
            <a:avLst/>
          </a:prstGeom>
        </p:spPr>
        <p:txBody>
          <a:bodyPr anchor="t" rtlCol="false" tIns="0" lIns="0" bIns="0" rIns="0">
            <a:spAutoFit/>
          </a:bodyPr>
          <a:lstStyle/>
          <a:p>
            <a:pPr algn="ctr">
              <a:lnSpc>
                <a:spcPts val="2999"/>
              </a:lnSpc>
            </a:pPr>
            <a:r>
              <a:rPr lang="en-US" sz="2999">
                <a:solidFill>
                  <a:srgbClr val="000000"/>
                </a:solidFill>
                <a:latin typeface="FF Providence Sans"/>
                <a:ea typeface="FF Providence Sans"/>
                <a:cs typeface="FF Providence Sans"/>
                <a:sym typeface="FF Providence Sans"/>
              </a:rPr>
              <a:t>Amount of water</a:t>
            </a:r>
          </a:p>
        </p:txBody>
      </p:sp>
      <p:sp>
        <p:nvSpPr>
          <p:cNvPr name="TextBox 54" id="54"/>
          <p:cNvSpPr txBox="true"/>
          <p:nvPr/>
        </p:nvSpPr>
        <p:spPr>
          <a:xfrm rot="0">
            <a:off x="10395175" y="6914319"/>
            <a:ext cx="3679434" cy="782954"/>
          </a:xfrm>
          <a:prstGeom prst="rect">
            <a:avLst/>
          </a:prstGeom>
        </p:spPr>
        <p:txBody>
          <a:bodyPr anchor="t" rtlCol="false" tIns="0" lIns="0" bIns="0" rIns="0">
            <a:spAutoFit/>
          </a:bodyPr>
          <a:lstStyle/>
          <a:p>
            <a:pPr algn="ctr">
              <a:lnSpc>
                <a:spcPts val="2699"/>
              </a:lnSpc>
            </a:pPr>
            <a:r>
              <a:rPr lang="en-US" sz="2699">
                <a:solidFill>
                  <a:srgbClr val="000000"/>
                </a:solidFill>
                <a:latin typeface="FF Providence Sans"/>
                <a:ea typeface="FF Providence Sans"/>
                <a:cs typeface="FF Providence Sans"/>
                <a:sym typeface="FF Providence Sans"/>
              </a:rPr>
              <a:t>Starting temperature of water</a:t>
            </a:r>
          </a:p>
        </p:txBody>
      </p:sp>
      <p:sp>
        <p:nvSpPr>
          <p:cNvPr name="TextBox 55" id="55"/>
          <p:cNvSpPr txBox="true"/>
          <p:nvPr/>
        </p:nvSpPr>
        <p:spPr>
          <a:xfrm rot="0">
            <a:off x="10602963" y="7935398"/>
            <a:ext cx="3263858" cy="504824"/>
          </a:xfrm>
          <a:prstGeom prst="rect">
            <a:avLst/>
          </a:prstGeom>
        </p:spPr>
        <p:txBody>
          <a:bodyPr anchor="t" rtlCol="false" tIns="0" lIns="0" bIns="0" rIns="0">
            <a:spAutoFit/>
          </a:bodyPr>
          <a:lstStyle/>
          <a:p>
            <a:pPr algn="ctr">
              <a:lnSpc>
                <a:spcPts val="2999"/>
              </a:lnSpc>
            </a:pPr>
            <a:r>
              <a:rPr lang="en-US" sz="2999">
                <a:solidFill>
                  <a:srgbClr val="000000"/>
                </a:solidFill>
                <a:latin typeface="FF Providence Sans"/>
                <a:ea typeface="FF Providence Sans"/>
                <a:cs typeface="FF Providence Sans"/>
                <a:sym typeface="FF Providence Sans"/>
              </a:rPr>
              <a:t>Thermometer</a:t>
            </a:r>
          </a:p>
        </p:txBody>
      </p:sp>
      <p:sp>
        <p:nvSpPr>
          <p:cNvPr name="TextBox 56" id="56"/>
          <p:cNvSpPr txBox="true"/>
          <p:nvPr/>
        </p:nvSpPr>
        <p:spPr>
          <a:xfrm rot="0">
            <a:off x="10602963" y="8831766"/>
            <a:ext cx="3263858" cy="504824"/>
          </a:xfrm>
          <a:prstGeom prst="rect">
            <a:avLst/>
          </a:prstGeom>
        </p:spPr>
        <p:txBody>
          <a:bodyPr anchor="t" rtlCol="false" tIns="0" lIns="0" bIns="0" rIns="0">
            <a:spAutoFit/>
          </a:bodyPr>
          <a:lstStyle/>
          <a:p>
            <a:pPr algn="ctr">
              <a:lnSpc>
                <a:spcPts val="2999"/>
              </a:lnSpc>
            </a:pPr>
            <a:r>
              <a:rPr lang="en-US" sz="2999">
                <a:solidFill>
                  <a:srgbClr val="000000"/>
                </a:solidFill>
                <a:latin typeface="FF Providence Sans"/>
                <a:ea typeface="FF Providence Sans"/>
                <a:cs typeface="FF Providence Sans"/>
                <a:sym typeface="FF Providence Sans"/>
              </a:rPr>
              <a:t>Timer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grpSp>
        <p:nvGrpSpPr>
          <p:cNvPr name="Group 3" id="3"/>
          <p:cNvGrpSpPr/>
          <p:nvPr/>
        </p:nvGrpSpPr>
        <p:grpSpPr>
          <a:xfrm rot="0">
            <a:off x="951272" y="1397066"/>
            <a:ext cx="5653077" cy="7507605"/>
            <a:chOff x="0" y="0"/>
            <a:chExt cx="875810" cy="1163124"/>
          </a:xfrm>
        </p:grpSpPr>
        <p:sp>
          <p:nvSpPr>
            <p:cNvPr name="Freeform 4" id="4"/>
            <p:cNvSpPr/>
            <p:nvPr/>
          </p:nvSpPr>
          <p:spPr>
            <a:xfrm flipH="false" flipV="false" rot="0">
              <a:off x="0" y="0"/>
              <a:ext cx="875810" cy="1163124"/>
            </a:xfrm>
            <a:custGeom>
              <a:avLst/>
              <a:gdLst/>
              <a:ahLst/>
              <a:cxnLst/>
              <a:rect r="r" b="b" t="t" l="l"/>
              <a:pathLst>
                <a:path h="1163124" w="875810">
                  <a:moveTo>
                    <a:pt x="41085" y="0"/>
                  </a:moveTo>
                  <a:lnTo>
                    <a:pt x="834724" y="0"/>
                  </a:lnTo>
                  <a:cubicBezTo>
                    <a:pt x="857415" y="0"/>
                    <a:pt x="875810" y="18394"/>
                    <a:pt x="875810" y="41085"/>
                  </a:cubicBezTo>
                  <a:lnTo>
                    <a:pt x="875810" y="1122039"/>
                  </a:lnTo>
                  <a:cubicBezTo>
                    <a:pt x="875810" y="1144730"/>
                    <a:pt x="857415" y="1163124"/>
                    <a:pt x="834724" y="1163124"/>
                  </a:cubicBezTo>
                  <a:lnTo>
                    <a:pt x="41085" y="1163124"/>
                  </a:lnTo>
                  <a:cubicBezTo>
                    <a:pt x="18394" y="1163124"/>
                    <a:pt x="0" y="1144730"/>
                    <a:pt x="0" y="1122039"/>
                  </a:cubicBezTo>
                  <a:lnTo>
                    <a:pt x="0" y="41085"/>
                  </a:lnTo>
                  <a:cubicBezTo>
                    <a:pt x="0" y="18394"/>
                    <a:pt x="18394" y="0"/>
                    <a:pt x="41085" y="0"/>
                  </a:cubicBezTo>
                  <a:close/>
                </a:path>
              </a:pathLst>
            </a:custGeom>
            <a:blipFill>
              <a:blip r:embed="rId4"/>
              <a:stretch>
                <a:fillRect l="-23205" t="0" r="-76502" b="0"/>
              </a:stretch>
            </a:blipFill>
          </p:spPr>
        </p:sp>
      </p:grpSp>
      <p:sp>
        <p:nvSpPr>
          <p:cNvPr name="Freeform 5" id="5"/>
          <p:cNvSpPr/>
          <p:nvPr/>
        </p:nvSpPr>
        <p:spPr>
          <a:xfrm flipH="false" flipV="false" rot="-952466">
            <a:off x="5778956" y="677663"/>
            <a:ext cx="1650787" cy="1644784"/>
          </a:xfrm>
          <a:custGeom>
            <a:avLst/>
            <a:gdLst/>
            <a:ahLst/>
            <a:cxnLst/>
            <a:rect r="r" b="b" t="t" l="l"/>
            <a:pathLst>
              <a:path h="1644784" w="1650787">
                <a:moveTo>
                  <a:pt x="0" y="0"/>
                </a:moveTo>
                <a:lnTo>
                  <a:pt x="1650787" y="0"/>
                </a:lnTo>
                <a:lnTo>
                  <a:pt x="1650787" y="1644784"/>
                </a:lnTo>
                <a:lnTo>
                  <a:pt x="0" y="16447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218473">
            <a:off x="477054" y="8148730"/>
            <a:ext cx="1444408" cy="1294715"/>
          </a:xfrm>
          <a:custGeom>
            <a:avLst/>
            <a:gdLst/>
            <a:ahLst/>
            <a:cxnLst/>
            <a:rect r="r" b="b" t="t" l="l"/>
            <a:pathLst>
              <a:path h="1294715" w="1444408">
                <a:moveTo>
                  <a:pt x="0" y="0"/>
                </a:moveTo>
                <a:lnTo>
                  <a:pt x="1444408" y="0"/>
                </a:lnTo>
                <a:lnTo>
                  <a:pt x="1444408" y="1294714"/>
                </a:lnTo>
                <a:lnTo>
                  <a:pt x="0" y="129471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144000" y="1511366"/>
            <a:ext cx="8100702" cy="229552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Performing the surface control experiment</a:t>
            </a:r>
          </a:p>
        </p:txBody>
      </p:sp>
      <p:sp>
        <p:nvSpPr>
          <p:cNvPr name="TextBox 8" id="8"/>
          <p:cNvSpPr txBox="true"/>
          <p:nvPr/>
        </p:nvSpPr>
        <p:spPr>
          <a:xfrm rot="0">
            <a:off x="9144000" y="4033587"/>
            <a:ext cx="8100702" cy="1714499"/>
          </a:xfrm>
          <a:prstGeom prst="rect">
            <a:avLst/>
          </a:prstGeom>
        </p:spPr>
        <p:txBody>
          <a:bodyPr anchor="t" rtlCol="false" tIns="0" lIns="0" bIns="0" rIns="0">
            <a:spAutoFit/>
          </a:bodyPr>
          <a:lstStyle/>
          <a:p>
            <a:pPr algn="l">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We are going to perform the surface (control) experiment together. We will need:</a:t>
            </a:r>
          </a:p>
        </p:txBody>
      </p:sp>
      <p:sp>
        <p:nvSpPr>
          <p:cNvPr name="TextBox 9" id="9"/>
          <p:cNvSpPr txBox="true"/>
          <p:nvPr/>
        </p:nvSpPr>
        <p:spPr>
          <a:xfrm rot="0">
            <a:off x="9158598" y="5662361"/>
            <a:ext cx="8100702" cy="3133726"/>
          </a:xfrm>
          <a:prstGeom prst="rect">
            <a:avLst/>
          </a:prstGeom>
        </p:spPr>
        <p:txBody>
          <a:bodyPr anchor="t" rtlCol="false" tIns="0" lIns="0" bIns="0" rIns="0">
            <a:spAutoFit/>
          </a:bodyPr>
          <a:lstStyle/>
          <a:p>
            <a:pPr algn="l" marL="971539" indent="-485769" lvl="1">
              <a:lnSpc>
                <a:spcPts val="6299"/>
              </a:lnSpc>
              <a:buFont typeface="Arial"/>
              <a:buChar char="•"/>
            </a:pPr>
            <a:r>
              <a:rPr lang="en-US" sz="4499">
                <a:solidFill>
                  <a:srgbClr val="195AEF"/>
                </a:solidFill>
                <a:latin typeface="ABC Ginto Rounded Nord Condensed"/>
                <a:ea typeface="ABC Ginto Rounded Nord Condensed"/>
                <a:cs typeface="ABC Ginto Rounded Nord Condensed"/>
                <a:sym typeface="ABC Ginto Rounded Nord Condensed"/>
              </a:rPr>
              <a:t>Kettle</a:t>
            </a:r>
          </a:p>
          <a:p>
            <a:pPr algn="l" marL="971539" indent="-485769" lvl="1">
              <a:lnSpc>
                <a:spcPts val="6299"/>
              </a:lnSpc>
              <a:buFont typeface="Arial"/>
              <a:buChar char="•"/>
            </a:pPr>
            <a:r>
              <a:rPr lang="en-US" sz="4499">
                <a:solidFill>
                  <a:srgbClr val="195AEF"/>
                </a:solidFill>
                <a:latin typeface="ABC Ginto Rounded Nord Condensed"/>
                <a:ea typeface="ABC Ginto Rounded Nord Condensed"/>
                <a:cs typeface="ABC Ginto Rounded Nord Condensed"/>
                <a:sym typeface="ABC Ginto Rounded Nord Condensed"/>
              </a:rPr>
              <a:t>1 L of tap water</a:t>
            </a:r>
          </a:p>
          <a:p>
            <a:pPr algn="l" marL="971539" indent="-485769" lvl="1">
              <a:lnSpc>
                <a:spcPts val="6299"/>
              </a:lnSpc>
              <a:buFont typeface="Arial"/>
              <a:buChar char="•"/>
            </a:pPr>
            <a:r>
              <a:rPr lang="en-US" sz="4499">
                <a:solidFill>
                  <a:srgbClr val="195AEF"/>
                </a:solidFill>
                <a:latin typeface="ABC Ginto Rounded Nord Condensed"/>
                <a:ea typeface="ABC Ginto Rounded Nord Condensed"/>
                <a:cs typeface="ABC Ginto Rounded Nord Condensed"/>
                <a:sym typeface="ABC Ginto Rounded Nord Condensed"/>
              </a:rPr>
              <a:t>Timer</a:t>
            </a:r>
          </a:p>
          <a:p>
            <a:pPr algn="l" marL="971539" indent="-485769" lvl="1">
              <a:lnSpc>
                <a:spcPts val="6299"/>
              </a:lnSpc>
              <a:buFont typeface="Arial"/>
              <a:buChar char="•"/>
            </a:pPr>
            <a:r>
              <a:rPr lang="en-US" sz="4499">
                <a:solidFill>
                  <a:srgbClr val="195AEF"/>
                </a:solidFill>
                <a:latin typeface="ABC Ginto Rounded Nord Condensed"/>
                <a:ea typeface="ABC Ginto Rounded Nord Condensed"/>
                <a:cs typeface="ABC Ginto Rounded Nord Condensed"/>
                <a:sym typeface="ABC Ginto Rounded Nord Condensed"/>
              </a:rPr>
              <a:t>Thermometer</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12</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2202074" y="1397066"/>
            <a:ext cx="4911090" cy="7507605"/>
            <a:chOff x="0" y="0"/>
            <a:chExt cx="760856" cy="1163124"/>
          </a:xfrm>
        </p:grpSpPr>
        <p:sp>
          <p:nvSpPr>
            <p:cNvPr name="Freeform 4" id="4"/>
            <p:cNvSpPr/>
            <p:nvPr/>
          </p:nvSpPr>
          <p:spPr>
            <a:xfrm flipH="false" flipV="false" rot="0">
              <a:off x="0" y="0"/>
              <a:ext cx="760856" cy="1163124"/>
            </a:xfrm>
            <a:custGeom>
              <a:avLst/>
              <a:gdLst/>
              <a:ahLst/>
              <a:cxnLst/>
              <a:rect r="r" b="b" t="t" l="l"/>
              <a:pathLst>
                <a:path h="1163124" w="760856">
                  <a:moveTo>
                    <a:pt x="47292" y="0"/>
                  </a:moveTo>
                  <a:lnTo>
                    <a:pt x="713564" y="0"/>
                  </a:lnTo>
                  <a:cubicBezTo>
                    <a:pt x="726107" y="0"/>
                    <a:pt x="738136" y="4983"/>
                    <a:pt x="747005" y="13852"/>
                  </a:cubicBezTo>
                  <a:cubicBezTo>
                    <a:pt x="755874" y="22721"/>
                    <a:pt x="760856" y="34750"/>
                    <a:pt x="760856" y="47292"/>
                  </a:cubicBezTo>
                  <a:lnTo>
                    <a:pt x="760856" y="1115832"/>
                  </a:lnTo>
                  <a:cubicBezTo>
                    <a:pt x="760856" y="1128375"/>
                    <a:pt x="755874" y="1140404"/>
                    <a:pt x="747005" y="1149273"/>
                  </a:cubicBezTo>
                  <a:cubicBezTo>
                    <a:pt x="738136" y="1158142"/>
                    <a:pt x="726107" y="1163124"/>
                    <a:pt x="713564" y="1163124"/>
                  </a:cubicBezTo>
                  <a:lnTo>
                    <a:pt x="47292" y="1163124"/>
                  </a:lnTo>
                  <a:cubicBezTo>
                    <a:pt x="34750" y="1163124"/>
                    <a:pt x="22721" y="1158142"/>
                    <a:pt x="13852" y="1149273"/>
                  </a:cubicBezTo>
                  <a:cubicBezTo>
                    <a:pt x="4983" y="1140404"/>
                    <a:pt x="0" y="1128375"/>
                    <a:pt x="0" y="1115832"/>
                  </a:cubicBezTo>
                  <a:lnTo>
                    <a:pt x="0" y="47292"/>
                  </a:lnTo>
                  <a:cubicBezTo>
                    <a:pt x="0" y="34750"/>
                    <a:pt x="4983" y="22721"/>
                    <a:pt x="13852" y="13852"/>
                  </a:cubicBezTo>
                  <a:cubicBezTo>
                    <a:pt x="22721" y="4983"/>
                    <a:pt x="34750" y="0"/>
                    <a:pt x="47292" y="0"/>
                  </a:cubicBezTo>
                  <a:close/>
                </a:path>
              </a:pathLst>
            </a:custGeom>
            <a:blipFill>
              <a:blip r:embed="rId4"/>
              <a:stretch>
                <a:fillRect l="-18393" t="0" r="-120466" b="0"/>
              </a:stretch>
            </a:blipFill>
          </p:spPr>
        </p:sp>
      </p:grpSp>
      <p:sp>
        <p:nvSpPr>
          <p:cNvPr name="Freeform 5" id="5"/>
          <p:cNvSpPr/>
          <p:nvPr/>
        </p:nvSpPr>
        <p:spPr>
          <a:xfrm flipH="false" flipV="false" rot="547070">
            <a:off x="11357261" y="7547261"/>
            <a:ext cx="2078333" cy="2070775"/>
          </a:xfrm>
          <a:custGeom>
            <a:avLst/>
            <a:gdLst/>
            <a:ahLst/>
            <a:cxnLst/>
            <a:rect r="r" b="b" t="t" l="l"/>
            <a:pathLst>
              <a:path h="2070775" w="2078333">
                <a:moveTo>
                  <a:pt x="0" y="0"/>
                </a:moveTo>
                <a:lnTo>
                  <a:pt x="2078333" y="0"/>
                </a:lnTo>
                <a:lnTo>
                  <a:pt x="2078333" y="2070776"/>
                </a:lnTo>
                <a:lnTo>
                  <a:pt x="0" y="207077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028700" y="4355644"/>
            <a:ext cx="8921875" cy="5402236"/>
          </a:xfrm>
          <a:prstGeom prst="rect">
            <a:avLst/>
          </a:prstGeom>
        </p:spPr>
        <p:txBody>
          <a:bodyPr anchor="t" rtlCol="false" tIns="0" lIns="0" bIns="0" rIns="0">
            <a:spAutoFit/>
          </a:bodyPr>
          <a:lstStyle/>
          <a:p>
            <a:pPr algn="l">
              <a:lnSpc>
                <a:spcPts val="4000"/>
              </a:lnSpc>
            </a:pPr>
            <a:r>
              <a:rPr lang="en-US" sz="4000" b="true">
                <a:solidFill>
                  <a:srgbClr val="195AEF"/>
                </a:solidFill>
                <a:latin typeface="ABC Ginto Rounded Nord Condensed Medium"/>
                <a:ea typeface="ABC Ginto Rounded Nord Condensed Medium"/>
                <a:cs typeface="ABC Ginto Rounded Nord Condensed Medium"/>
                <a:sym typeface="ABC Ginto Rounded Nord Condensed Medium"/>
              </a:rPr>
              <a:t>Steps:</a:t>
            </a:r>
          </a:p>
          <a:p>
            <a:pPr algn="l" marL="863600" indent="-431800" lvl="1">
              <a:lnSpc>
                <a:spcPts val="4000"/>
              </a:lnSpc>
              <a:buAutoNum type="arabicPeriod" startAt="1"/>
            </a:pPr>
            <a:r>
              <a:rPr lang="en-US" sz="4000">
                <a:solidFill>
                  <a:srgbClr val="195AEF"/>
                </a:solidFill>
                <a:latin typeface="ABC Ginto Rounded Nord Condensed"/>
                <a:ea typeface="ABC Ginto Rounded Nord Condensed"/>
                <a:cs typeface="ABC Ginto Rounded Nord Condensed"/>
                <a:sym typeface="ABC Ginto Rounded Nord Condensed"/>
              </a:rPr>
              <a:t>Fill the kettle to the 1 L mark with tap water</a:t>
            </a:r>
          </a:p>
          <a:p>
            <a:pPr algn="l">
              <a:lnSpc>
                <a:spcPts val="1000"/>
              </a:lnSpc>
            </a:pPr>
          </a:p>
          <a:p>
            <a:pPr algn="l" marL="863600" indent="-431800" lvl="1">
              <a:lnSpc>
                <a:spcPts val="4000"/>
              </a:lnSpc>
              <a:buAutoNum type="arabicPeriod" startAt="1"/>
            </a:pPr>
            <a:r>
              <a:rPr lang="en-US" sz="4000">
                <a:solidFill>
                  <a:srgbClr val="195AEF"/>
                </a:solidFill>
                <a:latin typeface="ABC Ginto Rounded Nord Condensed"/>
                <a:ea typeface="ABC Ginto Rounded Nord Condensed"/>
                <a:cs typeface="ABC Ginto Rounded Nord Condensed"/>
                <a:sym typeface="ABC Ginto Rounded Nord Condensed"/>
              </a:rPr>
              <a:t>Measure the temperature of tap water in the kettle</a:t>
            </a:r>
          </a:p>
          <a:p>
            <a:pPr algn="l">
              <a:lnSpc>
                <a:spcPts val="1099"/>
              </a:lnSpc>
            </a:pPr>
          </a:p>
          <a:p>
            <a:pPr algn="l" marL="863600" indent="-431800" lvl="1">
              <a:lnSpc>
                <a:spcPts val="4000"/>
              </a:lnSpc>
              <a:buAutoNum type="arabicPeriod" startAt="1"/>
            </a:pPr>
            <a:r>
              <a:rPr lang="en-US" sz="4000">
                <a:solidFill>
                  <a:srgbClr val="195AEF"/>
                </a:solidFill>
                <a:latin typeface="ABC Ginto Rounded Nord Condensed"/>
                <a:ea typeface="ABC Ginto Rounded Nord Condensed"/>
                <a:cs typeface="ABC Ginto Rounded Nord Condensed"/>
                <a:sym typeface="ABC Ginto Rounded Nord Condensed"/>
              </a:rPr>
              <a:t>Turn on kettle AND start timer at the exact same time</a:t>
            </a:r>
          </a:p>
          <a:p>
            <a:pPr algn="l">
              <a:lnSpc>
                <a:spcPts val="1000"/>
              </a:lnSpc>
            </a:pPr>
          </a:p>
          <a:p>
            <a:pPr algn="l" marL="863600" indent="-431800" lvl="1">
              <a:lnSpc>
                <a:spcPts val="4000"/>
              </a:lnSpc>
              <a:buAutoNum type="arabicPeriod" startAt="1"/>
            </a:pPr>
            <a:r>
              <a:rPr lang="en-US" sz="4000">
                <a:solidFill>
                  <a:srgbClr val="195AEF"/>
                </a:solidFill>
                <a:latin typeface="ABC Ginto Rounded Nord Condensed"/>
                <a:ea typeface="ABC Ginto Rounded Nord Condensed"/>
                <a:cs typeface="ABC Ginto Rounded Nord Condensed"/>
                <a:sym typeface="ABC Ginto Rounded Nord Condensed"/>
              </a:rPr>
              <a:t>Stop timer once kettle boils and turns off and immediately measure temperature</a:t>
            </a:r>
          </a:p>
        </p:txBody>
      </p:sp>
      <p:sp>
        <p:nvSpPr>
          <p:cNvPr name="Freeform 7" id="7"/>
          <p:cNvSpPr/>
          <p:nvPr/>
        </p:nvSpPr>
        <p:spPr>
          <a:xfrm flipH="false" flipV="false" rot="936508">
            <a:off x="15628262" y="389209"/>
            <a:ext cx="2235186" cy="2227058"/>
          </a:xfrm>
          <a:custGeom>
            <a:avLst/>
            <a:gdLst/>
            <a:ahLst/>
            <a:cxnLst/>
            <a:rect r="r" b="b" t="t" l="l"/>
            <a:pathLst>
              <a:path h="2227058" w="2235186">
                <a:moveTo>
                  <a:pt x="0" y="0"/>
                </a:moveTo>
                <a:lnTo>
                  <a:pt x="2235186" y="0"/>
                </a:lnTo>
                <a:lnTo>
                  <a:pt x="2235186" y="2227057"/>
                </a:lnTo>
                <a:lnTo>
                  <a:pt x="0" y="222705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8" id="8"/>
          <p:cNvSpPr txBox="true"/>
          <p:nvPr/>
        </p:nvSpPr>
        <p:spPr>
          <a:xfrm rot="0">
            <a:off x="1028700" y="1501841"/>
            <a:ext cx="10277484" cy="2333625"/>
          </a:xfrm>
          <a:prstGeom prst="rect">
            <a:avLst/>
          </a:prstGeom>
        </p:spPr>
        <p:txBody>
          <a:bodyPr anchor="t" rtlCol="false" tIns="0" lIns="0" bIns="0" rIns="0">
            <a:spAutoFit/>
          </a:bodyPr>
          <a:lstStyle/>
          <a:p>
            <a:pPr algn="l">
              <a:lnSpc>
                <a:spcPts val="6000"/>
              </a:lnSpc>
            </a:pPr>
            <a:r>
              <a:rPr lang="en-US" sz="6000">
                <a:solidFill>
                  <a:srgbClr val="195AEF"/>
                </a:solidFill>
                <a:latin typeface="Gimme Extra Bold"/>
                <a:ea typeface="Gimme Extra Bold"/>
                <a:cs typeface="Gimme Extra Bold"/>
                <a:sym typeface="Gimme Extra Bold"/>
              </a:rPr>
              <a:t>Performing the Surface control experiment</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13</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2700000">
            <a:off x="14038480" y="2216678"/>
            <a:ext cx="4733907" cy="5090223"/>
          </a:xfrm>
          <a:custGeom>
            <a:avLst/>
            <a:gdLst/>
            <a:ahLst/>
            <a:cxnLst/>
            <a:rect r="r" b="b" t="t" l="l"/>
            <a:pathLst>
              <a:path h="5090223" w="4733907">
                <a:moveTo>
                  <a:pt x="0" y="0"/>
                </a:moveTo>
                <a:lnTo>
                  <a:pt x="4733907" y="0"/>
                </a:lnTo>
                <a:lnTo>
                  <a:pt x="4733907" y="5090223"/>
                </a:lnTo>
                <a:lnTo>
                  <a:pt x="0" y="50902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3947085" y="3815620"/>
            <a:ext cx="10393829" cy="3162935"/>
            <a:chOff x="0" y="0"/>
            <a:chExt cx="13858439" cy="4217246"/>
          </a:xfrm>
        </p:grpSpPr>
        <p:sp>
          <p:nvSpPr>
            <p:cNvPr name="TextBox 5" id="5"/>
            <p:cNvSpPr txBox="true"/>
            <p:nvPr/>
          </p:nvSpPr>
          <p:spPr>
            <a:xfrm rot="0">
              <a:off x="0" y="-76200"/>
              <a:ext cx="9928493" cy="4293446"/>
            </a:xfrm>
            <a:prstGeom prst="rect">
              <a:avLst/>
            </a:prstGeom>
          </p:spPr>
          <p:txBody>
            <a:bodyPr anchor="t" rtlCol="false" tIns="0" lIns="0" bIns="0" rIns="0">
              <a:spAutoFit/>
            </a:bodyPr>
            <a:lstStyle/>
            <a:p>
              <a:pPr algn="ctr">
                <a:lnSpc>
                  <a:spcPts val="5740"/>
                </a:lnSpc>
              </a:pPr>
              <a:r>
                <a:rPr lang="en-US" sz="4100">
                  <a:solidFill>
                    <a:srgbClr val="195AEF"/>
                  </a:solidFill>
                  <a:latin typeface="ABC Ginto Rounded Nord Condensed"/>
                  <a:ea typeface="ABC Ginto Rounded Nord Condensed"/>
                  <a:cs typeface="ABC Ginto Rounded Nord Condensed"/>
                  <a:sym typeface="ABC Ginto Rounded Nord Condensed"/>
                </a:rPr>
                <a:t>Starting temperature of the water:</a:t>
              </a:r>
            </a:p>
            <a:p>
              <a:pPr algn="ctr">
                <a:lnSpc>
                  <a:spcPts val="4480"/>
                </a:lnSpc>
              </a:pPr>
            </a:p>
            <a:p>
              <a:pPr algn="ctr">
                <a:lnSpc>
                  <a:spcPts val="5740"/>
                </a:lnSpc>
              </a:pPr>
              <a:r>
                <a:rPr lang="en-US" sz="4100">
                  <a:solidFill>
                    <a:srgbClr val="195AEF"/>
                  </a:solidFill>
                  <a:latin typeface="ABC Ginto Rounded Nord Condensed"/>
                  <a:ea typeface="ABC Ginto Rounded Nord Condensed"/>
                  <a:cs typeface="ABC Ginto Rounded Nord Condensed"/>
                  <a:sym typeface="ABC Ginto Rounded Nord Condensed"/>
                </a:rPr>
                <a:t>Final temperature of the water:</a:t>
              </a:r>
            </a:p>
            <a:p>
              <a:pPr algn="ctr">
                <a:lnSpc>
                  <a:spcPts val="4200"/>
                </a:lnSpc>
              </a:pPr>
            </a:p>
            <a:p>
              <a:pPr algn="ctr">
                <a:lnSpc>
                  <a:spcPts val="5740"/>
                </a:lnSpc>
              </a:pPr>
              <a:r>
                <a:rPr lang="en-US" sz="4100">
                  <a:solidFill>
                    <a:srgbClr val="195AEF"/>
                  </a:solidFill>
                  <a:latin typeface="ABC Ginto Rounded Nord Condensed"/>
                  <a:ea typeface="ABC Ginto Rounded Nord Condensed"/>
                  <a:cs typeface="ABC Ginto Rounded Nord Condensed"/>
                  <a:sym typeface="ABC Ginto Rounded Nord Condensed"/>
                </a:rPr>
                <a:t>Time it took to boil:</a:t>
              </a:r>
            </a:p>
          </p:txBody>
        </p:sp>
        <p:sp>
          <p:nvSpPr>
            <p:cNvPr name="AutoShape 6" id="6"/>
            <p:cNvSpPr/>
            <p:nvPr/>
          </p:nvSpPr>
          <p:spPr>
            <a:xfrm flipV="true">
              <a:off x="9789967" y="927946"/>
              <a:ext cx="4068472" cy="0"/>
            </a:xfrm>
            <a:prstGeom prst="line">
              <a:avLst/>
            </a:prstGeom>
            <a:ln cap="flat" w="25400">
              <a:solidFill>
                <a:srgbClr val="195AEF"/>
              </a:solidFill>
              <a:prstDash val="solid"/>
              <a:headEnd type="none" len="sm" w="sm"/>
              <a:tailEnd type="none" len="sm" w="sm"/>
            </a:ln>
          </p:spPr>
        </p:sp>
        <p:sp>
          <p:nvSpPr>
            <p:cNvPr name="AutoShape 7" id="7"/>
            <p:cNvSpPr/>
            <p:nvPr/>
          </p:nvSpPr>
          <p:spPr>
            <a:xfrm>
              <a:off x="9538404" y="2572596"/>
              <a:ext cx="4068140" cy="0"/>
            </a:xfrm>
            <a:prstGeom prst="line">
              <a:avLst/>
            </a:prstGeom>
            <a:ln cap="flat" w="25400">
              <a:solidFill>
                <a:srgbClr val="195AEF"/>
              </a:solidFill>
              <a:prstDash val="solid"/>
              <a:headEnd type="none" len="sm" w="sm"/>
              <a:tailEnd type="none" len="sm" w="sm"/>
            </a:ln>
          </p:spPr>
        </p:sp>
        <p:sp>
          <p:nvSpPr>
            <p:cNvPr name="AutoShape 8" id="8"/>
            <p:cNvSpPr/>
            <p:nvPr/>
          </p:nvSpPr>
          <p:spPr>
            <a:xfrm>
              <a:off x="7753585" y="4204546"/>
              <a:ext cx="4072765" cy="0"/>
            </a:xfrm>
            <a:prstGeom prst="line">
              <a:avLst/>
            </a:prstGeom>
            <a:ln cap="flat" w="25400">
              <a:solidFill>
                <a:srgbClr val="195AEF"/>
              </a:solidFill>
              <a:prstDash val="solid"/>
              <a:headEnd type="none" len="sm" w="sm"/>
              <a:tailEnd type="none" len="sm" w="sm"/>
            </a:ln>
          </p:spPr>
        </p:sp>
      </p:grpSp>
      <p:sp>
        <p:nvSpPr>
          <p:cNvPr name="Freeform 9" id="9"/>
          <p:cNvSpPr/>
          <p:nvPr/>
        </p:nvSpPr>
        <p:spPr>
          <a:xfrm flipH="false" flipV="false" rot="0">
            <a:off x="191188" y="3975548"/>
            <a:ext cx="3532948" cy="3003006"/>
          </a:xfrm>
          <a:custGeom>
            <a:avLst/>
            <a:gdLst/>
            <a:ahLst/>
            <a:cxnLst/>
            <a:rect r="r" b="b" t="t" l="l"/>
            <a:pathLst>
              <a:path h="3003006" w="3532948">
                <a:moveTo>
                  <a:pt x="0" y="0"/>
                </a:moveTo>
                <a:lnTo>
                  <a:pt x="3532948" y="0"/>
                </a:lnTo>
                <a:lnTo>
                  <a:pt x="3532948" y="3003006"/>
                </a:lnTo>
                <a:lnTo>
                  <a:pt x="0" y="30030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1135184" y="2585806"/>
            <a:ext cx="16017633" cy="860425"/>
          </a:xfrm>
          <a:prstGeom prst="rect">
            <a:avLst/>
          </a:prstGeom>
        </p:spPr>
        <p:txBody>
          <a:bodyPr anchor="t" rtlCol="false" tIns="0" lIns="0" bIns="0" rIns="0">
            <a:spAutoFit/>
          </a:bodyPr>
          <a:lstStyle/>
          <a:p>
            <a:pPr algn="ctr">
              <a:lnSpc>
                <a:spcPts val="6499"/>
              </a:lnSpc>
            </a:pPr>
            <a:r>
              <a:rPr lang="en-US" sz="6499">
                <a:solidFill>
                  <a:srgbClr val="195AEF"/>
                </a:solidFill>
                <a:latin typeface="Gimme Extra Bold"/>
                <a:ea typeface="Gimme Extra Bold"/>
                <a:cs typeface="Gimme Extra Bold"/>
                <a:sym typeface="Gimme Extra Bold"/>
              </a:rPr>
              <a:t>What did you measure?</a:t>
            </a:r>
          </a:p>
        </p:txBody>
      </p:sp>
      <p:sp>
        <p:nvSpPr>
          <p:cNvPr name="TextBox 11" id="11"/>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14</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3947085" y="5646753"/>
            <a:ext cx="10393829" cy="3162935"/>
            <a:chOff x="0" y="0"/>
            <a:chExt cx="13858439" cy="4217246"/>
          </a:xfrm>
        </p:grpSpPr>
        <p:sp>
          <p:nvSpPr>
            <p:cNvPr name="TextBox 4" id="4"/>
            <p:cNvSpPr txBox="true"/>
            <p:nvPr/>
          </p:nvSpPr>
          <p:spPr>
            <a:xfrm rot="0">
              <a:off x="0" y="-76200"/>
              <a:ext cx="9928493" cy="4293446"/>
            </a:xfrm>
            <a:prstGeom prst="rect">
              <a:avLst/>
            </a:prstGeom>
          </p:spPr>
          <p:txBody>
            <a:bodyPr anchor="t" rtlCol="false" tIns="0" lIns="0" bIns="0" rIns="0">
              <a:spAutoFit/>
            </a:bodyPr>
            <a:lstStyle/>
            <a:p>
              <a:pPr algn="ctr">
                <a:lnSpc>
                  <a:spcPts val="5740"/>
                </a:lnSpc>
              </a:pPr>
              <a:r>
                <a:rPr lang="en-US" sz="4100">
                  <a:solidFill>
                    <a:srgbClr val="195AEF"/>
                  </a:solidFill>
                  <a:latin typeface="ABC Ginto Rounded Nord Condensed"/>
                  <a:ea typeface="ABC Ginto Rounded Nord Condensed"/>
                  <a:cs typeface="ABC Ginto Rounded Nord Condensed"/>
                  <a:sym typeface="ABC Ginto Rounded Nord Condensed"/>
                </a:rPr>
                <a:t>Starting temperature of the water:</a:t>
              </a:r>
            </a:p>
            <a:p>
              <a:pPr algn="ctr">
                <a:lnSpc>
                  <a:spcPts val="4480"/>
                </a:lnSpc>
              </a:pPr>
            </a:p>
            <a:p>
              <a:pPr algn="ctr">
                <a:lnSpc>
                  <a:spcPts val="5740"/>
                </a:lnSpc>
              </a:pPr>
              <a:r>
                <a:rPr lang="en-US" sz="4100">
                  <a:solidFill>
                    <a:srgbClr val="195AEF"/>
                  </a:solidFill>
                  <a:latin typeface="ABC Ginto Rounded Nord Condensed"/>
                  <a:ea typeface="ABC Ginto Rounded Nord Condensed"/>
                  <a:cs typeface="ABC Ginto Rounded Nord Condensed"/>
                  <a:sym typeface="ABC Ginto Rounded Nord Condensed"/>
                </a:rPr>
                <a:t>Final temperature of the water:</a:t>
              </a:r>
            </a:p>
            <a:p>
              <a:pPr algn="ctr">
                <a:lnSpc>
                  <a:spcPts val="4200"/>
                </a:lnSpc>
              </a:pPr>
            </a:p>
            <a:p>
              <a:pPr algn="ctr">
                <a:lnSpc>
                  <a:spcPts val="5740"/>
                </a:lnSpc>
              </a:pPr>
              <a:r>
                <a:rPr lang="en-US" sz="4100">
                  <a:solidFill>
                    <a:srgbClr val="195AEF"/>
                  </a:solidFill>
                  <a:latin typeface="ABC Ginto Rounded Nord Condensed"/>
                  <a:ea typeface="ABC Ginto Rounded Nord Condensed"/>
                  <a:cs typeface="ABC Ginto Rounded Nord Condensed"/>
                  <a:sym typeface="ABC Ginto Rounded Nord Condensed"/>
                </a:rPr>
                <a:t>Time it took to boil:</a:t>
              </a:r>
            </a:p>
          </p:txBody>
        </p:sp>
        <p:sp>
          <p:nvSpPr>
            <p:cNvPr name="AutoShape 5" id="5"/>
            <p:cNvSpPr/>
            <p:nvPr/>
          </p:nvSpPr>
          <p:spPr>
            <a:xfrm flipV="true">
              <a:off x="9789967" y="927946"/>
              <a:ext cx="4068472" cy="0"/>
            </a:xfrm>
            <a:prstGeom prst="line">
              <a:avLst/>
            </a:prstGeom>
            <a:ln cap="flat" w="25400">
              <a:solidFill>
                <a:srgbClr val="195AEF"/>
              </a:solidFill>
              <a:prstDash val="solid"/>
              <a:headEnd type="none" len="sm" w="sm"/>
              <a:tailEnd type="none" len="sm" w="sm"/>
            </a:ln>
          </p:spPr>
        </p:sp>
        <p:sp>
          <p:nvSpPr>
            <p:cNvPr name="AutoShape 6" id="6"/>
            <p:cNvSpPr/>
            <p:nvPr/>
          </p:nvSpPr>
          <p:spPr>
            <a:xfrm>
              <a:off x="9538404" y="2572596"/>
              <a:ext cx="4068140" cy="0"/>
            </a:xfrm>
            <a:prstGeom prst="line">
              <a:avLst/>
            </a:prstGeom>
            <a:ln cap="flat" w="25400">
              <a:solidFill>
                <a:srgbClr val="195AEF"/>
              </a:solidFill>
              <a:prstDash val="solid"/>
              <a:headEnd type="none" len="sm" w="sm"/>
              <a:tailEnd type="none" len="sm" w="sm"/>
            </a:ln>
          </p:spPr>
        </p:sp>
        <p:sp>
          <p:nvSpPr>
            <p:cNvPr name="AutoShape 7" id="7"/>
            <p:cNvSpPr/>
            <p:nvPr/>
          </p:nvSpPr>
          <p:spPr>
            <a:xfrm>
              <a:off x="7753585" y="4204546"/>
              <a:ext cx="4072765" cy="0"/>
            </a:xfrm>
            <a:prstGeom prst="line">
              <a:avLst/>
            </a:prstGeom>
            <a:ln cap="flat" w="25400">
              <a:solidFill>
                <a:srgbClr val="195AEF"/>
              </a:solidFill>
              <a:prstDash val="solid"/>
              <a:headEnd type="none" len="sm" w="sm"/>
              <a:tailEnd type="none" len="sm" w="sm"/>
            </a:ln>
          </p:spPr>
        </p:sp>
      </p:grpSp>
      <p:sp>
        <p:nvSpPr>
          <p:cNvPr name="Freeform 8" id="8"/>
          <p:cNvSpPr/>
          <p:nvPr/>
        </p:nvSpPr>
        <p:spPr>
          <a:xfrm flipH="false" flipV="false" rot="514919">
            <a:off x="678057" y="4870488"/>
            <a:ext cx="2596753" cy="2252093"/>
          </a:xfrm>
          <a:custGeom>
            <a:avLst/>
            <a:gdLst/>
            <a:ahLst/>
            <a:cxnLst/>
            <a:rect r="r" b="b" t="t" l="l"/>
            <a:pathLst>
              <a:path h="2252093" w="2596753">
                <a:moveTo>
                  <a:pt x="0" y="0"/>
                </a:moveTo>
                <a:lnTo>
                  <a:pt x="2596754" y="0"/>
                </a:lnTo>
                <a:lnTo>
                  <a:pt x="2596754" y="2252094"/>
                </a:lnTo>
                <a:lnTo>
                  <a:pt x="0" y="2252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916315">
            <a:off x="15369443" y="4957307"/>
            <a:ext cx="2348310" cy="2339770"/>
          </a:xfrm>
          <a:custGeom>
            <a:avLst/>
            <a:gdLst/>
            <a:ahLst/>
            <a:cxnLst/>
            <a:rect r="r" b="b" t="t" l="l"/>
            <a:pathLst>
              <a:path h="2339770" w="2348310">
                <a:moveTo>
                  <a:pt x="0" y="0"/>
                </a:moveTo>
                <a:lnTo>
                  <a:pt x="2348309" y="0"/>
                </a:lnTo>
                <a:lnTo>
                  <a:pt x="2348309" y="2339770"/>
                </a:lnTo>
                <a:lnTo>
                  <a:pt x="0" y="2339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1135184" y="2871515"/>
            <a:ext cx="16017633" cy="860425"/>
          </a:xfrm>
          <a:prstGeom prst="rect">
            <a:avLst/>
          </a:prstGeom>
        </p:spPr>
        <p:txBody>
          <a:bodyPr anchor="t" rtlCol="false" tIns="0" lIns="0" bIns="0" rIns="0">
            <a:spAutoFit/>
          </a:bodyPr>
          <a:lstStyle/>
          <a:p>
            <a:pPr algn="ctr">
              <a:lnSpc>
                <a:spcPts val="6499"/>
              </a:lnSpc>
            </a:pPr>
            <a:r>
              <a:rPr lang="en-US" sz="6499">
                <a:solidFill>
                  <a:srgbClr val="195AEF"/>
                </a:solidFill>
                <a:latin typeface="Gimme Extra Bold"/>
                <a:ea typeface="Gimme Extra Bold"/>
                <a:cs typeface="Gimme Extra Bold"/>
                <a:sym typeface="Gimme Extra Bold"/>
              </a:rPr>
              <a:t>Let’s go back underground!</a:t>
            </a:r>
          </a:p>
        </p:txBody>
      </p:sp>
      <p:sp>
        <p:nvSpPr>
          <p:cNvPr name="TextBox 11" id="11"/>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15</a:t>
            </a:r>
          </a:p>
        </p:txBody>
      </p:sp>
      <p:sp>
        <p:nvSpPr>
          <p:cNvPr name="TextBox 12" id="12"/>
          <p:cNvSpPr txBox="true"/>
          <p:nvPr/>
        </p:nvSpPr>
        <p:spPr>
          <a:xfrm rot="0">
            <a:off x="2548181" y="4155947"/>
            <a:ext cx="13191639" cy="1152524"/>
          </a:xfrm>
          <a:prstGeom prst="rect">
            <a:avLst/>
          </a:prstGeom>
        </p:spPr>
        <p:txBody>
          <a:bodyPr anchor="t" rtlCol="false" tIns="0" lIns="0" bIns="0" rIns="0">
            <a:spAutoFit/>
          </a:bodyPr>
          <a:lstStyle/>
          <a:p>
            <a:pPr algn="ctr">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SNOLAB measured the time it took to boil water just like we did, but underground! Here’s what they saw:</a:t>
            </a:r>
          </a:p>
        </p:txBody>
      </p:sp>
      <p:sp>
        <p:nvSpPr>
          <p:cNvPr name="TextBox 13" id="13"/>
          <p:cNvSpPr txBox="true"/>
          <p:nvPr/>
        </p:nvSpPr>
        <p:spPr>
          <a:xfrm rot="0">
            <a:off x="11565005" y="5139347"/>
            <a:ext cx="2508498" cy="1394463"/>
          </a:xfrm>
          <a:prstGeom prst="rect">
            <a:avLst/>
          </a:prstGeom>
        </p:spPr>
        <p:txBody>
          <a:bodyPr anchor="t" rtlCol="false" tIns="0" lIns="0" bIns="0" rIns="0">
            <a:spAutoFit/>
          </a:bodyPr>
          <a:lstStyle/>
          <a:p>
            <a:pPr algn="ctr">
              <a:lnSpc>
                <a:spcPts val="9239"/>
              </a:lnSpc>
              <a:spcBef>
                <a:spcPct val="0"/>
              </a:spcBef>
            </a:pPr>
            <a:r>
              <a:rPr lang="en-US" sz="6599" spc="389">
                <a:solidFill>
                  <a:srgbClr val="000000"/>
                </a:solidFill>
                <a:latin typeface="FF Providence Sans"/>
                <a:ea typeface="FF Providence Sans"/>
                <a:cs typeface="FF Providence Sans"/>
                <a:sym typeface="FF Providence Sans"/>
              </a:rPr>
              <a:t>10.9 C</a:t>
            </a:r>
          </a:p>
        </p:txBody>
      </p:sp>
      <p:sp>
        <p:nvSpPr>
          <p:cNvPr name="TextBox 14" id="14"/>
          <p:cNvSpPr txBox="true"/>
          <p:nvPr/>
        </p:nvSpPr>
        <p:spPr>
          <a:xfrm rot="0">
            <a:off x="11230483" y="6362360"/>
            <a:ext cx="2962870" cy="1394463"/>
          </a:xfrm>
          <a:prstGeom prst="rect">
            <a:avLst/>
          </a:prstGeom>
        </p:spPr>
        <p:txBody>
          <a:bodyPr anchor="t" rtlCol="false" tIns="0" lIns="0" bIns="0" rIns="0">
            <a:spAutoFit/>
          </a:bodyPr>
          <a:lstStyle/>
          <a:p>
            <a:pPr algn="ctr">
              <a:lnSpc>
                <a:spcPts val="9239"/>
              </a:lnSpc>
              <a:spcBef>
                <a:spcPct val="0"/>
              </a:spcBef>
            </a:pPr>
            <a:r>
              <a:rPr lang="en-US" sz="6599" spc="389">
                <a:solidFill>
                  <a:srgbClr val="000000"/>
                </a:solidFill>
                <a:latin typeface="FF Providence Sans"/>
                <a:ea typeface="FF Providence Sans"/>
                <a:cs typeface="FF Providence Sans"/>
                <a:sym typeface="FF Providence Sans"/>
              </a:rPr>
              <a:t>105.1 C</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3947085" y="5646753"/>
            <a:ext cx="10393829" cy="3162935"/>
            <a:chOff x="0" y="0"/>
            <a:chExt cx="13858439" cy="4217246"/>
          </a:xfrm>
        </p:grpSpPr>
        <p:sp>
          <p:nvSpPr>
            <p:cNvPr name="TextBox 4" id="4"/>
            <p:cNvSpPr txBox="true"/>
            <p:nvPr/>
          </p:nvSpPr>
          <p:spPr>
            <a:xfrm rot="0">
              <a:off x="0" y="-76200"/>
              <a:ext cx="9928493" cy="4293446"/>
            </a:xfrm>
            <a:prstGeom prst="rect">
              <a:avLst/>
            </a:prstGeom>
          </p:spPr>
          <p:txBody>
            <a:bodyPr anchor="t" rtlCol="false" tIns="0" lIns="0" bIns="0" rIns="0">
              <a:spAutoFit/>
            </a:bodyPr>
            <a:lstStyle/>
            <a:p>
              <a:pPr algn="ctr">
                <a:lnSpc>
                  <a:spcPts val="5740"/>
                </a:lnSpc>
              </a:pPr>
              <a:r>
                <a:rPr lang="en-US" sz="4100">
                  <a:solidFill>
                    <a:srgbClr val="195AEF"/>
                  </a:solidFill>
                  <a:latin typeface="ABC Ginto Rounded Nord Condensed"/>
                  <a:ea typeface="ABC Ginto Rounded Nord Condensed"/>
                  <a:cs typeface="ABC Ginto Rounded Nord Condensed"/>
                  <a:sym typeface="ABC Ginto Rounded Nord Condensed"/>
                </a:rPr>
                <a:t>Starting temperature of the water:</a:t>
              </a:r>
            </a:p>
            <a:p>
              <a:pPr algn="ctr">
                <a:lnSpc>
                  <a:spcPts val="4480"/>
                </a:lnSpc>
              </a:pPr>
            </a:p>
            <a:p>
              <a:pPr algn="ctr">
                <a:lnSpc>
                  <a:spcPts val="5740"/>
                </a:lnSpc>
              </a:pPr>
              <a:r>
                <a:rPr lang="en-US" sz="4100">
                  <a:solidFill>
                    <a:srgbClr val="195AEF"/>
                  </a:solidFill>
                  <a:latin typeface="ABC Ginto Rounded Nord Condensed"/>
                  <a:ea typeface="ABC Ginto Rounded Nord Condensed"/>
                  <a:cs typeface="ABC Ginto Rounded Nord Condensed"/>
                  <a:sym typeface="ABC Ginto Rounded Nord Condensed"/>
                </a:rPr>
                <a:t>Final temperature of the water:</a:t>
              </a:r>
            </a:p>
            <a:p>
              <a:pPr algn="ctr">
                <a:lnSpc>
                  <a:spcPts val="4200"/>
                </a:lnSpc>
              </a:pPr>
            </a:p>
            <a:p>
              <a:pPr algn="ctr">
                <a:lnSpc>
                  <a:spcPts val="5740"/>
                </a:lnSpc>
              </a:pPr>
              <a:r>
                <a:rPr lang="en-US" sz="4100">
                  <a:solidFill>
                    <a:srgbClr val="195AEF"/>
                  </a:solidFill>
                  <a:latin typeface="ABC Ginto Rounded Nord Condensed"/>
                  <a:ea typeface="ABC Ginto Rounded Nord Condensed"/>
                  <a:cs typeface="ABC Ginto Rounded Nord Condensed"/>
                  <a:sym typeface="ABC Ginto Rounded Nord Condensed"/>
                </a:rPr>
                <a:t>Time it took to boil:</a:t>
              </a:r>
            </a:p>
          </p:txBody>
        </p:sp>
        <p:sp>
          <p:nvSpPr>
            <p:cNvPr name="AutoShape 5" id="5"/>
            <p:cNvSpPr/>
            <p:nvPr/>
          </p:nvSpPr>
          <p:spPr>
            <a:xfrm flipV="true">
              <a:off x="9789967" y="927946"/>
              <a:ext cx="4068472" cy="0"/>
            </a:xfrm>
            <a:prstGeom prst="line">
              <a:avLst/>
            </a:prstGeom>
            <a:ln cap="flat" w="25400">
              <a:solidFill>
                <a:srgbClr val="195AEF"/>
              </a:solidFill>
              <a:prstDash val="solid"/>
              <a:headEnd type="none" len="sm" w="sm"/>
              <a:tailEnd type="none" len="sm" w="sm"/>
            </a:ln>
          </p:spPr>
        </p:sp>
        <p:sp>
          <p:nvSpPr>
            <p:cNvPr name="AutoShape 6" id="6"/>
            <p:cNvSpPr/>
            <p:nvPr/>
          </p:nvSpPr>
          <p:spPr>
            <a:xfrm>
              <a:off x="9538404" y="2572596"/>
              <a:ext cx="4068140" cy="0"/>
            </a:xfrm>
            <a:prstGeom prst="line">
              <a:avLst/>
            </a:prstGeom>
            <a:ln cap="flat" w="25400">
              <a:solidFill>
                <a:srgbClr val="195AEF"/>
              </a:solidFill>
              <a:prstDash val="solid"/>
              <a:headEnd type="none" len="sm" w="sm"/>
              <a:tailEnd type="none" len="sm" w="sm"/>
            </a:ln>
          </p:spPr>
        </p:sp>
        <p:sp>
          <p:nvSpPr>
            <p:cNvPr name="AutoShape 7" id="7"/>
            <p:cNvSpPr/>
            <p:nvPr/>
          </p:nvSpPr>
          <p:spPr>
            <a:xfrm>
              <a:off x="7753585" y="4204546"/>
              <a:ext cx="4072765" cy="0"/>
            </a:xfrm>
            <a:prstGeom prst="line">
              <a:avLst/>
            </a:prstGeom>
            <a:ln cap="flat" w="25400">
              <a:solidFill>
                <a:srgbClr val="195AEF"/>
              </a:solidFill>
              <a:prstDash val="solid"/>
              <a:headEnd type="none" len="sm" w="sm"/>
              <a:tailEnd type="none" len="sm" w="sm"/>
            </a:ln>
          </p:spPr>
        </p:sp>
      </p:grpSp>
      <p:sp>
        <p:nvSpPr>
          <p:cNvPr name="Freeform 8" id="8"/>
          <p:cNvSpPr/>
          <p:nvPr/>
        </p:nvSpPr>
        <p:spPr>
          <a:xfrm flipH="false" flipV="false" rot="514919">
            <a:off x="678057" y="4870488"/>
            <a:ext cx="2596753" cy="2252093"/>
          </a:xfrm>
          <a:custGeom>
            <a:avLst/>
            <a:gdLst/>
            <a:ahLst/>
            <a:cxnLst/>
            <a:rect r="r" b="b" t="t" l="l"/>
            <a:pathLst>
              <a:path h="2252093" w="2596753">
                <a:moveTo>
                  <a:pt x="0" y="0"/>
                </a:moveTo>
                <a:lnTo>
                  <a:pt x="2596754" y="0"/>
                </a:lnTo>
                <a:lnTo>
                  <a:pt x="2596754" y="2252094"/>
                </a:lnTo>
                <a:lnTo>
                  <a:pt x="0" y="2252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916315">
            <a:off x="15369443" y="4957307"/>
            <a:ext cx="2348310" cy="2339770"/>
          </a:xfrm>
          <a:custGeom>
            <a:avLst/>
            <a:gdLst/>
            <a:ahLst/>
            <a:cxnLst/>
            <a:rect r="r" b="b" t="t" l="l"/>
            <a:pathLst>
              <a:path h="2339770" w="2348310">
                <a:moveTo>
                  <a:pt x="0" y="0"/>
                </a:moveTo>
                <a:lnTo>
                  <a:pt x="2348309" y="0"/>
                </a:lnTo>
                <a:lnTo>
                  <a:pt x="2348309" y="2339770"/>
                </a:lnTo>
                <a:lnTo>
                  <a:pt x="0" y="23397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1135184" y="2871515"/>
            <a:ext cx="16017633" cy="860425"/>
          </a:xfrm>
          <a:prstGeom prst="rect">
            <a:avLst/>
          </a:prstGeom>
        </p:spPr>
        <p:txBody>
          <a:bodyPr anchor="t" rtlCol="false" tIns="0" lIns="0" bIns="0" rIns="0">
            <a:spAutoFit/>
          </a:bodyPr>
          <a:lstStyle/>
          <a:p>
            <a:pPr algn="ctr">
              <a:lnSpc>
                <a:spcPts val="6499"/>
              </a:lnSpc>
            </a:pPr>
            <a:r>
              <a:rPr lang="en-US" sz="6499">
                <a:solidFill>
                  <a:srgbClr val="195AEF"/>
                </a:solidFill>
                <a:latin typeface="Gimme Extra Bold"/>
                <a:ea typeface="Gimme Extra Bold"/>
                <a:cs typeface="Gimme Extra Bold"/>
                <a:sym typeface="Gimme Extra Bold"/>
              </a:rPr>
              <a:t>Let’s go back underground!</a:t>
            </a:r>
          </a:p>
        </p:txBody>
      </p:sp>
      <p:sp>
        <p:nvSpPr>
          <p:cNvPr name="TextBox 11" id="11"/>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16</a:t>
            </a:r>
          </a:p>
        </p:txBody>
      </p:sp>
      <p:sp>
        <p:nvSpPr>
          <p:cNvPr name="TextBox 12" id="12"/>
          <p:cNvSpPr txBox="true"/>
          <p:nvPr/>
        </p:nvSpPr>
        <p:spPr>
          <a:xfrm rot="0">
            <a:off x="2548181" y="4155947"/>
            <a:ext cx="13191639" cy="1152524"/>
          </a:xfrm>
          <a:prstGeom prst="rect">
            <a:avLst/>
          </a:prstGeom>
        </p:spPr>
        <p:txBody>
          <a:bodyPr anchor="t" rtlCol="false" tIns="0" lIns="0" bIns="0" rIns="0">
            <a:spAutoFit/>
          </a:bodyPr>
          <a:lstStyle/>
          <a:p>
            <a:pPr algn="ctr">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SNOLAB measured the time it took to boil water just like we did, but underground! Here’s what they saw:</a:t>
            </a:r>
          </a:p>
        </p:txBody>
      </p:sp>
      <p:sp>
        <p:nvSpPr>
          <p:cNvPr name="TextBox 13" id="13"/>
          <p:cNvSpPr txBox="true"/>
          <p:nvPr/>
        </p:nvSpPr>
        <p:spPr>
          <a:xfrm rot="0">
            <a:off x="11565005" y="5139347"/>
            <a:ext cx="2508498" cy="1394463"/>
          </a:xfrm>
          <a:prstGeom prst="rect">
            <a:avLst/>
          </a:prstGeom>
        </p:spPr>
        <p:txBody>
          <a:bodyPr anchor="t" rtlCol="false" tIns="0" lIns="0" bIns="0" rIns="0">
            <a:spAutoFit/>
          </a:bodyPr>
          <a:lstStyle/>
          <a:p>
            <a:pPr algn="ctr">
              <a:lnSpc>
                <a:spcPts val="9239"/>
              </a:lnSpc>
              <a:spcBef>
                <a:spcPct val="0"/>
              </a:spcBef>
            </a:pPr>
            <a:r>
              <a:rPr lang="en-US" sz="6599" spc="389">
                <a:solidFill>
                  <a:srgbClr val="000000"/>
                </a:solidFill>
                <a:latin typeface="FF Providence Sans"/>
                <a:ea typeface="FF Providence Sans"/>
                <a:cs typeface="FF Providence Sans"/>
                <a:sym typeface="FF Providence Sans"/>
              </a:rPr>
              <a:t>10.9 C</a:t>
            </a:r>
          </a:p>
        </p:txBody>
      </p:sp>
      <p:sp>
        <p:nvSpPr>
          <p:cNvPr name="TextBox 14" id="14"/>
          <p:cNvSpPr txBox="true"/>
          <p:nvPr/>
        </p:nvSpPr>
        <p:spPr>
          <a:xfrm rot="0">
            <a:off x="11230483" y="6362360"/>
            <a:ext cx="2962870" cy="1394463"/>
          </a:xfrm>
          <a:prstGeom prst="rect">
            <a:avLst/>
          </a:prstGeom>
        </p:spPr>
        <p:txBody>
          <a:bodyPr anchor="t" rtlCol="false" tIns="0" lIns="0" bIns="0" rIns="0">
            <a:spAutoFit/>
          </a:bodyPr>
          <a:lstStyle/>
          <a:p>
            <a:pPr algn="ctr">
              <a:lnSpc>
                <a:spcPts val="9239"/>
              </a:lnSpc>
              <a:spcBef>
                <a:spcPct val="0"/>
              </a:spcBef>
            </a:pPr>
            <a:r>
              <a:rPr lang="en-US" sz="6599" spc="389">
                <a:solidFill>
                  <a:srgbClr val="000000"/>
                </a:solidFill>
                <a:latin typeface="FF Providence Sans"/>
                <a:ea typeface="FF Providence Sans"/>
                <a:cs typeface="FF Providence Sans"/>
                <a:sym typeface="FF Providence Sans"/>
              </a:rPr>
              <a:t>105.1 C</a:t>
            </a:r>
          </a:p>
        </p:txBody>
      </p:sp>
      <p:sp>
        <p:nvSpPr>
          <p:cNvPr name="TextBox 15" id="15"/>
          <p:cNvSpPr txBox="true"/>
          <p:nvPr/>
        </p:nvSpPr>
        <p:spPr>
          <a:xfrm rot="0">
            <a:off x="10033608" y="7585373"/>
            <a:ext cx="2393752" cy="1394460"/>
          </a:xfrm>
          <a:prstGeom prst="rect">
            <a:avLst/>
          </a:prstGeom>
        </p:spPr>
        <p:txBody>
          <a:bodyPr anchor="t" rtlCol="false" tIns="0" lIns="0" bIns="0" rIns="0">
            <a:spAutoFit/>
          </a:bodyPr>
          <a:lstStyle/>
          <a:p>
            <a:pPr algn="ctr">
              <a:lnSpc>
                <a:spcPts val="9239"/>
              </a:lnSpc>
              <a:spcBef>
                <a:spcPct val="0"/>
              </a:spcBef>
            </a:pPr>
            <a:r>
              <a:rPr lang="en-US" sz="6599" spc="389">
                <a:solidFill>
                  <a:srgbClr val="000000"/>
                </a:solidFill>
                <a:latin typeface="FF Providence Sans"/>
                <a:ea typeface="FF Providence Sans"/>
                <a:cs typeface="FF Providence Sans"/>
                <a:sym typeface="FF Providence Sans"/>
              </a:rPr>
              <a:t>10:50</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470762">
            <a:off x="1027529" y="852318"/>
            <a:ext cx="2214689" cy="2206636"/>
          </a:xfrm>
          <a:custGeom>
            <a:avLst/>
            <a:gdLst/>
            <a:ahLst/>
            <a:cxnLst/>
            <a:rect r="r" b="b" t="t" l="l"/>
            <a:pathLst>
              <a:path h="2206636" w="2214689">
                <a:moveTo>
                  <a:pt x="0" y="0"/>
                </a:moveTo>
                <a:lnTo>
                  <a:pt x="2214689" y="0"/>
                </a:lnTo>
                <a:lnTo>
                  <a:pt x="2214689" y="2206636"/>
                </a:lnTo>
                <a:lnTo>
                  <a:pt x="0" y="22066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661638">
            <a:off x="622953" y="6485226"/>
            <a:ext cx="2633316" cy="2623740"/>
          </a:xfrm>
          <a:custGeom>
            <a:avLst/>
            <a:gdLst/>
            <a:ahLst/>
            <a:cxnLst/>
            <a:rect r="r" b="b" t="t" l="l"/>
            <a:pathLst>
              <a:path h="2623740" w="2633316">
                <a:moveTo>
                  <a:pt x="0" y="0"/>
                </a:moveTo>
                <a:lnTo>
                  <a:pt x="2633316" y="0"/>
                </a:lnTo>
                <a:lnTo>
                  <a:pt x="2633316" y="2623740"/>
                </a:lnTo>
                <a:lnTo>
                  <a:pt x="0" y="26237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8046169" y="690020"/>
            <a:ext cx="2195663" cy="1968112"/>
          </a:xfrm>
          <a:custGeom>
            <a:avLst/>
            <a:gdLst/>
            <a:ahLst/>
            <a:cxnLst/>
            <a:rect r="r" b="b" t="t" l="l"/>
            <a:pathLst>
              <a:path h="1968112" w="2195663">
                <a:moveTo>
                  <a:pt x="0" y="0"/>
                </a:moveTo>
                <a:lnTo>
                  <a:pt x="2195662" y="0"/>
                </a:lnTo>
                <a:lnTo>
                  <a:pt x="2195662" y="1968112"/>
                </a:lnTo>
                <a:lnTo>
                  <a:pt x="0" y="196811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843950">
            <a:off x="14944792" y="637904"/>
            <a:ext cx="2406722" cy="2393594"/>
          </a:xfrm>
          <a:custGeom>
            <a:avLst/>
            <a:gdLst/>
            <a:ahLst/>
            <a:cxnLst/>
            <a:rect r="r" b="b" t="t" l="l"/>
            <a:pathLst>
              <a:path h="2393594" w="2406722">
                <a:moveTo>
                  <a:pt x="0" y="0"/>
                </a:moveTo>
                <a:lnTo>
                  <a:pt x="2406722" y="0"/>
                </a:lnTo>
                <a:lnTo>
                  <a:pt x="2406722" y="2393595"/>
                </a:lnTo>
                <a:lnTo>
                  <a:pt x="0" y="239359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810337">
            <a:off x="14528519" y="6393440"/>
            <a:ext cx="2322671" cy="2014389"/>
          </a:xfrm>
          <a:custGeom>
            <a:avLst/>
            <a:gdLst/>
            <a:ahLst/>
            <a:cxnLst/>
            <a:rect r="r" b="b" t="t" l="l"/>
            <a:pathLst>
              <a:path h="2014389" w="2322671">
                <a:moveTo>
                  <a:pt x="0" y="0"/>
                </a:moveTo>
                <a:lnTo>
                  <a:pt x="2322671" y="0"/>
                </a:lnTo>
                <a:lnTo>
                  <a:pt x="2322671" y="2014389"/>
                </a:lnTo>
                <a:lnTo>
                  <a:pt x="0" y="201438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859728">
            <a:off x="7833102" y="6646037"/>
            <a:ext cx="2621797" cy="2612263"/>
          </a:xfrm>
          <a:custGeom>
            <a:avLst/>
            <a:gdLst/>
            <a:ahLst/>
            <a:cxnLst/>
            <a:rect r="r" b="b" t="t" l="l"/>
            <a:pathLst>
              <a:path h="2612263" w="2621797">
                <a:moveTo>
                  <a:pt x="0" y="0"/>
                </a:moveTo>
                <a:lnTo>
                  <a:pt x="2621796" y="0"/>
                </a:lnTo>
                <a:lnTo>
                  <a:pt x="2621796" y="2612263"/>
                </a:lnTo>
                <a:lnTo>
                  <a:pt x="0" y="261226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9" id="9"/>
          <p:cNvSpPr txBox="true"/>
          <p:nvPr/>
        </p:nvSpPr>
        <p:spPr>
          <a:xfrm rot="0">
            <a:off x="2060996" y="4480024"/>
            <a:ext cx="14166009" cy="1670049"/>
          </a:xfrm>
          <a:prstGeom prst="rect">
            <a:avLst/>
          </a:prstGeom>
        </p:spPr>
        <p:txBody>
          <a:bodyPr anchor="t" rtlCol="false" tIns="0" lIns="0" bIns="0" rIns="0">
            <a:spAutoFit/>
          </a:bodyPr>
          <a:lstStyle/>
          <a:p>
            <a:pPr algn="ctr">
              <a:lnSpc>
                <a:spcPts val="6499"/>
              </a:lnSpc>
            </a:pPr>
            <a:r>
              <a:rPr lang="en-US" sz="6499">
                <a:solidFill>
                  <a:srgbClr val="195AEF"/>
                </a:solidFill>
                <a:latin typeface="ABC Ginto Rounded Nord Condensed"/>
                <a:ea typeface="ABC Ginto Rounded Nord Condensed"/>
                <a:cs typeface="ABC Ginto Rounded Nord Condensed"/>
                <a:sym typeface="ABC Ginto Rounded Nord Condensed"/>
              </a:rPr>
              <a:t>Why do you think it takes longer to boil water underground?</a:t>
            </a:r>
          </a:p>
        </p:txBody>
      </p:sp>
      <p:sp>
        <p:nvSpPr>
          <p:cNvPr name="TextBox 10" id="10"/>
          <p:cNvSpPr txBox="true"/>
          <p:nvPr/>
        </p:nvSpPr>
        <p:spPr>
          <a:xfrm rot="0">
            <a:off x="2817689" y="3173651"/>
            <a:ext cx="11980005" cy="1069976"/>
          </a:xfrm>
          <a:prstGeom prst="rect">
            <a:avLst/>
          </a:prstGeom>
        </p:spPr>
        <p:txBody>
          <a:bodyPr anchor="t" rtlCol="false" tIns="0" lIns="0" bIns="0" rIns="0">
            <a:spAutoFit/>
          </a:bodyPr>
          <a:lstStyle/>
          <a:p>
            <a:pPr algn="ctr">
              <a:lnSpc>
                <a:spcPts val="8000"/>
              </a:lnSpc>
            </a:pPr>
            <a:r>
              <a:rPr lang="en-US" sz="8000">
                <a:solidFill>
                  <a:srgbClr val="195AEF"/>
                </a:solidFill>
                <a:latin typeface="Gimme Extra Bold"/>
                <a:ea typeface="Gimme Extra Bold"/>
                <a:cs typeface="Gimme Extra Bold"/>
                <a:sym typeface="Gimme Extra Bold"/>
              </a:rPr>
              <a:t>Reflect</a:t>
            </a:r>
          </a:p>
        </p:txBody>
      </p:sp>
      <p:sp>
        <p:nvSpPr>
          <p:cNvPr name="TextBox 11" id="11"/>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17</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794814" y="6522533"/>
            <a:ext cx="1606369" cy="1606369"/>
          </a:xfrm>
          <a:custGeom>
            <a:avLst/>
            <a:gdLst/>
            <a:ahLst/>
            <a:cxnLst/>
            <a:rect r="r" b="b" t="t" l="l"/>
            <a:pathLst>
              <a:path h="1606369" w="1606369">
                <a:moveTo>
                  <a:pt x="0" y="0"/>
                </a:moveTo>
                <a:lnTo>
                  <a:pt x="1606369" y="0"/>
                </a:lnTo>
                <a:lnTo>
                  <a:pt x="1606369" y="1606369"/>
                </a:lnTo>
                <a:lnTo>
                  <a:pt x="0" y="160636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795973" y="5890135"/>
            <a:ext cx="2838252" cy="2838252"/>
          </a:xfrm>
          <a:custGeom>
            <a:avLst/>
            <a:gdLst/>
            <a:ahLst/>
            <a:cxnLst/>
            <a:rect r="r" b="b" t="t" l="l"/>
            <a:pathLst>
              <a:path h="2838252" w="2838252">
                <a:moveTo>
                  <a:pt x="0" y="0"/>
                </a:moveTo>
                <a:lnTo>
                  <a:pt x="2838251" y="0"/>
                </a:lnTo>
                <a:lnTo>
                  <a:pt x="2838251" y="2838252"/>
                </a:lnTo>
                <a:lnTo>
                  <a:pt x="0" y="28382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202017" y="7187750"/>
            <a:ext cx="530524" cy="530524"/>
          </a:xfrm>
          <a:custGeom>
            <a:avLst/>
            <a:gdLst/>
            <a:ahLst/>
            <a:cxnLst/>
            <a:rect r="r" b="b" t="t" l="l"/>
            <a:pathLst>
              <a:path h="530524" w="530524">
                <a:moveTo>
                  <a:pt x="0" y="0"/>
                </a:moveTo>
                <a:lnTo>
                  <a:pt x="530524" y="0"/>
                </a:lnTo>
                <a:lnTo>
                  <a:pt x="530524" y="530524"/>
                </a:lnTo>
                <a:lnTo>
                  <a:pt x="0" y="5305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3319536" y="5890135"/>
            <a:ext cx="2838252" cy="2838252"/>
          </a:xfrm>
          <a:custGeom>
            <a:avLst/>
            <a:gdLst/>
            <a:ahLst/>
            <a:cxnLst/>
            <a:rect r="r" b="b" t="t" l="l"/>
            <a:pathLst>
              <a:path h="2838252" w="2838252">
                <a:moveTo>
                  <a:pt x="0" y="0"/>
                </a:moveTo>
                <a:lnTo>
                  <a:pt x="2838252" y="0"/>
                </a:lnTo>
                <a:lnTo>
                  <a:pt x="2838252" y="2838252"/>
                </a:lnTo>
                <a:lnTo>
                  <a:pt x="0" y="28382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7" id="7"/>
          <p:cNvSpPr/>
          <p:nvPr/>
        </p:nvSpPr>
        <p:spPr>
          <a:xfrm>
            <a:off x="3601671" y="7309261"/>
            <a:ext cx="2245046" cy="0"/>
          </a:xfrm>
          <a:prstGeom prst="line">
            <a:avLst/>
          </a:prstGeom>
          <a:ln cap="flat" w="219075">
            <a:solidFill>
              <a:srgbClr val="195AEF"/>
            </a:solidFill>
            <a:prstDash val="solid"/>
            <a:headEnd type="none" len="sm" w="sm"/>
            <a:tailEnd type="triangle" len="med" w="lg"/>
          </a:ln>
        </p:spPr>
      </p:sp>
      <p:sp>
        <p:nvSpPr>
          <p:cNvPr name="AutoShape 8" id="8"/>
          <p:cNvSpPr/>
          <p:nvPr/>
        </p:nvSpPr>
        <p:spPr>
          <a:xfrm>
            <a:off x="11070207" y="7453012"/>
            <a:ext cx="2245046" cy="0"/>
          </a:xfrm>
          <a:prstGeom prst="line">
            <a:avLst/>
          </a:prstGeom>
          <a:ln cap="flat" w="219075">
            <a:solidFill>
              <a:srgbClr val="195AEF"/>
            </a:solidFill>
            <a:prstDash val="solid"/>
            <a:headEnd type="none" len="sm" w="sm"/>
            <a:tailEnd type="triangle" len="med" w="lg"/>
          </a:ln>
        </p:spPr>
      </p:sp>
      <p:sp>
        <p:nvSpPr>
          <p:cNvPr name="AutoShape 9" id="9"/>
          <p:cNvSpPr/>
          <p:nvPr/>
        </p:nvSpPr>
        <p:spPr>
          <a:xfrm>
            <a:off x="9301977" y="5257800"/>
            <a:ext cx="0" cy="4155610"/>
          </a:xfrm>
          <a:prstGeom prst="line">
            <a:avLst/>
          </a:prstGeom>
          <a:ln cap="flat" w="38100">
            <a:solidFill>
              <a:srgbClr val="006FB6"/>
            </a:solidFill>
            <a:prstDash val="solid"/>
            <a:headEnd type="none" len="sm" w="sm"/>
            <a:tailEnd type="none" len="sm" w="sm"/>
          </a:ln>
        </p:spPr>
      </p:sp>
      <p:sp>
        <p:nvSpPr>
          <p:cNvPr name="Freeform 10" id="10"/>
          <p:cNvSpPr/>
          <p:nvPr/>
        </p:nvSpPr>
        <p:spPr>
          <a:xfrm flipH="false" flipV="false" rot="1931581">
            <a:off x="1828592" y="1176507"/>
            <a:ext cx="2177359" cy="2169441"/>
          </a:xfrm>
          <a:custGeom>
            <a:avLst/>
            <a:gdLst/>
            <a:ahLst/>
            <a:cxnLst/>
            <a:rect r="r" b="b" t="t" l="l"/>
            <a:pathLst>
              <a:path h="2169441" w="2177359">
                <a:moveTo>
                  <a:pt x="0" y="0"/>
                </a:moveTo>
                <a:lnTo>
                  <a:pt x="2177358" y="0"/>
                </a:lnTo>
                <a:lnTo>
                  <a:pt x="2177358" y="2169441"/>
                </a:lnTo>
                <a:lnTo>
                  <a:pt x="0" y="216944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1537199">
            <a:off x="14487548" y="1313167"/>
            <a:ext cx="2285322" cy="2277012"/>
          </a:xfrm>
          <a:custGeom>
            <a:avLst/>
            <a:gdLst/>
            <a:ahLst/>
            <a:cxnLst/>
            <a:rect r="r" b="b" t="t" l="l"/>
            <a:pathLst>
              <a:path h="2277012" w="2285322">
                <a:moveTo>
                  <a:pt x="0" y="0"/>
                </a:moveTo>
                <a:lnTo>
                  <a:pt x="2285323" y="0"/>
                </a:lnTo>
                <a:lnTo>
                  <a:pt x="2285323" y="2277012"/>
                </a:lnTo>
                <a:lnTo>
                  <a:pt x="0" y="227701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2" id="12"/>
          <p:cNvSpPr txBox="true"/>
          <p:nvPr/>
        </p:nvSpPr>
        <p:spPr>
          <a:xfrm rot="0">
            <a:off x="1135184" y="2780607"/>
            <a:ext cx="16017633" cy="860425"/>
          </a:xfrm>
          <a:prstGeom prst="rect">
            <a:avLst/>
          </a:prstGeom>
        </p:spPr>
        <p:txBody>
          <a:bodyPr anchor="t" rtlCol="false" tIns="0" lIns="0" bIns="0" rIns="0">
            <a:spAutoFit/>
          </a:bodyPr>
          <a:lstStyle/>
          <a:p>
            <a:pPr algn="ctr">
              <a:lnSpc>
                <a:spcPts val="6499"/>
              </a:lnSpc>
            </a:pPr>
            <a:r>
              <a:rPr lang="en-US" sz="6499">
                <a:solidFill>
                  <a:srgbClr val="195AEF"/>
                </a:solidFill>
                <a:latin typeface="Gimme Extra Bold"/>
                <a:ea typeface="Gimme Extra Bold"/>
                <a:cs typeface="Gimme Extra Bold"/>
                <a:sym typeface="Gimme Extra Bold"/>
              </a:rPr>
              <a:t>SNOLAB’s Answer</a:t>
            </a:r>
          </a:p>
        </p:txBody>
      </p:sp>
      <p:sp>
        <p:nvSpPr>
          <p:cNvPr name="TextBox 13" id="1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18</a:t>
            </a:r>
          </a:p>
        </p:txBody>
      </p:sp>
      <p:sp>
        <p:nvSpPr>
          <p:cNvPr name="TextBox 14" id="14"/>
          <p:cNvSpPr txBox="true"/>
          <p:nvPr/>
        </p:nvSpPr>
        <p:spPr>
          <a:xfrm rot="0">
            <a:off x="1948014" y="3854450"/>
            <a:ext cx="14391971" cy="1289050"/>
          </a:xfrm>
          <a:prstGeom prst="rect">
            <a:avLst/>
          </a:prstGeom>
        </p:spPr>
        <p:txBody>
          <a:bodyPr anchor="t" rtlCol="false" tIns="0" lIns="0" bIns="0" rIns="0">
            <a:spAutoFit/>
          </a:bodyPr>
          <a:lstStyle/>
          <a:p>
            <a:pPr algn="ctr">
              <a:lnSpc>
                <a:spcPts val="4999"/>
              </a:lnSpc>
            </a:pPr>
            <a:r>
              <a:rPr lang="en-US" sz="4999">
                <a:solidFill>
                  <a:srgbClr val="195AEF"/>
                </a:solidFill>
                <a:latin typeface="ABC Ginto Rounded Nord Condensed"/>
                <a:ea typeface="ABC Ginto Rounded Nord Condensed"/>
                <a:cs typeface="ABC Ginto Rounded Nord Condensed"/>
                <a:sym typeface="ABC Ginto Rounded Nord Condensed"/>
              </a:rPr>
              <a:t>The higher pressure made the water take longer to boil because the particles are closer together!</a:t>
            </a:r>
          </a:p>
        </p:txBody>
      </p:sp>
      <p:sp>
        <p:nvSpPr>
          <p:cNvPr name="TextBox 15" id="15"/>
          <p:cNvSpPr txBox="true"/>
          <p:nvPr/>
        </p:nvSpPr>
        <p:spPr>
          <a:xfrm rot="0">
            <a:off x="3684697" y="5669764"/>
            <a:ext cx="1463576" cy="596900"/>
          </a:xfrm>
          <a:prstGeom prst="rect">
            <a:avLst/>
          </a:prstGeom>
        </p:spPr>
        <p:txBody>
          <a:bodyPr anchor="t" rtlCol="false" tIns="0" lIns="0" bIns="0" rIns="0">
            <a:spAutoFit/>
          </a:bodyPr>
          <a:lstStyle/>
          <a:p>
            <a:pPr algn="ctr">
              <a:lnSpc>
                <a:spcPts val="4900"/>
              </a:lnSpc>
            </a:pPr>
            <a:r>
              <a:rPr lang="en-US" b="true" sz="3500">
                <a:solidFill>
                  <a:srgbClr val="195AEF"/>
                </a:solidFill>
                <a:latin typeface="ABC Ginto Rounded Nord Condensed Medium"/>
                <a:ea typeface="ABC Ginto Rounded Nord Condensed Medium"/>
                <a:cs typeface="ABC Ginto Rounded Nord Condensed Medium"/>
                <a:sym typeface="ABC Ginto Rounded Nord Condensed Medium"/>
              </a:rPr>
              <a:t>Surface</a:t>
            </a:r>
          </a:p>
        </p:txBody>
      </p:sp>
      <p:sp>
        <p:nvSpPr>
          <p:cNvPr name="TextBox 16" id="16"/>
          <p:cNvSpPr txBox="true"/>
          <p:nvPr/>
        </p:nvSpPr>
        <p:spPr>
          <a:xfrm rot="0">
            <a:off x="10624802" y="5669764"/>
            <a:ext cx="2551956" cy="596900"/>
          </a:xfrm>
          <a:prstGeom prst="rect">
            <a:avLst/>
          </a:prstGeom>
        </p:spPr>
        <p:txBody>
          <a:bodyPr anchor="t" rtlCol="false" tIns="0" lIns="0" bIns="0" rIns="0">
            <a:spAutoFit/>
          </a:bodyPr>
          <a:lstStyle/>
          <a:p>
            <a:pPr algn="ctr">
              <a:lnSpc>
                <a:spcPts val="4900"/>
              </a:lnSpc>
            </a:pPr>
            <a:r>
              <a:rPr lang="en-US" b="true" sz="3500">
                <a:solidFill>
                  <a:srgbClr val="195AEF"/>
                </a:solidFill>
                <a:latin typeface="ABC Ginto Rounded Nord Condensed Medium"/>
                <a:ea typeface="ABC Ginto Rounded Nord Condensed Medium"/>
                <a:cs typeface="ABC Ginto Rounded Nord Condensed Medium"/>
                <a:sym typeface="ABC Ginto Rounded Nord Condensed Medium"/>
              </a:rPr>
              <a:t>Underground</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413346">
            <a:off x="2437734" y="811231"/>
            <a:ext cx="2490960" cy="2232806"/>
          </a:xfrm>
          <a:custGeom>
            <a:avLst/>
            <a:gdLst/>
            <a:ahLst/>
            <a:cxnLst/>
            <a:rect r="r" b="b" t="t" l="l"/>
            <a:pathLst>
              <a:path h="2232806" w="2490960">
                <a:moveTo>
                  <a:pt x="0" y="0"/>
                </a:moveTo>
                <a:lnTo>
                  <a:pt x="2490960" y="0"/>
                </a:lnTo>
                <a:lnTo>
                  <a:pt x="2490960" y="2232806"/>
                </a:lnTo>
                <a:lnTo>
                  <a:pt x="0" y="22328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19</a:t>
            </a:r>
          </a:p>
        </p:txBody>
      </p:sp>
      <p:sp>
        <p:nvSpPr>
          <p:cNvPr name="TextBox 5" id="5"/>
          <p:cNvSpPr txBox="true"/>
          <p:nvPr/>
        </p:nvSpPr>
        <p:spPr>
          <a:xfrm rot="0">
            <a:off x="1548785" y="4417063"/>
            <a:ext cx="15190430" cy="5086292"/>
          </a:xfrm>
          <a:prstGeom prst="rect">
            <a:avLst/>
          </a:prstGeom>
        </p:spPr>
        <p:txBody>
          <a:bodyPr anchor="t" rtlCol="false" tIns="0" lIns="0" bIns="0" rIns="0">
            <a:spAutoFit/>
          </a:bodyPr>
          <a:lstStyle/>
          <a:p>
            <a:pPr algn="l">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Some guidelines:</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Be S.M.A.R.T. (from Session 2)</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Be clean (unless you want it in the mine)</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Take ~2 weeks to complete</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Use materials that are available/purchased (within reason)</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No use of animals or people</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Take up no more than the space of a desk</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Be safe!</a:t>
            </a:r>
          </a:p>
          <a:p>
            <a:pPr algn="l">
              <a:lnSpc>
                <a:spcPts val="4497"/>
              </a:lnSpc>
            </a:pPr>
          </a:p>
        </p:txBody>
      </p:sp>
      <p:sp>
        <p:nvSpPr>
          <p:cNvPr name="Freeform 6" id="6"/>
          <p:cNvSpPr/>
          <p:nvPr/>
        </p:nvSpPr>
        <p:spPr>
          <a:xfrm flipH="false" flipV="false" rot="1216898">
            <a:off x="13716011" y="841823"/>
            <a:ext cx="2661539" cy="2647021"/>
          </a:xfrm>
          <a:custGeom>
            <a:avLst/>
            <a:gdLst/>
            <a:ahLst/>
            <a:cxnLst/>
            <a:rect r="r" b="b" t="t" l="l"/>
            <a:pathLst>
              <a:path h="2647021" w="2661539">
                <a:moveTo>
                  <a:pt x="0" y="0"/>
                </a:moveTo>
                <a:lnTo>
                  <a:pt x="2661538" y="0"/>
                </a:lnTo>
                <a:lnTo>
                  <a:pt x="2661538" y="2647022"/>
                </a:lnTo>
                <a:lnTo>
                  <a:pt x="0" y="264702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3490306" y="2720345"/>
            <a:ext cx="11307388" cy="809625"/>
          </a:xfrm>
          <a:prstGeom prst="rect">
            <a:avLst/>
          </a:prstGeom>
        </p:spPr>
        <p:txBody>
          <a:bodyPr anchor="t" rtlCol="false" tIns="0" lIns="0" bIns="0" rIns="0">
            <a:spAutoFit/>
          </a:bodyPr>
          <a:lstStyle/>
          <a:p>
            <a:pPr algn="ctr">
              <a:lnSpc>
                <a:spcPts val="6000"/>
              </a:lnSpc>
            </a:pPr>
            <a:r>
              <a:rPr lang="en-US" sz="6000">
                <a:solidFill>
                  <a:srgbClr val="195AEF"/>
                </a:solidFill>
                <a:latin typeface="Gimme Extra Bold"/>
                <a:ea typeface="Gimme Extra Bold"/>
                <a:cs typeface="Gimme Extra Bold"/>
                <a:sym typeface="Gimme Extra Bold"/>
              </a:rPr>
              <a:t>Start to think:</a:t>
            </a:r>
          </a:p>
        </p:txBody>
      </p:sp>
      <p:sp>
        <p:nvSpPr>
          <p:cNvPr name="TextBox 8" id="8"/>
          <p:cNvSpPr txBox="true"/>
          <p:nvPr/>
        </p:nvSpPr>
        <p:spPr>
          <a:xfrm rot="0">
            <a:off x="1548785" y="3615695"/>
            <a:ext cx="15190430" cy="590492"/>
          </a:xfrm>
          <a:prstGeom prst="rect">
            <a:avLst/>
          </a:prstGeom>
        </p:spPr>
        <p:txBody>
          <a:bodyPr anchor="t" rtlCol="false" tIns="0" lIns="0" bIns="0" rIns="0">
            <a:spAutoFit/>
          </a:bodyPr>
          <a:lstStyle/>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If you could design an experiment at SNOLAB, what would you do?</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113215">
            <a:off x="13896870" y="551014"/>
            <a:ext cx="3371857" cy="3359596"/>
          </a:xfrm>
          <a:custGeom>
            <a:avLst/>
            <a:gdLst/>
            <a:ahLst/>
            <a:cxnLst/>
            <a:rect r="r" b="b" t="t" l="l"/>
            <a:pathLst>
              <a:path h="3359596" w="3371857">
                <a:moveTo>
                  <a:pt x="0" y="0"/>
                </a:moveTo>
                <a:lnTo>
                  <a:pt x="3371857" y="0"/>
                </a:lnTo>
                <a:lnTo>
                  <a:pt x="3371857" y="3359596"/>
                </a:lnTo>
                <a:lnTo>
                  <a:pt x="0" y="3359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38064">
            <a:off x="1163420" y="1035169"/>
            <a:ext cx="3239470" cy="2903743"/>
          </a:xfrm>
          <a:custGeom>
            <a:avLst/>
            <a:gdLst/>
            <a:ahLst/>
            <a:cxnLst/>
            <a:rect r="r" b="b" t="t" l="l"/>
            <a:pathLst>
              <a:path h="2903743" w="3239470">
                <a:moveTo>
                  <a:pt x="0" y="0"/>
                </a:moveTo>
                <a:lnTo>
                  <a:pt x="3239470" y="0"/>
                </a:lnTo>
                <a:lnTo>
                  <a:pt x="3239470" y="2903743"/>
                </a:lnTo>
                <a:lnTo>
                  <a:pt x="0" y="29037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458638">
            <a:off x="1128635" y="6201290"/>
            <a:ext cx="3309040" cy="3297007"/>
          </a:xfrm>
          <a:custGeom>
            <a:avLst/>
            <a:gdLst/>
            <a:ahLst/>
            <a:cxnLst/>
            <a:rect r="r" b="b" t="t" l="l"/>
            <a:pathLst>
              <a:path h="3297007" w="3309040">
                <a:moveTo>
                  <a:pt x="0" y="0"/>
                </a:moveTo>
                <a:lnTo>
                  <a:pt x="3309040" y="0"/>
                </a:lnTo>
                <a:lnTo>
                  <a:pt x="3309040" y="3297008"/>
                </a:lnTo>
                <a:lnTo>
                  <a:pt x="0" y="32970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6230977" y="826756"/>
            <a:ext cx="5826047" cy="3264169"/>
          </a:xfrm>
          <a:custGeom>
            <a:avLst/>
            <a:gdLst/>
            <a:ahLst/>
            <a:cxnLst/>
            <a:rect r="r" b="b" t="t" l="l"/>
            <a:pathLst>
              <a:path h="3264169" w="5826047">
                <a:moveTo>
                  <a:pt x="0" y="0"/>
                </a:moveTo>
                <a:lnTo>
                  <a:pt x="5826046" y="0"/>
                </a:lnTo>
                <a:lnTo>
                  <a:pt x="5826046" y="3264168"/>
                </a:lnTo>
                <a:lnTo>
                  <a:pt x="0" y="3264168"/>
                </a:lnTo>
                <a:lnTo>
                  <a:pt x="0" y="0"/>
                </a:lnTo>
                <a:close/>
              </a:path>
            </a:pathLst>
          </a:custGeom>
          <a:blipFill>
            <a:blip r:embed="rId10">
              <a:extLst>
                <a:ext uri="{96DAC541-7B7A-43D3-8B79-37D633B846F1}">
                  <asvg:svgBlip xmlns:asvg="http://schemas.microsoft.com/office/drawing/2016/SVG/main" r:embed="rId11"/>
                </a:ext>
              </a:extLst>
            </a:blip>
            <a:stretch>
              <a:fillRect l="-15316" t="-25305" r="-13766" b="-26336"/>
            </a:stretch>
          </a:blipFill>
        </p:spPr>
      </p:sp>
      <p:sp>
        <p:nvSpPr>
          <p:cNvPr name="Freeform 7" id="7"/>
          <p:cNvSpPr/>
          <p:nvPr/>
        </p:nvSpPr>
        <p:spPr>
          <a:xfrm flipH="false" flipV="false" rot="1602670">
            <a:off x="13093047" y="6288230"/>
            <a:ext cx="3140257" cy="3123128"/>
          </a:xfrm>
          <a:custGeom>
            <a:avLst/>
            <a:gdLst/>
            <a:ahLst/>
            <a:cxnLst/>
            <a:rect r="r" b="b" t="t" l="l"/>
            <a:pathLst>
              <a:path h="3123128" w="3140257">
                <a:moveTo>
                  <a:pt x="0" y="0"/>
                </a:moveTo>
                <a:lnTo>
                  <a:pt x="3140257" y="0"/>
                </a:lnTo>
                <a:lnTo>
                  <a:pt x="3140257" y="3123128"/>
                </a:lnTo>
                <a:lnTo>
                  <a:pt x="0" y="312312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8" id="8"/>
          <p:cNvSpPr txBox="true"/>
          <p:nvPr/>
        </p:nvSpPr>
        <p:spPr>
          <a:xfrm rot="0">
            <a:off x="2926705" y="4102369"/>
            <a:ext cx="12434590" cy="1692625"/>
          </a:xfrm>
          <a:prstGeom prst="rect">
            <a:avLst/>
          </a:prstGeom>
        </p:spPr>
        <p:txBody>
          <a:bodyPr anchor="t" rtlCol="false" tIns="0" lIns="0" bIns="0" rIns="0">
            <a:spAutoFit/>
          </a:bodyPr>
          <a:lstStyle/>
          <a:p>
            <a:pPr algn="ctr">
              <a:lnSpc>
                <a:spcPts val="13805"/>
              </a:lnSpc>
              <a:spcBef>
                <a:spcPct val="0"/>
              </a:spcBef>
            </a:pPr>
            <a:r>
              <a:rPr lang="en-US" sz="9861" spc="581">
                <a:solidFill>
                  <a:srgbClr val="195AEF"/>
                </a:solidFill>
                <a:latin typeface="Gimme Extra Bold"/>
                <a:ea typeface="Gimme Extra Bold"/>
                <a:cs typeface="Gimme Extra Bold"/>
                <a:sym typeface="Gimme Extra Bold"/>
              </a:rPr>
              <a:t>Any questions?</a:t>
            </a:r>
          </a:p>
        </p:txBody>
      </p:sp>
      <p:sp>
        <p:nvSpPr>
          <p:cNvPr name="TextBox 9" id="9"/>
          <p:cNvSpPr txBox="true"/>
          <p:nvPr/>
        </p:nvSpPr>
        <p:spPr>
          <a:xfrm rot="0">
            <a:off x="4593994" y="5909294"/>
            <a:ext cx="9100013" cy="762001"/>
          </a:xfrm>
          <a:prstGeom prst="rect">
            <a:avLst/>
          </a:prstGeom>
        </p:spPr>
        <p:txBody>
          <a:bodyPr anchor="t" rtlCol="false" tIns="0" lIns="0" bIns="0" rIns="0">
            <a:spAutoFit/>
          </a:bodyPr>
          <a:lstStyle/>
          <a:p>
            <a:pPr algn="ctr">
              <a:lnSpc>
                <a:spcPts val="6299"/>
              </a:lnSpc>
              <a:spcBef>
                <a:spcPct val="0"/>
              </a:spcBef>
            </a:pPr>
            <a:r>
              <a:rPr lang="en-US" b="true" sz="4499">
                <a:solidFill>
                  <a:srgbClr val="E5A000"/>
                </a:solidFill>
                <a:latin typeface="ABC Ginto Rounded Nord Condensed Medium"/>
                <a:ea typeface="ABC Ginto Rounded Nord Condensed Medium"/>
                <a:cs typeface="ABC Ginto Rounded Nord Condensed Medium"/>
                <a:sym typeface="ABC Ginto Rounded Nord Condensed Medium"/>
              </a:rPr>
              <a:t>Next session: Experiment submission</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DAHQHCChVtM</dc:identifier>
  <dcterms:modified xsi:type="dcterms:W3CDTF">2011-08-01T06:04:30Z</dcterms:modified>
  <cp:revision>1</cp:revision>
  <dc:title>Session 4: SNOLAB + Scientific method</dc:title>
</cp:coreProperties>
</file>