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x="18288000" cy="10287000"/>
  <p:notesSz cx="6858000" cy="9144000"/>
  <p:embeddedFontLst>
    <p:embeddedFont>
      <p:font typeface="Gimme Extra Bold" charset="1" panose="00000000000000000000"/>
      <p:regular r:id="rId39"/>
    </p:embeddedFont>
    <p:embeddedFont>
      <p:font typeface="ABC Ginto Rounded Nord Condensed Medium" charset="1" panose="00000000000000000000"/>
      <p:regular r:id="rId40"/>
    </p:embeddedFont>
    <p:embeddedFont>
      <p:font typeface="ABC Ginto Rounded Nord Condensed" charset="1" panose="00000000000000000000"/>
      <p:regular r:id="rId41"/>
    </p:embeddedFont>
    <p:embeddedFont>
      <p:font typeface="FF Providence Sans" charset="1" panose="04010505020101010101"/>
      <p:regular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notesMasters/notesMaster1.xml" Type="http://schemas.openxmlformats.org/officeDocument/2006/relationships/notesMaster"/><Relationship Id="rId37" Target="theme/theme2.xml" Type="http://schemas.openxmlformats.org/officeDocument/2006/relationships/theme"/><Relationship Id="rId38" Target="notesSlides/notesSlide1.xml" Type="http://schemas.openxmlformats.org/officeDocument/2006/relationships/notesSlide"/><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notesSlides/notesSlide2.xml" Type="http://schemas.openxmlformats.org/officeDocument/2006/relationships/notesSlide"/><Relationship Id="rId43" Target="notesSlides/notesSlide3.xml" Type="http://schemas.openxmlformats.org/officeDocument/2006/relationships/notesSlide"/><Relationship Id="rId44" Target="notesSlides/notesSlide4.xml" Type="http://schemas.openxmlformats.org/officeDocument/2006/relationships/notesSlide"/><Relationship Id="rId45" Target="notesSlides/notesSlide5.xml" Type="http://schemas.openxmlformats.org/officeDocument/2006/relationships/notesSlide"/><Relationship Id="rId46" Target="notesSlides/notesSlide6.xml" Type="http://schemas.openxmlformats.org/officeDocument/2006/relationships/notesSlide"/><Relationship Id="rId47" Target="notesSlides/notesSlide7.xml" Type="http://schemas.openxmlformats.org/officeDocument/2006/relationships/notesSlide"/><Relationship Id="rId48" Target="notesSlides/notesSlide8.xml" Type="http://schemas.openxmlformats.org/officeDocument/2006/relationships/notesSlide"/><Relationship Id="rId49" Target="notesSlides/notesSlide9.xml" Type="http://schemas.openxmlformats.org/officeDocument/2006/relationships/notesSlide"/><Relationship Id="rId5" Target="tableStyles.xml" Type="http://schemas.openxmlformats.org/officeDocument/2006/relationships/tableStyles"/><Relationship Id="rId50" Target="notesSlides/notesSlide10.xml" Type="http://schemas.openxmlformats.org/officeDocument/2006/relationships/notesSlide"/><Relationship Id="rId51" Target="notesSlides/notesSlide11.xml" Type="http://schemas.openxmlformats.org/officeDocument/2006/relationships/notesSlide"/><Relationship Id="rId52" Target="notesSlides/notesSlide12.xml" Type="http://schemas.openxmlformats.org/officeDocument/2006/relationships/notesSlide"/><Relationship Id="rId53" Target="fonts/font53.fntdata" Type="http://schemas.openxmlformats.org/officeDocument/2006/relationships/font"/><Relationship Id="rId54" Target="notesSlides/notesSlide13.xml" Type="http://schemas.openxmlformats.org/officeDocument/2006/relationships/notesSlide"/><Relationship Id="rId55" Target="notesSlides/notesSlide14.xml" Type="http://schemas.openxmlformats.org/officeDocument/2006/relationships/notesSlide"/><Relationship Id="rId56" Target="notesSlides/notesSlide15.xml" Type="http://schemas.openxmlformats.org/officeDocument/2006/relationships/notesSlide"/><Relationship Id="rId57" Target="notesSlides/notesSlide16.xml" Type="http://schemas.openxmlformats.org/officeDocument/2006/relationships/notesSlide"/><Relationship Id="rId58" Target="notesSlides/notesSlide17.xml" Type="http://schemas.openxmlformats.org/officeDocument/2006/relationships/notesSlide"/><Relationship Id="rId59" Target="notesSlides/notesSlide18.xml" Type="http://schemas.openxmlformats.org/officeDocument/2006/relationships/notesSlide"/><Relationship Id="rId6" Target="slides/slide1.xml" Type="http://schemas.openxmlformats.org/officeDocument/2006/relationships/slide"/><Relationship Id="rId60" Target="notesSlides/notesSlide19.xml" Type="http://schemas.openxmlformats.org/officeDocument/2006/relationships/notesSlide"/><Relationship Id="rId61" Target="notesSlides/notesSlide20.xml" Type="http://schemas.openxmlformats.org/officeDocument/2006/relationships/notesSlide"/><Relationship Id="rId62" Target="notesSlides/notesSlide21.xml" Type="http://schemas.openxmlformats.org/officeDocument/2006/relationships/notesSlide"/><Relationship Id="rId63" Target="notesSlides/notesSlide22.xml" Type="http://schemas.openxmlformats.org/officeDocument/2006/relationships/notesSlide"/><Relationship Id="rId64" Target="notesSlides/notesSlide23.xml" Type="http://schemas.openxmlformats.org/officeDocument/2006/relationships/notesSlide"/><Relationship Id="rId65" Target="notesSlides/notesSlide24.xml" Type="http://schemas.openxmlformats.org/officeDocument/2006/relationships/notesSlide"/><Relationship Id="rId66" Target="notesSlides/notesSlide25.xml" Type="http://schemas.openxmlformats.org/officeDocument/2006/relationships/notesSlide"/><Relationship Id="rId67" Target="notesSlides/notesSlide26.xml" Type="http://schemas.openxmlformats.org/officeDocument/2006/relationships/notesSlide"/><Relationship Id="rId68" Target="notesSlides/notesSlide27.xml" Type="http://schemas.openxmlformats.org/officeDocument/2006/relationships/note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9.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Session 2 is all about asking scientific questions.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open this session with a thinking activity. This session is all about asking scientific questions so we can start early on to get them in that thinking mindset.</a:t>
            </a:r>
          </a:p>
          <a:p>
            <a:r>
              <a:rPr lang="en-US"/>
              <a:t/>
            </a:r>
          </a:p>
          <a:p>
            <a:r>
              <a:rPr lang="en-US"/>
              <a:t>Invite a couple of students to share with the group something in science they are curious about! This does not have to be specific to physics and can relate to anything!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Prepare the small boxes (this can be an old cereal box or shoe box). In one box, add only one item in it, such as a paperclip. In the other box, add one of the same item as the other box and a small assortment (3-5) other small items. The goal is to add more variables so that students will realize that having more than one variable can add a layer of uncertainty.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Show the students the box with item concealed in it. Give the box a shake, have students guess what it is and ask questions that may help such as "How heavy is the box?" and "What if I slide it slowly left and right, what sorts of noises does it make?"</a:t>
            </a:r>
          </a:p>
          <a:p>
            <a:r>
              <a:rPr lang="en-US"/>
              <a:t/>
            </a:r>
          </a:p>
          <a:p>
            <a:r>
              <a:rPr lang="en-US"/>
              <a:t>Allow students to make a few observations and inferences based on what they notice.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Take out your second box with several items in it. At this point, give it a shake and have students make inferences and observations what they notice. Just like with one item in the box, they can also ask more questions to help identify what is in it.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Take answers from students about what they found from each of of the boxes. Was it easier to guess what the item was when it was alone in the box?</a:t>
            </a:r>
          </a:p>
          <a:p>
            <a:r>
              <a:rPr lang="en-US"/>
              <a:t/>
            </a:r>
          </a:p>
          <a:p>
            <a:r>
              <a:rPr lang="en-US"/>
              <a:t>Having too many variables can impact how well we can identify the different questions and come up with an answer.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Giving examples of different variables can help to reinforce some of the concepts that are presented.</a:t>
            </a:r>
          </a:p>
          <a:p>
            <a:r>
              <a:rPr lang="en-US"/>
              <a:t/>
            </a:r>
          </a:p>
          <a:p>
            <a:r>
              <a:rPr lang="en-US"/>
              <a:t>If you have time, ask the students to come up with independent variables. This can also be left until the end of this section. There will be a small workshop and activity on identifying different variables.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If you have time, ask the students to come up with dependent variables. This can also be left until the end of this section. There will be a small workshop and activity on identifying different variables.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If you have time, ask the students to come up with control variables. This can also be left until the end of this section. There will be a small workshop and activity on identifying different variables.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will be a pause for a short activity for students to explore different types of variables.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Have students work together in small groups or as a class to determine different variables. For this, the students must:</a:t>
            </a:r>
          </a:p>
          <a:p>
            <a:r>
              <a:rPr lang="en-US"/>
              <a:t/>
            </a:r>
          </a:p>
          <a:p>
            <a:r>
              <a:rPr lang="en-US"/>
              <a:t>1. Use their small plank of cardboard as a ramp.</a:t>
            </a:r>
          </a:p>
          <a:p>
            <a:r>
              <a:rPr lang="en-US"/>
              <a:t/>
            </a:r>
          </a:p>
          <a:p>
            <a:r>
              <a:rPr lang="en-US"/>
              <a:t>2. Using a shallow ramp and starting from the top of the ramp, let the car go. Make note of where the car was when the car was let go.</a:t>
            </a:r>
          </a:p>
          <a:p>
            <a:r>
              <a:rPr lang="en-US"/>
              <a:t/>
            </a:r>
          </a:p>
          <a:p>
            <a:r>
              <a:rPr lang="en-US"/>
              <a:t>3. Measure distance that the car traveled on the floor.</a:t>
            </a:r>
          </a:p>
          <a:p>
            <a:r>
              <a:rPr lang="en-US"/>
              <a:t/>
            </a:r>
          </a:p>
          <a:p>
            <a:r>
              <a:rPr lang="en-US"/>
              <a:t>4. Repeat 2 more times for the shallow ramp, being sure to recreate the test as close to the beginning as possible, such as angle of the ramp and point at which the car was let go at.</a:t>
            </a:r>
          </a:p>
          <a:p>
            <a:r>
              <a:rPr lang="en-US"/>
              <a:t/>
            </a:r>
          </a:p>
          <a:p>
            <a:r>
              <a:rPr lang="en-US"/>
              <a:t>5. Recreate the above steps but for a steeper ramp.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Have students come up with answers on what they believe to be the different types of variables. The answers on the next 3 slides.</a:t>
            </a:r>
          </a:p>
          <a:p>
            <a:r>
              <a:rPr lang="en-US"/>
              <a:t/>
            </a:r>
          </a:p>
          <a:p>
            <a:r>
              <a:rPr lang="en-US"/>
              <a:t>You can guide the students by giving the prompts that are written alongside each column.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There are examples of testable questions on the next slides.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 example of a testable question is the hands-on example that we just did!</a:t>
            </a:r>
          </a:p>
          <a:p>
            <a:r>
              <a:rPr lang="en-US"/>
              <a:t/>
            </a:r>
          </a:p>
          <a:p>
            <a:r>
              <a:rPr lang="en-US"/>
              <a:t>Non-testable questions are ones that have opinions. Examples of this would be:</a:t>
            </a:r>
          </a:p>
          <a:p>
            <a:r>
              <a:rPr lang="en-US"/>
              <a:t>"Is chocolate the best kind of ice-cream?" and "What is the best colour?"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decide if our questions are testable, we can use the acronym S.M.A.R.T.! We will go through what each of these mean and some examples in the next few slides.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 is for specific.</a:t>
            </a:r>
          </a:p>
          <a:p>
            <a:r>
              <a:rPr lang="en-US"/>
              <a:t/>
            </a:r>
          </a:p>
          <a:p>
            <a:r>
              <a:rPr lang="en-US"/>
              <a:t>Having specific questions helps to lead us to narrow our variables and can make designing experiments more easy!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 example of this would be "How long does it take something to boil?" vs. "How long does it take water to boil?". To test how long it takes something to boil, we would need to test every single liquid in the world! That would take much longer than what we have.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 is for measurable.</a:t>
            </a:r>
          </a:p>
          <a:p>
            <a:r>
              <a:rPr lang="en-US"/>
              <a:t/>
            </a:r>
          </a:p>
          <a:p>
            <a:r>
              <a:rPr lang="en-US"/>
              <a:t>Measurable questions will get us thinking about what tools will we use in our experiment! Maybe we need a ruler or a calculator.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 example of a non-measurable question would be "Are plants happy?" vs. "How does sunlight affect how tall a plant grows?"</a:t>
            </a:r>
          </a:p>
          <a:p>
            <a:r>
              <a:rPr lang="en-US"/>
              <a:t/>
            </a:r>
          </a:p>
          <a:p>
            <a:r>
              <a:rPr lang="en-US"/>
              <a:t>To measure the happiness of a plant, we would need a happy-meter, and that doesn't really exist. We can measure the height of a plant based on how much sunlight it gets easily by putting the plants in dark spots or sunnier spots and take regular measurements of the height of the plant!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is for attainable.</a:t>
            </a:r>
          </a:p>
          <a:p>
            <a:r>
              <a:rPr lang="en-US"/>
              <a:t/>
            </a:r>
          </a:p>
          <a:p>
            <a:r>
              <a:rPr lang="en-US"/>
              <a:t>Attainable questions are questions that can be done in a reasonable amount of time and can be done with resources that are available to us.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 example of attainable questions would be "What happens if I teleport back in time using a time machine?" vs. "How tall can I grow a plant?"</a:t>
            </a:r>
          </a:p>
          <a:p>
            <a:r>
              <a:rPr lang="en-US"/>
              <a:t/>
            </a:r>
          </a:p>
          <a:p>
            <a:r>
              <a:rPr lang="en-US"/>
              <a:t>It would take a lot of money and a lot time the build a time machine (if it were even possible!). Growing a plant can take a few months and doesn't cost very much money compared to trying to build a time machine!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 is for relevant.</a:t>
            </a:r>
          </a:p>
          <a:p>
            <a:r>
              <a:rPr lang="en-US"/>
              <a:t/>
            </a:r>
          </a:p>
          <a:p>
            <a:r>
              <a:rPr lang="en-US"/>
              <a:t>Does this question increase your knowledge or is something that has already been done before? Relevant questions make it interesting for everyone to learn about!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Asking a question like "Can I make a paper airplane?" vs. "Which style of paper airplane flies the farthest?", the second is a much more relevant question!</a:t>
            </a:r>
          </a:p>
          <a:p>
            <a:r>
              <a:rPr lang="en-US"/>
              <a:t/>
            </a:r>
          </a:p>
          <a:p>
            <a:r>
              <a:rPr lang="en-US"/>
              <a:t>Many people can make paper airplanes, but it's the style that would be more interesting to everyone.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 is for timely.</a:t>
            </a:r>
          </a:p>
          <a:p>
            <a:r>
              <a:rPr lang="en-US"/>
              <a:t/>
            </a:r>
          </a:p>
          <a:p>
            <a:r>
              <a:rPr lang="en-US"/>
              <a:t>Timely questions are questions that can be answered in a reasonable amount of time. For the purpose of this experiment, we would be looking for questions that can be complete in ~2-3 weeks.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 example of a non-timely question would be "How long will the Sun last?" but a timely question would be "How long does it take for an ice-cube to melt?"</a:t>
            </a:r>
          </a:p>
          <a:p>
            <a:r>
              <a:rPr lang="en-US"/>
              <a:t/>
            </a:r>
          </a:p>
          <a:p>
            <a:r>
              <a:rPr lang="en-US"/>
              <a:t>We could be waiting for billions of years for the Sun to fizzle out but an ice cube will melt after only about 20 minutes!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Invite the students to look back at their questions from the beginning of the session.</a:t>
            </a:r>
          </a:p>
          <a:p>
            <a:r>
              <a:rPr lang="en-US"/>
              <a:t/>
            </a:r>
          </a:p>
          <a:p>
            <a:r>
              <a:rPr lang="en-US"/>
              <a:t>Encourage students to reframe their question to fit in within the S.M.A.R.T. acronym and share with their partner!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Any questions? Reach out to outreach@snolab.ca</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jpe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jpe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12" Target="../media/image17.png" Type="http://schemas.openxmlformats.org/officeDocument/2006/relationships/image"/><Relationship Id="rId13" Target="../media/image18.svg" Type="http://schemas.openxmlformats.org/officeDocument/2006/relationships/image"/><Relationship Id="rId14" Target="../media/image19.png" Type="http://schemas.openxmlformats.org/officeDocument/2006/relationships/image"/><Relationship Id="rId15" Target="../media/image20.svg" Type="http://schemas.openxmlformats.org/officeDocument/2006/relationships/image"/><Relationship Id="rId2" Target="../notesSlides/notesSlide2.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21.jpe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21.jpeg" Type="http://schemas.openxmlformats.org/officeDocument/2006/relationships/image"/><Relationship Id="rId4" Target="../media/image8.jpe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 Id="rId7" Target="../media/image13.png" Type="http://schemas.openxmlformats.org/officeDocument/2006/relationships/image"/><Relationship Id="rId8" Target="../media/image1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21.jpeg" Type="http://schemas.openxmlformats.org/officeDocument/2006/relationships/image"/><Relationship Id="rId4" Target="../media/image2.jpe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 Id="rId7" Target="../media/image13.png" Type="http://schemas.openxmlformats.org/officeDocument/2006/relationships/image"/><Relationship Id="rId8" Target="../media/image1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21.jpe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24.jpeg" Type="http://schemas.openxmlformats.org/officeDocument/2006/relationships/image"/><Relationship Id="rId4" Target="../media/image25.jpeg" Type="http://schemas.openxmlformats.org/officeDocument/2006/relationships/image"/><Relationship Id="rId5" Target="../media/image15.png" Type="http://schemas.openxmlformats.org/officeDocument/2006/relationships/image"/><Relationship Id="rId6" Target="../media/image16.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jpeg" Type="http://schemas.openxmlformats.org/officeDocument/2006/relationships/image"/><Relationship Id="rId4" Target="../media/image26.jpe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27.jpeg" Type="http://schemas.openxmlformats.org/officeDocument/2006/relationships/image"/><Relationship Id="rId4" Target="../media/image28.jpeg" Type="http://schemas.openxmlformats.org/officeDocument/2006/relationships/image"/><Relationship Id="rId5" Target="../media/image19.png" Type="http://schemas.openxmlformats.org/officeDocument/2006/relationships/image"/><Relationship Id="rId6" Target="../media/image20.svg" Type="http://schemas.openxmlformats.org/officeDocument/2006/relationships/image"/><Relationship Id="rId7" Target="../media/image13.png" Type="http://schemas.openxmlformats.org/officeDocument/2006/relationships/image"/><Relationship Id="rId8" Target="../media/image14.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12" Target="../media/image17.png" Type="http://schemas.openxmlformats.org/officeDocument/2006/relationships/image"/><Relationship Id="rId13" Target="../media/image18.svg" Type="http://schemas.openxmlformats.org/officeDocument/2006/relationships/image"/><Relationship Id="rId14" Target="../media/image19.png" Type="http://schemas.openxmlformats.org/officeDocument/2006/relationships/image"/><Relationship Id="rId15" Target="../media/image20.svg" Type="http://schemas.openxmlformats.org/officeDocument/2006/relationships/image"/><Relationship Id="rId2" Target="../notesSlides/notesSlide10.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2.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2.jpeg" Type="http://schemas.openxmlformats.org/officeDocument/2006/relationships/image"/><Relationship Id="rId4" Target="../media/image29.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29.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29.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29.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24.jpeg" Type="http://schemas.openxmlformats.org/officeDocument/2006/relationships/image"/><Relationship Id="rId4" Target="../media/image30.jpe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24.jpeg" Type="http://schemas.openxmlformats.org/officeDocument/2006/relationships/image"/><Relationship Id="rId4" Target="../media/image30.jpe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2" Target="../notesSlides/notesSlide15.xml" Type="http://schemas.openxmlformats.org/officeDocument/2006/relationships/notesSlide"/><Relationship Id="rId3" Target="../media/image1.jpe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19.png" Type="http://schemas.openxmlformats.org/officeDocument/2006/relationships/image"/><Relationship Id="rId9" Target="../media/image20.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27.jpeg" Type="http://schemas.openxmlformats.org/officeDocument/2006/relationships/image"/><Relationship Id="rId4" Target="../media/image31.jpe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15.png" Type="http://schemas.openxmlformats.org/officeDocument/2006/relationships/image"/><Relationship Id="rId8" Target="../media/image16.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27.jpeg" Type="http://schemas.openxmlformats.org/officeDocument/2006/relationships/image"/><Relationship Id="rId4" Target="../media/image31.jpe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15.png" Type="http://schemas.openxmlformats.org/officeDocument/2006/relationships/image"/><Relationship Id="rId8" Target="../media/image16.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27.jpeg" Type="http://schemas.openxmlformats.org/officeDocument/2006/relationships/image"/><Relationship Id="rId4" Target="../media/image32.jpeg" Type="http://schemas.openxmlformats.org/officeDocument/2006/relationships/image"/><Relationship Id="rId5" Target="../media/image33.jpe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27.jpeg" Type="http://schemas.openxmlformats.org/officeDocument/2006/relationships/image"/><Relationship Id="rId4" Target="../media/image32.jpeg" Type="http://schemas.openxmlformats.org/officeDocument/2006/relationships/image"/><Relationship Id="rId5" Target="../media/image33.jpe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27.jpeg" Type="http://schemas.openxmlformats.org/officeDocument/2006/relationships/image"/><Relationship Id="rId4" Target="../media/image24.jpeg" Type="http://schemas.openxmlformats.org/officeDocument/2006/relationships/image"/><Relationship Id="rId5" Target="../media/image34.jpe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27.jpeg" Type="http://schemas.openxmlformats.org/officeDocument/2006/relationships/image"/><Relationship Id="rId4" Target="../media/image24.jpeg" Type="http://schemas.openxmlformats.org/officeDocument/2006/relationships/image"/><Relationship Id="rId5" Target="../media/image34.jpe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27.jpeg" Type="http://schemas.openxmlformats.org/officeDocument/2006/relationships/image"/><Relationship Id="rId4" Target="../media/image35.jpe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15.png" Type="http://schemas.openxmlformats.org/officeDocument/2006/relationships/image"/><Relationship Id="rId8" Target="../media/image16.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27.jpeg" Type="http://schemas.openxmlformats.org/officeDocument/2006/relationships/image"/><Relationship Id="rId4" Target="../media/image35.jpe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15.png" Type="http://schemas.openxmlformats.org/officeDocument/2006/relationships/image"/><Relationship Id="rId8" Target="../media/image16.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27.jpeg" Type="http://schemas.openxmlformats.org/officeDocument/2006/relationships/image"/><Relationship Id="rId4" Target="../media/image32.jpeg" Type="http://schemas.openxmlformats.org/officeDocument/2006/relationships/image"/><Relationship Id="rId5" Target="../media/image36.jpe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27.jpeg" Type="http://schemas.openxmlformats.org/officeDocument/2006/relationships/image"/><Relationship Id="rId4" Target="../media/image32.jpeg" Type="http://schemas.openxmlformats.org/officeDocument/2006/relationships/image"/><Relationship Id="rId5" Target="../media/image36.jpe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12" Target="../media/image17.png" Type="http://schemas.openxmlformats.org/officeDocument/2006/relationships/image"/><Relationship Id="rId13" Target="../media/image18.svg" Type="http://schemas.openxmlformats.org/officeDocument/2006/relationships/image"/><Relationship Id="rId14" Target="../media/image19.png" Type="http://schemas.openxmlformats.org/officeDocument/2006/relationships/image"/><Relationship Id="rId15" Target="../media/image20.svg" Type="http://schemas.openxmlformats.org/officeDocument/2006/relationships/image"/><Relationship Id="rId2" Target="../notesSlides/notesSlide26.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png" Type="http://schemas.openxmlformats.org/officeDocument/2006/relationships/image"/><Relationship Id="rId11" Target="../media/image4.svg" Type="http://schemas.openxmlformats.org/officeDocument/2006/relationships/image"/><Relationship Id="rId12" Target="../media/image17.png" Type="http://schemas.openxmlformats.org/officeDocument/2006/relationships/image"/><Relationship Id="rId13" Target="../media/image18.svg" Type="http://schemas.openxmlformats.org/officeDocument/2006/relationships/image"/><Relationship Id="rId2" Target="../notesSlides/notesSlide27.xml" Type="http://schemas.openxmlformats.org/officeDocument/2006/relationships/notesSlide"/><Relationship Id="rId3" Target="../media/image21.jpe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4"/>
            <a:stretch>
              <a:fillRect l="0" t="0" r="0" b="0"/>
            </a:stretch>
          </a:blipFill>
        </p:spPr>
      </p:sp>
      <p:sp>
        <p:nvSpPr>
          <p:cNvPr name="Freeform 4" id="4"/>
          <p:cNvSpPr/>
          <p:nvPr/>
        </p:nvSpPr>
        <p:spPr>
          <a:xfrm flipH="false" flipV="false" rot="0">
            <a:off x="6845554" y="890228"/>
            <a:ext cx="4596892" cy="2630697"/>
          </a:xfrm>
          <a:custGeom>
            <a:avLst/>
            <a:gdLst/>
            <a:ahLst/>
            <a:cxnLst/>
            <a:rect r="r" b="b" t="t" l="l"/>
            <a:pathLst>
              <a:path h="2630697" w="4596892">
                <a:moveTo>
                  <a:pt x="0" y="0"/>
                </a:moveTo>
                <a:lnTo>
                  <a:pt x="4596892" y="0"/>
                </a:lnTo>
                <a:lnTo>
                  <a:pt x="4596892" y="2630696"/>
                </a:lnTo>
                <a:lnTo>
                  <a:pt x="0" y="2630696"/>
                </a:lnTo>
                <a:lnTo>
                  <a:pt x="0" y="0"/>
                </a:lnTo>
                <a:close/>
              </a:path>
            </a:pathLst>
          </a:custGeom>
          <a:blipFill>
            <a:blip r:embed="rId5">
              <a:extLst>
                <a:ext uri="{96DAC541-7B7A-43D3-8B79-37D633B846F1}">
                  <asvg:svgBlip xmlns:asvg="http://schemas.microsoft.com/office/drawing/2016/SVG/main" r:embed="rId6"/>
                </a:ext>
              </a:extLst>
            </a:blip>
            <a:stretch>
              <a:fillRect l="-14874" t="-24221" r="-15245" b="-25430"/>
            </a:stretch>
          </a:blipFill>
        </p:spPr>
      </p:sp>
      <p:sp>
        <p:nvSpPr>
          <p:cNvPr name="TextBox 5" id="5"/>
          <p:cNvSpPr txBox="true"/>
          <p:nvPr/>
        </p:nvSpPr>
        <p:spPr>
          <a:xfrm rot="0">
            <a:off x="1676318" y="4036623"/>
            <a:ext cx="14944461" cy="2975610"/>
          </a:xfrm>
          <a:prstGeom prst="rect">
            <a:avLst/>
          </a:prstGeom>
        </p:spPr>
        <p:txBody>
          <a:bodyPr anchor="t" rtlCol="false" tIns="0" lIns="0" bIns="0" rIns="0">
            <a:spAutoFit/>
          </a:bodyPr>
          <a:lstStyle/>
          <a:p>
            <a:pPr algn="ctr">
              <a:lnSpc>
                <a:spcPts val="11400"/>
              </a:lnSpc>
            </a:pPr>
            <a:r>
              <a:rPr lang="en-US" sz="11400">
                <a:solidFill>
                  <a:srgbClr val="195AEF"/>
                </a:solidFill>
                <a:latin typeface="Gimme Extra Bold"/>
                <a:ea typeface="Gimme Extra Bold"/>
                <a:cs typeface="Gimme Extra Bold"/>
                <a:sym typeface="Gimme Extra Bold"/>
              </a:rPr>
              <a:t>Asking scientific questions</a:t>
            </a:r>
          </a:p>
        </p:txBody>
      </p:sp>
      <p:sp>
        <p:nvSpPr>
          <p:cNvPr name="TextBox 6" id="6"/>
          <p:cNvSpPr txBox="true"/>
          <p:nvPr/>
        </p:nvSpPr>
        <p:spPr>
          <a:xfrm rot="0">
            <a:off x="4461547" y="7402758"/>
            <a:ext cx="9364905" cy="624205"/>
          </a:xfrm>
          <a:prstGeom prst="rect">
            <a:avLst/>
          </a:prstGeom>
        </p:spPr>
        <p:txBody>
          <a:bodyPr anchor="t" rtlCol="false" tIns="0" lIns="0" bIns="0" rIns="0">
            <a:spAutoFit/>
          </a:bodyPr>
          <a:lstStyle/>
          <a:p>
            <a:pPr algn="ctr">
              <a:lnSpc>
                <a:spcPts val="4700"/>
              </a:lnSpc>
            </a:pPr>
            <a:r>
              <a:rPr lang="en-US" b="true" sz="4700">
                <a:solidFill>
                  <a:srgbClr val="195AEF"/>
                </a:solidFill>
                <a:latin typeface="ABC Ginto Rounded Nord Condensed Medium"/>
                <a:ea typeface="ABC Ginto Rounded Nord Condensed Medium"/>
                <a:cs typeface="ABC Ginto Rounded Nord Condensed Medium"/>
                <a:sym typeface="ABC Ginto Rounded Nord Condensed Medium"/>
              </a:rPr>
              <a:t>Name</a:t>
            </a:r>
          </a:p>
        </p:txBody>
      </p:sp>
      <p:sp>
        <p:nvSpPr>
          <p:cNvPr name="TextBox 7" id="7"/>
          <p:cNvSpPr txBox="true"/>
          <p:nvPr/>
        </p:nvSpPr>
        <p:spPr>
          <a:xfrm rot="0">
            <a:off x="4461547" y="8214161"/>
            <a:ext cx="9364905" cy="624205"/>
          </a:xfrm>
          <a:prstGeom prst="rect">
            <a:avLst/>
          </a:prstGeom>
        </p:spPr>
        <p:txBody>
          <a:bodyPr anchor="t" rtlCol="false" tIns="0" lIns="0" bIns="0" rIns="0">
            <a:spAutoFit/>
          </a:bodyPr>
          <a:lstStyle/>
          <a:p>
            <a:pPr algn="ctr">
              <a:lnSpc>
                <a:spcPts val="4700"/>
              </a:lnSpc>
            </a:pPr>
            <a:r>
              <a:rPr lang="en-US" sz="4700">
                <a:solidFill>
                  <a:srgbClr val="195AEF"/>
                </a:solidFill>
                <a:latin typeface="ABC Ginto Rounded Nord Condensed"/>
                <a:ea typeface="ABC Ginto Rounded Nord Condensed"/>
                <a:cs typeface="ABC Ginto Rounded Nord Condensed"/>
                <a:sym typeface="ABC Ginto Rounded Nord Condensed"/>
              </a:rPr>
              <a:t>Date</a:t>
            </a:r>
          </a:p>
        </p:txBody>
      </p:sp>
      <p:grpSp>
        <p:nvGrpSpPr>
          <p:cNvPr name="Group 8" id="8"/>
          <p:cNvGrpSpPr/>
          <p:nvPr/>
        </p:nvGrpSpPr>
        <p:grpSpPr>
          <a:xfrm rot="0">
            <a:off x="0" y="9405220"/>
            <a:ext cx="18288000" cy="881780"/>
            <a:chOff x="0" y="0"/>
            <a:chExt cx="4816593" cy="232238"/>
          </a:xfrm>
        </p:grpSpPr>
        <p:sp>
          <p:nvSpPr>
            <p:cNvPr name="Freeform 9" id="9"/>
            <p:cNvSpPr/>
            <p:nvPr/>
          </p:nvSpPr>
          <p:spPr>
            <a:xfrm flipH="false" flipV="false" rot="0">
              <a:off x="0" y="0"/>
              <a:ext cx="4816592" cy="232238"/>
            </a:xfrm>
            <a:custGeom>
              <a:avLst/>
              <a:gdLst/>
              <a:ahLst/>
              <a:cxnLst/>
              <a:rect r="r" b="b" t="t" l="l"/>
              <a:pathLst>
                <a:path h="232238" w="4816592">
                  <a:moveTo>
                    <a:pt x="0" y="0"/>
                  </a:moveTo>
                  <a:lnTo>
                    <a:pt x="4816592" y="0"/>
                  </a:lnTo>
                  <a:lnTo>
                    <a:pt x="4816592" y="232238"/>
                  </a:lnTo>
                  <a:lnTo>
                    <a:pt x="0" y="232238"/>
                  </a:lnTo>
                  <a:close/>
                </a:path>
              </a:pathLst>
            </a:custGeom>
            <a:solidFill>
              <a:srgbClr val="FFFFFF"/>
            </a:solidFill>
          </p:spPr>
        </p:sp>
        <p:sp>
          <p:nvSpPr>
            <p:cNvPr name="TextBox 10" id="10"/>
            <p:cNvSpPr txBox="true"/>
            <p:nvPr/>
          </p:nvSpPr>
          <p:spPr>
            <a:xfrm>
              <a:off x="0" y="47625"/>
              <a:ext cx="4816593" cy="184613"/>
            </a:xfrm>
            <a:prstGeom prst="rect">
              <a:avLst/>
            </a:prstGeom>
          </p:spPr>
          <p:txBody>
            <a:bodyPr anchor="ctr" rtlCol="false" tIns="50800" lIns="50800" bIns="50800" rIns="50800"/>
            <a:lstStyle/>
            <a:p>
              <a:pPr algn="ctr">
                <a:lnSpc>
                  <a:spcPts val="2397"/>
                </a:lnSpc>
              </a:pPr>
            </a:p>
          </p:txBody>
        </p:sp>
      </p:grpSp>
      <p:sp>
        <p:nvSpPr>
          <p:cNvPr name="Freeform 11" id="11"/>
          <p:cNvSpPr/>
          <p:nvPr/>
        </p:nvSpPr>
        <p:spPr>
          <a:xfrm flipH="false" flipV="false" rot="0">
            <a:off x="4006837" y="9589950"/>
            <a:ext cx="8549800" cy="394964"/>
          </a:xfrm>
          <a:custGeom>
            <a:avLst/>
            <a:gdLst/>
            <a:ahLst/>
            <a:cxnLst/>
            <a:rect r="r" b="b" t="t" l="l"/>
            <a:pathLst>
              <a:path h="394964" w="8549800">
                <a:moveTo>
                  <a:pt x="0" y="0"/>
                </a:moveTo>
                <a:lnTo>
                  <a:pt x="8549800" y="0"/>
                </a:lnTo>
                <a:lnTo>
                  <a:pt x="8549800" y="394963"/>
                </a:lnTo>
                <a:lnTo>
                  <a:pt x="0" y="394963"/>
                </a:lnTo>
                <a:lnTo>
                  <a:pt x="0" y="0"/>
                </a:lnTo>
                <a:close/>
              </a:path>
            </a:pathLst>
          </a:custGeom>
          <a:blipFill>
            <a:blip r:embed="rId7"/>
            <a:stretch>
              <a:fillRect l="0" t="0" r="0" b="0"/>
            </a:stretch>
          </a:blipFill>
        </p:spPr>
      </p:sp>
      <p:sp>
        <p:nvSpPr>
          <p:cNvPr name="Freeform 12" id="12"/>
          <p:cNvSpPr/>
          <p:nvPr/>
        </p:nvSpPr>
        <p:spPr>
          <a:xfrm flipH="false" flipV="false" rot="0">
            <a:off x="13197830" y="9526101"/>
            <a:ext cx="1083333" cy="522661"/>
          </a:xfrm>
          <a:custGeom>
            <a:avLst/>
            <a:gdLst/>
            <a:ahLst/>
            <a:cxnLst/>
            <a:rect r="r" b="b" t="t" l="l"/>
            <a:pathLst>
              <a:path h="522661" w="1083333">
                <a:moveTo>
                  <a:pt x="0" y="0"/>
                </a:moveTo>
                <a:lnTo>
                  <a:pt x="1083333" y="0"/>
                </a:lnTo>
                <a:lnTo>
                  <a:pt x="1083333" y="522661"/>
                </a:lnTo>
                <a:lnTo>
                  <a:pt x="0" y="52266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058234">
            <a:off x="1678714" y="1782853"/>
            <a:ext cx="2498475" cy="2166860"/>
          </a:xfrm>
          <a:custGeom>
            <a:avLst/>
            <a:gdLst/>
            <a:ahLst/>
            <a:cxnLst/>
            <a:rect r="r" b="b" t="t" l="l"/>
            <a:pathLst>
              <a:path h="2166860" w="2498475">
                <a:moveTo>
                  <a:pt x="0" y="0"/>
                </a:moveTo>
                <a:lnTo>
                  <a:pt x="2498475" y="0"/>
                </a:lnTo>
                <a:lnTo>
                  <a:pt x="2498475" y="2166860"/>
                </a:lnTo>
                <a:lnTo>
                  <a:pt x="0" y="21668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452287">
            <a:off x="1022701" y="6668607"/>
            <a:ext cx="2237188" cy="2229053"/>
          </a:xfrm>
          <a:custGeom>
            <a:avLst/>
            <a:gdLst/>
            <a:ahLst/>
            <a:cxnLst/>
            <a:rect r="r" b="b" t="t" l="l"/>
            <a:pathLst>
              <a:path h="2229053" w="2237188">
                <a:moveTo>
                  <a:pt x="0" y="0"/>
                </a:moveTo>
                <a:lnTo>
                  <a:pt x="2237188" y="0"/>
                </a:lnTo>
                <a:lnTo>
                  <a:pt x="2237188" y="2229053"/>
                </a:lnTo>
                <a:lnTo>
                  <a:pt x="0" y="222905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2172082">
            <a:off x="8026407" y="7367579"/>
            <a:ext cx="2235186" cy="2227058"/>
          </a:xfrm>
          <a:custGeom>
            <a:avLst/>
            <a:gdLst/>
            <a:ahLst/>
            <a:cxnLst/>
            <a:rect r="r" b="b" t="t" l="l"/>
            <a:pathLst>
              <a:path h="2227058" w="2235186">
                <a:moveTo>
                  <a:pt x="0" y="0"/>
                </a:moveTo>
                <a:lnTo>
                  <a:pt x="2235186" y="0"/>
                </a:lnTo>
                <a:lnTo>
                  <a:pt x="2235186" y="2227058"/>
                </a:lnTo>
                <a:lnTo>
                  <a:pt x="0" y="222705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1569569">
            <a:off x="7965780" y="718540"/>
            <a:ext cx="2263962" cy="2255730"/>
          </a:xfrm>
          <a:custGeom>
            <a:avLst/>
            <a:gdLst/>
            <a:ahLst/>
            <a:cxnLst/>
            <a:rect r="r" b="b" t="t" l="l"/>
            <a:pathLst>
              <a:path h="2255730" w="2263962">
                <a:moveTo>
                  <a:pt x="0" y="0"/>
                </a:moveTo>
                <a:lnTo>
                  <a:pt x="2263962" y="0"/>
                </a:lnTo>
                <a:lnTo>
                  <a:pt x="2263962" y="2255730"/>
                </a:lnTo>
                <a:lnTo>
                  <a:pt x="0" y="225573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1157730">
            <a:off x="14145585" y="7243546"/>
            <a:ext cx="1849252" cy="1839165"/>
          </a:xfrm>
          <a:custGeom>
            <a:avLst/>
            <a:gdLst/>
            <a:ahLst/>
            <a:cxnLst/>
            <a:rect r="r" b="b" t="t" l="l"/>
            <a:pathLst>
              <a:path h="1839165" w="1849252">
                <a:moveTo>
                  <a:pt x="0" y="0"/>
                </a:moveTo>
                <a:lnTo>
                  <a:pt x="1849252" y="0"/>
                </a:lnTo>
                <a:lnTo>
                  <a:pt x="1849252" y="1839166"/>
                </a:lnTo>
                <a:lnTo>
                  <a:pt x="0" y="183916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380010">
            <a:off x="14405829" y="1824997"/>
            <a:ext cx="2465522" cy="2210004"/>
          </a:xfrm>
          <a:custGeom>
            <a:avLst/>
            <a:gdLst/>
            <a:ahLst/>
            <a:cxnLst/>
            <a:rect r="r" b="b" t="t" l="l"/>
            <a:pathLst>
              <a:path h="2210004" w="2465522">
                <a:moveTo>
                  <a:pt x="0" y="0"/>
                </a:moveTo>
                <a:lnTo>
                  <a:pt x="2465522" y="0"/>
                </a:lnTo>
                <a:lnTo>
                  <a:pt x="2465522" y="2210004"/>
                </a:lnTo>
                <a:lnTo>
                  <a:pt x="0" y="221000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9" id="9"/>
          <p:cNvSpPr txBox="true"/>
          <p:nvPr/>
        </p:nvSpPr>
        <p:spPr>
          <a:xfrm rot="0">
            <a:off x="522880" y="3710226"/>
            <a:ext cx="17242241" cy="1060447"/>
          </a:xfrm>
          <a:prstGeom prst="rect">
            <a:avLst/>
          </a:prstGeom>
        </p:spPr>
        <p:txBody>
          <a:bodyPr anchor="t" rtlCol="false" tIns="0" lIns="0" bIns="0" rIns="0">
            <a:spAutoFit/>
          </a:bodyPr>
          <a:lstStyle/>
          <a:p>
            <a:pPr algn="ctr">
              <a:lnSpc>
                <a:spcPts val="7999"/>
              </a:lnSpc>
            </a:pPr>
            <a:r>
              <a:rPr lang="en-US" sz="7999">
                <a:solidFill>
                  <a:srgbClr val="195AEF"/>
                </a:solidFill>
                <a:latin typeface="Gimme Extra Bold"/>
                <a:ea typeface="Gimme Extra Bold"/>
                <a:cs typeface="Gimme Extra Bold"/>
                <a:sym typeface="Gimme Extra Bold"/>
              </a:rPr>
              <a:t>Minds on</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a:t>
            </a:r>
          </a:p>
        </p:txBody>
      </p:sp>
      <p:sp>
        <p:nvSpPr>
          <p:cNvPr name="TextBox 11" id="11"/>
          <p:cNvSpPr txBox="true"/>
          <p:nvPr/>
        </p:nvSpPr>
        <p:spPr>
          <a:xfrm rot="0">
            <a:off x="2975952" y="5005197"/>
            <a:ext cx="12336096" cy="1816100"/>
          </a:xfrm>
          <a:prstGeom prst="rect">
            <a:avLst/>
          </a:prstGeom>
        </p:spPr>
        <p:txBody>
          <a:bodyPr anchor="t" rtlCol="false" tIns="0" lIns="0" bIns="0" rIns="0">
            <a:spAutoFit/>
          </a:bodyPr>
          <a:lstStyle/>
          <a:p>
            <a:pPr algn="ctr">
              <a:lnSpc>
                <a:spcPts val="7000"/>
              </a:lnSpc>
            </a:pPr>
            <a:r>
              <a:rPr lang="en-US" sz="7000">
                <a:solidFill>
                  <a:srgbClr val="195AEF"/>
                </a:solidFill>
                <a:latin typeface="ABC Ginto Rounded Nord Condensed"/>
                <a:ea typeface="ABC Ginto Rounded Nord Condensed"/>
                <a:cs typeface="ABC Ginto Rounded Nord Condensed"/>
                <a:sym typeface="ABC Ginto Rounded Nord Condensed"/>
              </a:rPr>
              <a:t>What is something in science that you wonder about?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7118430" y="5735677"/>
            <a:ext cx="4051140" cy="3868839"/>
          </a:xfrm>
          <a:custGeom>
            <a:avLst/>
            <a:gdLst/>
            <a:ahLst/>
            <a:cxnLst/>
            <a:rect r="r" b="b" t="t" l="l"/>
            <a:pathLst>
              <a:path h="3868839" w="4051140">
                <a:moveTo>
                  <a:pt x="0" y="0"/>
                </a:moveTo>
                <a:lnTo>
                  <a:pt x="4051140" y="0"/>
                </a:lnTo>
                <a:lnTo>
                  <a:pt x="4051140" y="3868838"/>
                </a:lnTo>
                <a:lnTo>
                  <a:pt x="0" y="38688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046564">
            <a:off x="608554" y="1569589"/>
            <a:ext cx="2093727" cy="2086114"/>
          </a:xfrm>
          <a:custGeom>
            <a:avLst/>
            <a:gdLst/>
            <a:ahLst/>
            <a:cxnLst/>
            <a:rect r="r" b="b" t="t" l="l"/>
            <a:pathLst>
              <a:path h="2086114" w="2093727">
                <a:moveTo>
                  <a:pt x="0" y="0"/>
                </a:moveTo>
                <a:lnTo>
                  <a:pt x="2093728" y="0"/>
                </a:lnTo>
                <a:lnTo>
                  <a:pt x="2093728" y="2086114"/>
                </a:lnTo>
                <a:lnTo>
                  <a:pt x="0" y="208611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2776763">
            <a:off x="15114855" y="1499117"/>
            <a:ext cx="2235186" cy="2227058"/>
          </a:xfrm>
          <a:custGeom>
            <a:avLst/>
            <a:gdLst/>
            <a:ahLst/>
            <a:cxnLst/>
            <a:rect r="r" b="b" t="t" l="l"/>
            <a:pathLst>
              <a:path h="2227058" w="2235186">
                <a:moveTo>
                  <a:pt x="0" y="0"/>
                </a:moveTo>
                <a:lnTo>
                  <a:pt x="2235186" y="0"/>
                </a:lnTo>
                <a:lnTo>
                  <a:pt x="2235186" y="2227058"/>
                </a:lnTo>
                <a:lnTo>
                  <a:pt x="0" y="222705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6" id="6"/>
          <p:cNvSpPr txBox="true"/>
          <p:nvPr/>
        </p:nvSpPr>
        <p:spPr>
          <a:xfrm rot="0">
            <a:off x="2896821" y="3693919"/>
            <a:ext cx="12494359" cy="935227"/>
          </a:xfrm>
          <a:prstGeom prst="rect">
            <a:avLst/>
          </a:prstGeom>
        </p:spPr>
        <p:txBody>
          <a:bodyPr anchor="t" rtlCol="false" tIns="0" lIns="0" bIns="0" rIns="0">
            <a:spAutoFit/>
          </a:bodyPr>
          <a:lstStyle/>
          <a:p>
            <a:pPr algn="ctr">
              <a:lnSpc>
                <a:spcPts val="7194"/>
              </a:lnSpc>
            </a:pPr>
            <a:r>
              <a:rPr lang="en-US" sz="7194">
                <a:solidFill>
                  <a:srgbClr val="195AEF"/>
                </a:solidFill>
                <a:latin typeface="Gimme Extra Bold"/>
                <a:ea typeface="Gimme Extra Bold"/>
                <a:cs typeface="Gimme Extra Bold"/>
                <a:sym typeface="Gimme Extra Bold"/>
              </a:rPr>
              <a:t>Mystery Box Activity</a:t>
            </a:r>
          </a:p>
        </p:txBody>
      </p:sp>
      <p:sp>
        <p:nvSpPr>
          <p:cNvPr name="TextBox 7" id="7"/>
          <p:cNvSpPr txBox="true"/>
          <p:nvPr/>
        </p:nvSpPr>
        <p:spPr>
          <a:xfrm rot="0">
            <a:off x="587174" y="4885553"/>
            <a:ext cx="17113652" cy="648277"/>
          </a:xfrm>
          <a:prstGeom prst="rect">
            <a:avLst/>
          </a:prstGeom>
        </p:spPr>
        <p:txBody>
          <a:bodyPr anchor="t" rtlCol="false" tIns="0" lIns="0" bIns="0" rIns="0">
            <a:spAutoFit/>
          </a:bodyPr>
          <a:lstStyle/>
          <a:p>
            <a:pPr algn="ctr">
              <a:lnSpc>
                <a:spcPts val="4897"/>
              </a:lnSpc>
            </a:pPr>
            <a:r>
              <a:rPr lang="en-US" sz="4897">
                <a:solidFill>
                  <a:srgbClr val="195AEF"/>
                </a:solidFill>
                <a:latin typeface="ABC Ginto Rounded Nord Condensed"/>
                <a:ea typeface="ABC Ginto Rounded Nord Condensed"/>
                <a:cs typeface="ABC Ginto Rounded Nord Condensed"/>
                <a:sym typeface="ABC Ginto Rounded Nord Condensed"/>
              </a:rPr>
              <a:t>Let’s investigate why we only want one variable to change at a time!</a:t>
            </a:r>
          </a:p>
        </p:txBody>
      </p:sp>
      <p:sp>
        <p:nvSpPr>
          <p:cNvPr name="TextBox 8" id="8"/>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4"/>
            <a:stretch>
              <a:fillRect l="0" t="0" r="0" b="0"/>
            </a:stretch>
          </a:blipFill>
        </p:spPr>
      </p:sp>
      <p:sp>
        <p:nvSpPr>
          <p:cNvPr name="TextBox 4" id="4"/>
          <p:cNvSpPr txBox="true"/>
          <p:nvPr/>
        </p:nvSpPr>
        <p:spPr>
          <a:xfrm rot="0">
            <a:off x="2896821" y="3782942"/>
            <a:ext cx="12494359" cy="935227"/>
          </a:xfrm>
          <a:prstGeom prst="rect">
            <a:avLst/>
          </a:prstGeom>
        </p:spPr>
        <p:txBody>
          <a:bodyPr anchor="t" rtlCol="false" tIns="0" lIns="0" bIns="0" rIns="0">
            <a:spAutoFit/>
          </a:bodyPr>
          <a:lstStyle/>
          <a:p>
            <a:pPr algn="ctr">
              <a:lnSpc>
                <a:spcPts val="7194"/>
              </a:lnSpc>
            </a:pPr>
            <a:r>
              <a:rPr lang="en-US" sz="7194">
                <a:solidFill>
                  <a:srgbClr val="195AEF"/>
                </a:solidFill>
                <a:latin typeface="Gimme Extra Bold"/>
                <a:ea typeface="Gimme Extra Bold"/>
                <a:cs typeface="Gimme Extra Bold"/>
                <a:sym typeface="Gimme Extra Bold"/>
              </a:rPr>
              <a:t>Mystery Box Activity</a:t>
            </a:r>
          </a:p>
        </p:txBody>
      </p:sp>
      <p:sp>
        <p:nvSpPr>
          <p:cNvPr name="TextBox 5" id="5"/>
          <p:cNvSpPr txBox="true"/>
          <p:nvPr/>
        </p:nvSpPr>
        <p:spPr>
          <a:xfrm rot="0">
            <a:off x="587174" y="4974576"/>
            <a:ext cx="17113652" cy="648277"/>
          </a:xfrm>
          <a:prstGeom prst="rect">
            <a:avLst/>
          </a:prstGeom>
        </p:spPr>
        <p:txBody>
          <a:bodyPr anchor="t" rtlCol="false" tIns="0" lIns="0" bIns="0" rIns="0">
            <a:spAutoFit/>
          </a:bodyPr>
          <a:lstStyle/>
          <a:p>
            <a:pPr algn="ctr">
              <a:lnSpc>
                <a:spcPts val="4897"/>
              </a:lnSpc>
            </a:pPr>
            <a:r>
              <a:rPr lang="en-US" sz="4897">
                <a:solidFill>
                  <a:srgbClr val="195AEF"/>
                </a:solidFill>
                <a:latin typeface="ABC Ginto Rounded Nord Condensed"/>
                <a:ea typeface="ABC Ginto Rounded Nord Condensed"/>
                <a:cs typeface="ABC Ginto Rounded Nord Condensed"/>
                <a:sym typeface="ABC Ginto Rounded Nord Condensed"/>
              </a:rPr>
              <a:t>Let’s investigate why we only want one variable to change at a time!</a:t>
            </a:r>
          </a:p>
        </p:txBody>
      </p:sp>
      <p:sp>
        <p:nvSpPr>
          <p:cNvPr name="Freeform 6" id="6"/>
          <p:cNvSpPr/>
          <p:nvPr/>
        </p:nvSpPr>
        <p:spPr>
          <a:xfrm flipH="false" flipV="false" rot="-1046564">
            <a:off x="675722" y="1562955"/>
            <a:ext cx="2093727" cy="2086114"/>
          </a:xfrm>
          <a:custGeom>
            <a:avLst/>
            <a:gdLst/>
            <a:ahLst/>
            <a:cxnLst/>
            <a:rect r="r" b="b" t="t" l="l"/>
            <a:pathLst>
              <a:path h="2086114" w="2093727">
                <a:moveTo>
                  <a:pt x="0" y="0"/>
                </a:moveTo>
                <a:lnTo>
                  <a:pt x="2093727" y="0"/>
                </a:lnTo>
                <a:lnTo>
                  <a:pt x="2093727" y="2086114"/>
                </a:lnTo>
                <a:lnTo>
                  <a:pt x="0" y="208611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2776763">
            <a:off x="15182023" y="1492483"/>
            <a:ext cx="2235186" cy="2227058"/>
          </a:xfrm>
          <a:custGeom>
            <a:avLst/>
            <a:gdLst/>
            <a:ahLst/>
            <a:cxnLst/>
            <a:rect r="r" b="b" t="t" l="l"/>
            <a:pathLst>
              <a:path h="2227058" w="2235186">
                <a:moveTo>
                  <a:pt x="0" y="0"/>
                </a:moveTo>
                <a:lnTo>
                  <a:pt x="2235185" y="0"/>
                </a:lnTo>
                <a:lnTo>
                  <a:pt x="2235185" y="2227058"/>
                </a:lnTo>
                <a:lnTo>
                  <a:pt x="0" y="222705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8" id="8"/>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4</a:t>
            </a:r>
          </a:p>
        </p:txBody>
      </p:sp>
      <p:sp>
        <p:nvSpPr>
          <p:cNvPr name="TextBox 9" id="9"/>
          <p:cNvSpPr txBox="true"/>
          <p:nvPr/>
        </p:nvSpPr>
        <p:spPr>
          <a:xfrm rot="0">
            <a:off x="4044032" y="5987251"/>
            <a:ext cx="10199390" cy="648333"/>
          </a:xfrm>
          <a:prstGeom prst="rect">
            <a:avLst/>
          </a:prstGeom>
        </p:spPr>
        <p:txBody>
          <a:bodyPr anchor="t" rtlCol="false" tIns="0" lIns="0" bIns="0" rIns="0">
            <a:spAutoFit/>
          </a:bodyPr>
          <a:lstStyle/>
          <a:p>
            <a:pPr algn="l" marL="1057897" indent="-528948" lvl="1">
              <a:lnSpc>
                <a:spcPts val="4899"/>
              </a:lnSpc>
              <a:buFont typeface="Arial"/>
              <a:buChar char="•"/>
            </a:pPr>
            <a:r>
              <a:rPr lang="en-US" sz="4899">
                <a:solidFill>
                  <a:srgbClr val="195AEF"/>
                </a:solidFill>
                <a:latin typeface="ABC Ginto Rounded Nord Condensed"/>
                <a:ea typeface="ABC Ginto Rounded Nord Condensed"/>
                <a:cs typeface="ABC Ginto Rounded Nord Condensed"/>
                <a:sym typeface="ABC Ginto Rounded Nord Condensed"/>
              </a:rPr>
              <a:t>Try a box with </a:t>
            </a:r>
            <a:r>
              <a:rPr lang="en-US" b="true" sz="4899">
                <a:solidFill>
                  <a:srgbClr val="195AEF"/>
                </a:solidFill>
                <a:latin typeface="ABC Ginto Rounded Nord Condensed Medium"/>
                <a:ea typeface="ABC Ginto Rounded Nord Condensed Medium"/>
                <a:cs typeface="ABC Ginto Rounded Nord Condensed Medium"/>
                <a:sym typeface="ABC Ginto Rounded Nord Condensed Medium"/>
              </a:rPr>
              <a:t>one</a:t>
            </a:r>
            <a:r>
              <a:rPr lang="en-US" sz="4899">
                <a:solidFill>
                  <a:srgbClr val="195AEF"/>
                </a:solidFill>
                <a:latin typeface="ABC Ginto Rounded Nord Condensed"/>
                <a:ea typeface="ABC Ginto Rounded Nord Condensed"/>
                <a:cs typeface="ABC Ginto Rounded Nord Condensed"/>
                <a:sym typeface="ABC Ginto Rounded Nord Condensed"/>
              </a:rPr>
              <a:t> </a:t>
            </a:r>
            <a:r>
              <a:rPr lang="en-US" b="true" sz="4899">
                <a:solidFill>
                  <a:srgbClr val="195AEF"/>
                </a:solidFill>
                <a:latin typeface="ABC Ginto Rounded Nord Condensed Medium"/>
                <a:ea typeface="ABC Ginto Rounded Nord Condensed Medium"/>
                <a:cs typeface="ABC Ginto Rounded Nord Condensed Medium"/>
                <a:sym typeface="ABC Ginto Rounded Nord Condensed Medium"/>
              </a:rPr>
              <a:t>mystery item</a:t>
            </a:r>
            <a:r>
              <a:rPr lang="en-US" sz="4899">
                <a:solidFill>
                  <a:srgbClr val="195AEF"/>
                </a:solidFill>
                <a:latin typeface="ABC Ginto Rounded Nord Condensed"/>
                <a:ea typeface="ABC Ginto Rounded Nord Condensed"/>
                <a:cs typeface="ABC Ginto Rounded Nord Condensed"/>
                <a:sym typeface="ABC Ginto Rounded Nord Condensed"/>
              </a:rPr>
              <a:t> in it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4"/>
            <a:stretch>
              <a:fillRect l="0" t="0" r="0" b="0"/>
            </a:stretch>
          </a:blipFill>
        </p:spPr>
      </p:sp>
      <p:sp>
        <p:nvSpPr>
          <p:cNvPr name="TextBox 4" id="4"/>
          <p:cNvSpPr txBox="true"/>
          <p:nvPr/>
        </p:nvSpPr>
        <p:spPr>
          <a:xfrm rot="0">
            <a:off x="2896821" y="3782942"/>
            <a:ext cx="12494359" cy="935227"/>
          </a:xfrm>
          <a:prstGeom prst="rect">
            <a:avLst/>
          </a:prstGeom>
        </p:spPr>
        <p:txBody>
          <a:bodyPr anchor="t" rtlCol="false" tIns="0" lIns="0" bIns="0" rIns="0">
            <a:spAutoFit/>
          </a:bodyPr>
          <a:lstStyle/>
          <a:p>
            <a:pPr algn="ctr">
              <a:lnSpc>
                <a:spcPts val="7194"/>
              </a:lnSpc>
            </a:pPr>
            <a:r>
              <a:rPr lang="en-US" sz="7194">
                <a:solidFill>
                  <a:srgbClr val="195AEF"/>
                </a:solidFill>
                <a:latin typeface="Gimme Extra Bold"/>
                <a:ea typeface="Gimme Extra Bold"/>
                <a:cs typeface="Gimme Extra Bold"/>
                <a:sym typeface="Gimme Extra Bold"/>
              </a:rPr>
              <a:t>Mystery Box Activity</a:t>
            </a:r>
          </a:p>
        </p:txBody>
      </p:sp>
      <p:sp>
        <p:nvSpPr>
          <p:cNvPr name="TextBox 5" id="5"/>
          <p:cNvSpPr txBox="true"/>
          <p:nvPr/>
        </p:nvSpPr>
        <p:spPr>
          <a:xfrm rot="0">
            <a:off x="587174" y="4974576"/>
            <a:ext cx="17113652" cy="648277"/>
          </a:xfrm>
          <a:prstGeom prst="rect">
            <a:avLst/>
          </a:prstGeom>
        </p:spPr>
        <p:txBody>
          <a:bodyPr anchor="t" rtlCol="false" tIns="0" lIns="0" bIns="0" rIns="0">
            <a:spAutoFit/>
          </a:bodyPr>
          <a:lstStyle/>
          <a:p>
            <a:pPr algn="ctr">
              <a:lnSpc>
                <a:spcPts val="4897"/>
              </a:lnSpc>
            </a:pPr>
            <a:r>
              <a:rPr lang="en-US" sz="4897">
                <a:solidFill>
                  <a:srgbClr val="195AEF"/>
                </a:solidFill>
                <a:latin typeface="ABC Ginto Rounded Nord Condensed"/>
                <a:ea typeface="ABC Ginto Rounded Nord Condensed"/>
                <a:cs typeface="ABC Ginto Rounded Nord Condensed"/>
                <a:sym typeface="ABC Ginto Rounded Nord Condensed"/>
              </a:rPr>
              <a:t>Let’s investigate why we only want one variable to change at a time!</a:t>
            </a:r>
          </a:p>
        </p:txBody>
      </p:sp>
      <p:sp>
        <p:nvSpPr>
          <p:cNvPr name="TextBox 6" id="6"/>
          <p:cNvSpPr txBox="true"/>
          <p:nvPr/>
        </p:nvSpPr>
        <p:spPr>
          <a:xfrm rot="0">
            <a:off x="4044032" y="5987251"/>
            <a:ext cx="10199936" cy="648333"/>
          </a:xfrm>
          <a:prstGeom prst="rect">
            <a:avLst/>
          </a:prstGeom>
        </p:spPr>
        <p:txBody>
          <a:bodyPr anchor="t" rtlCol="false" tIns="0" lIns="0" bIns="0" rIns="0">
            <a:spAutoFit/>
          </a:bodyPr>
          <a:lstStyle/>
          <a:p>
            <a:pPr algn="l" marL="1057897" indent="-528948" lvl="1">
              <a:lnSpc>
                <a:spcPts val="4899"/>
              </a:lnSpc>
              <a:buFont typeface="Arial"/>
              <a:buChar char="•"/>
            </a:pPr>
            <a:r>
              <a:rPr lang="en-US" sz="4899">
                <a:solidFill>
                  <a:srgbClr val="195AEF"/>
                </a:solidFill>
                <a:latin typeface="ABC Ginto Rounded Nord Condensed"/>
                <a:ea typeface="ABC Ginto Rounded Nord Condensed"/>
                <a:cs typeface="ABC Ginto Rounded Nord Condensed"/>
                <a:sym typeface="ABC Ginto Rounded Nord Condensed"/>
              </a:rPr>
              <a:t>Try a box with </a:t>
            </a:r>
            <a:r>
              <a:rPr lang="en-US" b="true" sz="4899">
                <a:solidFill>
                  <a:srgbClr val="195AEF"/>
                </a:solidFill>
                <a:latin typeface="ABC Ginto Rounded Nord Condensed Medium"/>
                <a:ea typeface="ABC Ginto Rounded Nord Condensed Medium"/>
                <a:cs typeface="ABC Ginto Rounded Nord Condensed Medium"/>
                <a:sym typeface="ABC Ginto Rounded Nord Condensed Medium"/>
              </a:rPr>
              <a:t>one</a:t>
            </a:r>
            <a:r>
              <a:rPr lang="en-US" sz="4899">
                <a:solidFill>
                  <a:srgbClr val="195AEF"/>
                </a:solidFill>
                <a:latin typeface="ABC Ginto Rounded Nord Condensed"/>
                <a:ea typeface="ABC Ginto Rounded Nord Condensed"/>
                <a:cs typeface="ABC Ginto Rounded Nord Condensed"/>
                <a:sym typeface="ABC Ginto Rounded Nord Condensed"/>
              </a:rPr>
              <a:t> </a:t>
            </a:r>
            <a:r>
              <a:rPr lang="en-US" b="true" sz="4899">
                <a:solidFill>
                  <a:srgbClr val="195AEF"/>
                </a:solidFill>
                <a:latin typeface="ABC Ginto Rounded Nord Condensed Medium"/>
                <a:ea typeface="ABC Ginto Rounded Nord Condensed Medium"/>
                <a:cs typeface="ABC Ginto Rounded Nord Condensed Medium"/>
                <a:sym typeface="ABC Ginto Rounded Nord Condensed Medium"/>
              </a:rPr>
              <a:t>mystery item</a:t>
            </a:r>
            <a:r>
              <a:rPr lang="en-US" sz="4899">
                <a:solidFill>
                  <a:srgbClr val="195AEF"/>
                </a:solidFill>
                <a:latin typeface="ABC Ginto Rounded Nord Condensed"/>
                <a:ea typeface="ABC Ginto Rounded Nord Condensed"/>
                <a:cs typeface="ABC Ginto Rounded Nord Condensed"/>
                <a:sym typeface="ABC Ginto Rounded Nord Condensed"/>
              </a:rPr>
              <a:t> in it</a:t>
            </a:r>
          </a:p>
        </p:txBody>
      </p:sp>
      <p:sp>
        <p:nvSpPr>
          <p:cNvPr name="TextBox 7" id="7"/>
          <p:cNvSpPr txBox="true"/>
          <p:nvPr/>
        </p:nvSpPr>
        <p:spPr>
          <a:xfrm rot="0">
            <a:off x="2851249" y="6878808"/>
            <a:ext cx="12970818" cy="648333"/>
          </a:xfrm>
          <a:prstGeom prst="rect">
            <a:avLst/>
          </a:prstGeom>
        </p:spPr>
        <p:txBody>
          <a:bodyPr anchor="t" rtlCol="false" tIns="0" lIns="0" bIns="0" rIns="0">
            <a:spAutoFit/>
          </a:bodyPr>
          <a:lstStyle/>
          <a:p>
            <a:pPr algn="l" marL="1057897" indent="-528948" lvl="1">
              <a:lnSpc>
                <a:spcPts val="4899"/>
              </a:lnSpc>
              <a:buFont typeface="Arial"/>
              <a:buChar char="•"/>
            </a:pPr>
            <a:r>
              <a:rPr lang="en-US" sz="4899">
                <a:solidFill>
                  <a:srgbClr val="195AEF"/>
                </a:solidFill>
                <a:latin typeface="ABC Ginto Rounded Nord Condensed"/>
                <a:ea typeface="ABC Ginto Rounded Nord Condensed"/>
                <a:cs typeface="ABC Ginto Rounded Nord Condensed"/>
                <a:sym typeface="ABC Ginto Rounded Nord Condensed"/>
              </a:rPr>
              <a:t>Now, try a box with </a:t>
            </a:r>
            <a:r>
              <a:rPr lang="en-US" b="true" sz="4899">
                <a:solidFill>
                  <a:srgbClr val="195AEF"/>
                </a:solidFill>
                <a:latin typeface="ABC Ginto Rounded Nord Condensed Medium"/>
                <a:ea typeface="ABC Ginto Rounded Nord Condensed Medium"/>
                <a:cs typeface="ABC Ginto Rounded Nord Condensed Medium"/>
                <a:sym typeface="ABC Ginto Rounded Nord Condensed Medium"/>
              </a:rPr>
              <a:t>multiple mystery items</a:t>
            </a:r>
            <a:r>
              <a:rPr lang="en-US" sz="4899">
                <a:solidFill>
                  <a:srgbClr val="195AEF"/>
                </a:solidFill>
                <a:latin typeface="ABC Ginto Rounded Nord Condensed"/>
                <a:ea typeface="ABC Ginto Rounded Nord Condensed"/>
                <a:cs typeface="ABC Ginto Rounded Nord Condensed"/>
                <a:sym typeface="ABC Ginto Rounded Nord Condensed"/>
              </a:rPr>
              <a:t> in it</a:t>
            </a:r>
          </a:p>
        </p:txBody>
      </p:sp>
      <p:sp>
        <p:nvSpPr>
          <p:cNvPr name="Freeform 8" id="8"/>
          <p:cNvSpPr/>
          <p:nvPr/>
        </p:nvSpPr>
        <p:spPr>
          <a:xfrm flipH="false" flipV="false" rot="-1046564">
            <a:off x="675722" y="1562955"/>
            <a:ext cx="2093727" cy="2086114"/>
          </a:xfrm>
          <a:custGeom>
            <a:avLst/>
            <a:gdLst/>
            <a:ahLst/>
            <a:cxnLst/>
            <a:rect r="r" b="b" t="t" l="l"/>
            <a:pathLst>
              <a:path h="2086114" w="2093727">
                <a:moveTo>
                  <a:pt x="0" y="0"/>
                </a:moveTo>
                <a:lnTo>
                  <a:pt x="2093727" y="0"/>
                </a:lnTo>
                <a:lnTo>
                  <a:pt x="2093727" y="2086114"/>
                </a:lnTo>
                <a:lnTo>
                  <a:pt x="0" y="208611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2776763">
            <a:off x="15182023" y="1492483"/>
            <a:ext cx="2235186" cy="2227058"/>
          </a:xfrm>
          <a:custGeom>
            <a:avLst/>
            <a:gdLst/>
            <a:ahLst/>
            <a:cxnLst/>
            <a:rect r="r" b="b" t="t" l="l"/>
            <a:pathLst>
              <a:path h="2227058" w="2235186">
                <a:moveTo>
                  <a:pt x="0" y="0"/>
                </a:moveTo>
                <a:lnTo>
                  <a:pt x="2235185" y="0"/>
                </a:lnTo>
                <a:lnTo>
                  <a:pt x="2235185" y="2227058"/>
                </a:lnTo>
                <a:lnTo>
                  <a:pt x="0" y="222705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5824681" y="4213834"/>
            <a:ext cx="6638638" cy="1527810"/>
          </a:xfrm>
          <a:prstGeom prst="rect">
            <a:avLst/>
          </a:prstGeom>
        </p:spPr>
        <p:txBody>
          <a:bodyPr anchor="t" rtlCol="false" tIns="0" lIns="0" bIns="0" rIns="0">
            <a:spAutoFit/>
          </a:bodyPr>
          <a:lstStyle/>
          <a:p>
            <a:pPr algn="ctr">
              <a:lnSpc>
                <a:spcPts val="11400"/>
              </a:lnSpc>
            </a:pPr>
            <a:r>
              <a:rPr lang="en-US" sz="11400">
                <a:solidFill>
                  <a:srgbClr val="195AEF"/>
                </a:solidFill>
                <a:latin typeface="Gimme Extra Bold"/>
                <a:ea typeface="Gimme Extra Bold"/>
                <a:cs typeface="Gimme Extra Bold"/>
                <a:sym typeface="Gimme Extra Bold"/>
              </a:rPr>
              <a:t>Reflect</a:t>
            </a:r>
          </a:p>
        </p:txBody>
      </p:sp>
      <p:sp>
        <p:nvSpPr>
          <p:cNvPr name="TextBox 4" id="4"/>
          <p:cNvSpPr txBox="true"/>
          <p:nvPr/>
        </p:nvSpPr>
        <p:spPr>
          <a:xfrm rot="0">
            <a:off x="587174" y="5989343"/>
            <a:ext cx="17113652" cy="730192"/>
          </a:xfrm>
          <a:prstGeom prst="rect">
            <a:avLst/>
          </a:prstGeom>
        </p:spPr>
        <p:txBody>
          <a:bodyPr anchor="t" rtlCol="false" tIns="0" lIns="0" bIns="0" rIns="0">
            <a:spAutoFit/>
          </a:bodyPr>
          <a:lstStyle/>
          <a:p>
            <a:pPr algn="ctr">
              <a:lnSpc>
                <a:spcPts val="5497"/>
              </a:lnSpc>
            </a:pPr>
            <a:r>
              <a:rPr lang="en-US" sz="5497">
                <a:solidFill>
                  <a:srgbClr val="195AEF"/>
                </a:solidFill>
                <a:latin typeface="ABC Ginto Rounded Nord Condensed"/>
                <a:ea typeface="ABC Ginto Rounded Nord Condensed"/>
                <a:cs typeface="ABC Ginto Rounded Nord Condensed"/>
                <a:sym typeface="ABC Ginto Rounded Nord Condensed"/>
              </a:rPr>
              <a:t>How did the difficulty change with more items?</a:t>
            </a:r>
          </a:p>
        </p:txBody>
      </p:sp>
      <p:sp>
        <p:nvSpPr>
          <p:cNvPr name="Freeform 5" id="5"/>
          <p:cNvSpPr/>
          <p:nvPr/>
        </p:nvSpPr>
        <p:spPr>
          <a:xfrm flipH="false" flipV="false" rot="477805">
            <a:off x="1881973" y="2433325"/>
            <a:ext cx="3046444" cy="2730722"/>
          </a:xfrm>
          <a:custGeom>
            <a:avLst/>
            <a:gdLst/>
            <a:ahLst/>
            <a:cxnLst/>
            <a:rect r="r" b="b" t="t" l="l"/>
            <a:pathLst>
              <a:path h="2730722" w="3046444">
                <a:moveTo>
                  <a:pt x="0" y="0"/>
                </a:moveTo>
                <a:lnTo>
                  <a:pt x="3046444" y="0"/>
                </a:lnTo>
                <a:lnTo>
                  <a:pt x="3046444" y="2730722"/>
                </a:lnTo>
                <a:lnTo>
                  <a:pt x="0" y="27307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1458246">
            <a:off x="13389800" y="2495244"/>
            <a:ext cx="2825956" cy="2810542"/>
          </a:xfrm>
          <a:custGeom>
            <a:avLst/>
            <a:gdLst/>
            <a:ahLst/>
            <a:cxnLst/>
            <a:rect r="r" b="b" t="t" l="l"/>
            <a:pathLst>
              <a:path h="2810542" w="2825956">
                <a:moveTo>
                  <a:pt x="0" y="0"/>
                </a:moveTo>
                <a:lnTo>
                  <a:pt x="2825957" y="0"/>
                </a:lnTo>
                <a:lnTo>
                  <a:pt x="2825957" y="2810542"/>
                </a:lnTo>
                <a:lnTo>
                  <a:pt x="0" y="281054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6</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1460087" y="1397066"/>
            <a:ext cx="5653077" cy="7507605"/>
            <a:chOff x="0" y="0"/>
            <a:chExt cx="875810" cy="1163124"/>
          </a:xfrm>
        </p:grpSpPr>
        <p:sp>
          <p:nvSpPr>
            <p:cNvPr name="Freeform 4" id="4"/>
            <p:cNvSpPr/>
            <p:nvPr/>
          </p:nvSpPr>
          <p:spPr>
            <a:xfrm flipH="false" flipV="false" rot="0">
              <a:off x="0" y="0"/>
              <a:ext cx="875810" cy="1163124"/>
            </a:xfrm>
            <a:custGeom>
              <a:avLst/>
              <a:gdLst/>
              <a:ahLst/>
              <a:cxnLst/>
              <a:rect r="r" b="b" t="t" l="l"/>
              <a:pathLst>
                <a:path h="1163124" w="875810">
                  <a:moveTo>
                    <a:pt x="41085" y="0"/>
                  </a:moveTo>
                  <a:lnTo>
                    <a:pt x="834724" y="0"/>
                  </a:lnTo>
                  <a:cubicBezTo>
                    <a:pt x="857415" y="0"/>
                    <a:pt x="875810" y="18394"/>
                    <a:pt x="875810" y="41085"/>
                  </a:cubicBezTo>
                  <a:lnTo>
                    <a:pt x="875810" y="1122039"/>
                  </a:lnTo>
                  <a:cubicBezTo>
                    <a:pt x="875810" y="1144730"/>
                    <a:pt x="857415" y="1163124"/>
                    <a:pt x="834724" y="1163124"/>
                  </a:cubicBezTo>
                  <a:lnTo>
                    <a:pt x="41085" y="1163124"/>
                  </a:lnTo>
                  <a:cubicBezTo>
                    <a:pt x="18394" y="1163124"/>
                    <a:pt x="0" y="1144730"/>
                    <a:pt x="0" y="1122039"/>
                  </a:cubicBezTo>
                  <a:lnTo>
                    <a:pt x="0" y="41085"/>
                  </a:lnTo>
                  <a:cubicBezTo>
                    <a:pt x="0" y="18394"/>
                    <a:pt x="18394" y="0"/>
                    <a:pt x="41085" y="0"/>
                  </a:cubicBezTo>
                  <a:close/>
                </a:path>
              </a:pathLst>
            </a:custGeom>
            <a:blipFill>
              <a:blip r:embed="rId4"/>
              <a:stretch>
                <a:fillRect l="-49853" t="0" r="-49853" b="0"/>
              </a:stretch>
            </a:blipFill>
          </p:spPr>
        </p:sp>
      </p:grpSp>
      <p:sp>
        <p:nvSpPr>
          <p:cNvPr name="Freeform 5" id="5"/>
          <p:cNvSpPr/>
          <p:nvPr/>
        </p:nvSpPr>
        <p:spPr>
          <a:xfrm flipH="false" flipV="false" rot="1078002">
            <a:off x="15644532" y="375816"/>
            <a:ext cx="2263962" cy="2255730"/>
          </a:xfrm>
          <a:custGeom>
            <a:avLst/>
            <a:gdLst/>
            <a:ahLst/>
            <a:cxnLst/>
            <a:rect r="r" b="b" t="t" l="l"/>
            <a:pathLst>
              <a:path h="2255730" w="2263962">
                <a:moveTo>
                  <a:pt x="0" y="0"/>
                </a:moveTo>
                <a:lnTo>
                  <a:pt x="2263963" y="0"/>
                </a:lnTo>
                <a:lnTo>
                  <a:pt x="2263963" y="2255730"/>
                </a:lnTo>
                <a:lnTo>
                  <a:pt x="0" y="225573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0543073" y="7988018"/>
            <a:ext cx="1834028" cy="1590602"/>
          </a:xfrm>
          <a:custGeom>
            <a:avLst/>
            <a:gdLst/>
            <a:ahLst/>
            <a:cxnLst/>
            <a:rect r="r" b="b" t="t" l="l"/>
            <a:pathLst>
              <a:path h="1590602" w="1834028">
                <a:moveTo>
                  <a:pt x="0" y="0"/>
                </a:moveTo>
                <a:lnTo>
                  <a:pt x="1834028" y="0"/>
                </a:lnTo>
                <a:lnTo>
                  <a:pt x="1834028" y="1590602"/>
                </a:lnTo>
                <a:lnTo>
                  <a:pt x="0" y="159060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1028700" y="1617981"/>
            <a:ext cx="7892982" cy="1543050"/>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independent variable</a:t>
            </a:r>
          </a:p>
        </p:txBody>
      </p:sp>
      <p:sp>
        <p:nvSpPr>
          <p:cNvPr name="TextBox 8" id="8"/>
          <p:cNvSpPr txBox="true"/>
          <p:nvPr/>
        </p:nvSpPr>
        <p:spPr>
          <a:xfrm rot="0">
            <a:off x="1028700" y="3719195"/>
            <a:ext cx="8100702" cy="5064124"/>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The</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 independent variable</a:t>
            </a:r>
            <a:r>
              <a:rPr lang="en-US" sz="3999">
                <a:solidFill>
                  <a:srgbClr val="195AEF"/>
                </a:solidFill>
                <a:latin typeface="ABC Ginto Rounded Nord Condensed"/>
                <a:ea typeface="ABC Ginto Rounded Nord Condensed"/>
                <a:cs typeface="ABC Ginto Rounded Nord Condensed"/>
                <a:sym typeface="ABC Ginto Rounded Nord Condensed"/>
              </a:rPr>
              <a:t> is the variable that you can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change</a:t>
            </a:r>
            <a:r>
              <a:rPr lang="en-US" sz="3999">
                <a:solidFill>
                  <a:srgbClr val="195AEF"/>
                </a:solidFill>
                <a:latin typeface="ABC Ginto Rounded Nord Condensed"/>
                <a:ea typeface="ABC Ginto Rounded Nord Condensed"/>
                <a:cs typeface="ABC Ginto Rounded Nord Condensed"/>
                <a:sym typeface="ABC Ginto Rounded Nord Condensed"/>
              </a:rPr>
              <a:t> in your question or experiment to see what the effect might be.</a:t>
            </a:r>
          </a:p>
          <a:p>
            <a:pPr algn="l">
              <a:lnSpc>
                <a:spcPts val="3999"/>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This is something that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YOU</a:t>
            </a:r>
            <a:r>
              <a:rPr lang="en-US" sz="3999">
                <a:solidFill>
                  <a:srgbClr val="195AEF"/>
                </a:solidFill>
                <a:latin typeface="ABC Ginto Rounded Nord Condensed"/>
                <a:ea typeface="ABC Ginto Rounded Nord Condensed"/>
                <a:cs typeface="ABC Ginto Rounded Nord Condensed"/>
                <a:sym typeface="ABC Ginto Rounded Nord Condensed"/>
              </a:rPr>
              <a:t> should be changing.</a:t>
            </a:r>
          </a:p>
          <a:p>
            <a:pPr algn="l">
              <a:lnSpc>
                <a:spcPts val="3999"/>
              </a:lnSpc>
            </a:pPr>
          </a:p>
          <a:p>
            <a:pPr algn="l">
              <a:lnSpc>
                <a:spcPts val="3999"/>
              </a:lnSpc>
            </a:pPr>
            <a:r>
              <a:rPr lang="en-US" b="true" sz="3999">
                <a:solidFill>
                  <a:srgbClr val="195AEF"/>
                </a:solidFill>
                <a:latin typeface="ABC Ginto Rounded Nord Condensed Medium"/>
                <a:ea typeface="ABC Ginto Rounded Nord Condensed Medium"/>
                <a:cs typeface="ABC Ginto Rounded Nord Condensed Medium"/>
                <a:sym typeface="ABC Ginto Rounded Nord Condensed Medium"/>
              </a:rPr>
              <a:t>Example:</a:t>
            </a:r>
            <a:r>
              <a:rPr lang="en-US" sz="3999">
                <a:solidFill>
                  <a:srgbClr val="195AEF"/>
                </a:solidFill>
                <a:latin typeface="ABC Ginto Rounded Nord Condensed"/>
                <a:ea typeface="ABC Ginto Rounded Nord Condensed"/>
                <a:cs typeface="ABC Ginto Rounded Nord Condensed"/>
                <a:sym typeface="ABC Ginto Rounded Nord Condensed"/>
              </a:rPr>
              <a:t> Changing temperature to see if an ice cube will melt faster.</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7</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grpSp>
        <p:nvGrpSpPr>
          <p:cNvPr name="Group 3" id="3"/>
          <p:cNvGrpSpPr/>
          <p:nvPr/>
        </p:nvGrpSpPr>
        <p:grpSpPr>
          <a:xfrm rot="0">
            <a:off x="1028700" y="1413979"/>
            <a:ext cx="5616510" cy="7459041"/>
            <a:chOff x="0" y="0"/>
            <a:chExt cx="875810" cy="1163124"/>
          </a:xfrm>
        </p:grpSpPr>
        <p:sp>
          <p:nvSpPr>
            <p:cNvPr name="Freeform 4" id="4"/>
            <p:cNvSpPr/>
            <p:nvPr/>
          </p:nvSpPr>
          <p:spPr>
            <a:xfrm flipH="false" flipV="false" rot="0">
              <a:off x="0" y="0"/>
              <a:ext cx="875810" cy="1163124"/>
            </a:xfrm>
            <a:custGeom>
              <a:avLst/>
              <a:gdLst/>
              <a:ahLst/>
              <a:cxnLst/>
              <a:rect r="r" b="b" t="t" l="l"/>
              <a:pathLst>
                <a:path h="1163124" w="875810">
                  <a:moveTo>
                    <a:pt x="41353" y="0"/>
                  </a:moveTo>
                  <a:lnTo>
                    <a:pt x="834457" y="0"/>
                  </a:lnTo>
                  <a:cubicBezTo>
                    <a:pt x="857295" y="0"/>
                    <a:pt x="875810" y="18514"/>
                    <a:pt x="875810" y="41353"/>
                  </a:cubicBezTo>
                  <a:lnTo>
                    <a:pt x="875810" y="1121772"/>
                  </a:lnTo>
                  <a:cubicBezTo>
                    <a:pt x="875810" y="1132739"/>
                    <a:pt x="871453" y="1143257"/>
                    <a:pt x="863698" y="1151012"/>
                  </a:cubicBezTo>
                  <a:cubicBezTo>
                    <a:pt x="855943" y="1158768"/>
                    <a:pt x="845424" y="1163124"/>
                    <a:pt x="834457" y="1163124"/>
                  </a:cubicBezTo>
                  <a:lnTo>
                    <a:pt x="41353" y="1163124"/>
                  </a:lnTo>
                  <a:cubicBezTo>
                    <a:pt x="30385" y="1163124"/>
                    <a:pt x="19867" y="1158768"/>
                    <a:pt x="12112" y="1151012"/>
                  </a:cubicBezTo>
                  <a:cubicBezTo>
                    <a:pt x="4357" y="1143257"/>
                    <a:pt x="0" y="1132739"/>
                    <a:pt x="0" y="1121772"/>
                  </a:cubicBezTo>
                  <a:lnTo>
                    <a:pt x="0" y="41353"/>
                  </a:lnTo>
                  <a:cubicBezTo>
                    <a:pt x="0" y="30385"/>
                    <a:pt x="4357" y="19867"/>
                    <a:pt x="12112" y="12112"/>
                  </a:cubicBezTo>
                  <a:cubicBezTo>
                    <a:pt x="19867" y="4357"/>
                    <a:pt x="30385" y="0"/>
                    <a:pt x="41353" y="0"/>
                  </a:cubicBezTo>
                  <a:close/>
                </a:path>
              </a:pathLst>
            </a:custGeom>
            <a:blipFill>
              <a:blip r:embed="rId4"/>
              <a:stretch>
                <a:fillRect l="-49853" t="0" r="-49853" b="0"/>
              </a:stretch>
            </a:blipFill>
          </p:spPr>
        </p:sp>
      </p:grpSp>
      <p:sp>
        <p:nvSpPr>
          <p:cNvPr name="Freeform 5" id="5"/>
          <p:cNvSpPr/>
          <p:nvPr/>
        </p:nvSpPr>
        <p:spPr>
          <a:xfrm flipH="false" flipV="false" rot="1015015">
            <a:off x="314366" y="739742"/>
            <a:ext cx="1947728" cy="1940646"/>
          </a:xfrm>
          <a:custGeom>
            <a:avLst/>
            <a:gdLst/>
            <a:ahLst/>
            <a:cxnLst/>
            <a:rect r="r" b="b" t="t" l="l"/>
            <a:pathLst>
              <a:path h="1940646" w="1947728">
                <a:moveTo>
                  <a:pt x="0" y="0"/>
                </a:moveTo>
                <a:lnTo>
                  <a:pt x="1947728" y="0"/>
                </a:lnTo>
                <a:lnTo>
                  <a:pt x="1947728" y="1940646"/>
                </a:lnTo>
                <a:lnTo>
                  <a:pt x="0" y="194064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977973">
            <a:off x="5583292" y="7935823"/>
            <a:ext cx="1570579" cy="1562013"/>
          </a:xfrm>
          <a:custGeom>
            <a:avLst/>
            <a:gdLst/>
            <a:ahLst/>
            <a:cxnLst/>
            <a:rect r="r" b="b" t="t" l="l"/>
            <a:pathLst>
              <a:path h="1562013" w="1570579">
                <a:moveTo>
                  <a:pt x="0" y="0"/>
                </a:moveTo>
                <a:lnTo>
                  <a:pt x="1570579" y="0"/>
                </a:lnTo>
                <a:lnTo>
                  <a:pt x="1570579" y="1562012"/>
                </a:lnTo>
                <a:lnTo>
                  <a:pt x="0" y="156201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8702005" y="1537804"/>
            <a:ext cx="8100702" cy="1657984"/>
          </a:xfrm>
          <a:prstGeom prst="rect">
            <a:avLst/>
          </a:prstGeom>
        </p:spPr>
        <p:txBody>
          <a:bodyPr anchor="t" rtlCol="false" tIns="0" lIns="0" bIns="0" rIns="0">
            <a:spAutoFit/>
          </a:bodyPr>
          <a:lstStyle/>
          <a:p>
            <a:pPr algn="just">
              <a:lnSpc>
                <a:spcPts val="6399"/>
              </a:lnSpc>
            </a:pPr>
            <a:r>
              <a:rPr lang="en-US" sz="6399">
                <a:solidFill>
                  <a:srgbClr val="195AEF"/>
                </a:solidFill>
                <a:latin typeface="Gimme Extra Bold"/>
                <a:ea typeface="Gimme Extra Bold"/>
                <a:cs typeface="Gimme Extra Bold"/>
                <a:sym typeface="Gimme Extra Bold"/>
              </a:rPr>
              <a:t>Dependent variable</a:t>
            </a:r>
          </a:p>
        </p:txBody>
      </p:sp>
      <p:sp>
        <p:nvSpPr>
          <p:cNvPr name="TextBox 8" id="8"/>
          <p:cNvSpPr txBox="true"/>
          <p:nvPr/>
        </p:nvSpPr>
        <p:spPr>
          <a:xfrm rot="0">
            <a:off x="8702005" y="3629494"/>
            <a:ext cx="8100702" cy="5064125"/>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The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dependent variable </a:t>
            </a:r>
            <a:r>
              <a:rPr lang="en-US" sz="3999">
                <a:solidFill>
                  <a:srgbClr val="195AEF"/>
                </a:solidFill>
                <a:latin typeface="ABC Ginto Rounded Nord Condensed"/>
                <a:ea typeface="ABC Ginto Rounded Nord Condensed"/>
                <a:cs typeface="ABC Ginto Rounded Nord Condensed"/>
                <a:sym typeface="ABC Ginto Rounded Nord Condensed"/>
              </a:rPr>
              <a:t>is the change that you will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measure </a:t>
            </a:r>
            <a:r>
              <a:rPr lang="en-US" sz="3999">
                <a:solidFill>
                  <a:srgbClr val="195AEF"/>
                </a:solidFill>
                <a:latin typeface="ABC Ginto Rounded Nord Condensed"/>
                <a:ea typeface="ABC Ginto Rounded Nord Condensed"/>
                <a:cs typeface="ABC Ginto Rounded Nord Condensed"/>
                <a:sym typeface="ABC Ginto Rounded Nord Condensed"/>
              </a:rPr>
              <a:t>in your experiment.</a:t>
            </a:r>
          </a:p>
          <a:p>
            <a:pPr algn="l">
              <a:lnSpc>
                <a:spcPts val="3999"/>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This is what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YOU</a:t>
            </a:r>
            <a:r>
              <a:rPr lang="en-US" sz="3999">
                <a:solidFill>
                  <a:srgbClr val="195AEF"/>
                </a:solidFill>
                <a:latin typeface="ABC Ginto Rounded Nord Condensed"/>
                <a:ea typeface="ABC Ginto Rounded Nord Condensed"/>
                <a:cs typeface="ABC Ginto Rounded Nord Condensed"/>
                <a:sym typeface="ABC Ginto Rounded Nord Condensed"/>
              </a:rPr>
              <a:t> are observing or measuring.</a:t>
            </a:r>
          </a:p>
          <a:p>
            <a:pPr algn="l">
              <a:lnSpc>
                <a:spcPts val="3999"/>
              </a:lnSpc>
            </a:pPr>
          </a:p>
          <a:p>
            <a:pPr algn="l">
              <a:lnSpc>
                <a:spcPts val="3999"/>
              </a:lnSpc>
            </a:pPr>
            <a:r>
              <a:rPr lang="en-US" b="true" sz="3999">
                <a:solidFill>
                  <a:srgbClr val="195AEF"/>
                </a:solidFill>
                <a:latin typeface="ABC Ginto Rounded Nord Condensed Medium"/>
                <a:ea typeface="ABC Ginto Rounded Nord Condensed Medium"/>
                <a:cs typeface="ABC Ginto Rounded Nord Condensed Medium"/>
                <a:sym typeface="ABC Ginto Rounded Nord Condensed Medium"/>
              </a:rPr>
              <a:t>EXAMPLE:</a:t>
            </a:r>
            <a:r>
              <a:rPr lang="en-US" sz="3999">
                <a:solidFill>
                  <a:srgbClr val="195AEF"/>
                </a:solidFill>
                <a:latin typeface="ABC Ginto Rounded Nord Condensed"/>
                <a:ea typeface="ABC Ginto Rounded Nord Condensed"/>
                <a:cs typeface="ABC Ginto Rounded Nord Condensed"/>
                <a:sym typeface="ABC Ginto Rounded Nord Condensed"/>
              </a:rPr>
              <a:t> Measuring how long it takes for an ice cube to melt in different temperatures.</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8</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1460087" y="1397066"/>
            <a:ext cx="5653077" cy="7507605"/>
            <a:chOff x="0" y="0"/>
            <a:chExt cx="875810" cy="1163124"/>
          </a:xfrm>
        </p:grpSpPr>
        <p:sp>
          <p:nvSpPr>
            <p:cNvPr name="Freeform 4" id="4"/>
            <p:cNvSpPr/>
            <p:nvPr/>
          </p:nvSpPr>
          <p:spPr>
            <a:xfrm flipH="false" flipV="false" rot="0">
              <a:off x="0" y="0"/>
              <a:ext cx="875810" cy="1163124"/>
            </a:xfrm>
            <a:custGeom>
              <a:avLst/>
              <a:gdLst/>
              <a:ahLst/>
              <a:cxnLst/>
              <a:rect r="r" b="b" t="t" l="l"/>
              <a:pathLst>
                <a:path h="1163124" w="875810">
                  <a:moveTo>
                    <a:pt x="41085" y="0"/>
                  </a:moveTo>
                  <a:lnTo>
                    <a:pt x="834724" y="0"/>
                  </a:lnTo>
                  <a:cubicBezTo>
                    <a:pt x="857415" y="0"/>
                    <a:pt x="875810" y="18394"/>
                    <a:pt x="875810" y="41085"/>
                  </a:cubicBezTo>
                  <a:lnTo>
                    <a:pt x="875810" y="1122039"/>
                  </a:lnTo>
                  <a:cubicBezTo>
                    <a:pt x="875810" y="1144730"/>
                    <a:pt x="857415" y="1163124"/>
                    <a:pt x="834724" y="1163124"/>
                  </a:cubicBezTo>
                  <a:lnTo>
                    <a:pt x="41085" y="1163124"/>
                  </a:lnTo>
                  <a:cubicBezTo>
                    <a:pt x="18394" y="1163124"/>
                    <a:pt x="0" y="1144730"/>
                    <a:pt x="0" y="1122039"/>
                  </a:cubicBezTo>
                  <a:lnTo>
                    <a:pt x="0" y="41085"/>
                  </a:lnTo>
                  <a:cubicBezTo>
                    <a:pt x="0" y="18394"/>
                    <a:pt x="18394" y="0"/>
                    <a:pt x="41085" y="0"/>
                  </a:cubicBezTo>
                  <a:close/>
                </a:path>
              </a:pathLst>
            </a:custGeom>
            <a:blipFill>
              <a:blip r:embed="rId4"/>
              <a:stretch>
                <a:fillRect l="-113601" t="0" r="-27863" b="0"/>
              </a:stretch>
            </a:blipFill>
          </p:spPr>
        </p:sp>
      </p:grpSp>
      <p:sp>
        <p:nvSpPr>
          <p:cNvPr name="Freeform 5" id="5"/>
          <p:cNvSpPr/>
          <p:nvPr/>
        </p:nvSpPr>
        <p:spPr>
          <a:xfrm flipH="false" flipV="false" rot="526477">
            <a:off x="15780029" y="556718"/>
            <a:ext cx="1876818" cy="1682311"/>
          </a:xfrm>
          <a:custGeom>
            <a:avLst/>
            <a:gdLst/>
            <a:ahLst/>
            <a:cxnLst/>
            <a:rect r="r" b="b" t="t" l="l"/>
            <a:pathLst>
              <a:path h="1682311" w="1876818">
                <a:moveTo>
                  <a:pt x="0" y="0"/>
                </a:moveTo>
                <a:lnTo>
                  <a:pt x="1876817" y="0"/>
                </a:lnTo>
                <a:lnTo>
                  <a:pt x="1876817" y="1682311"/>
                </a:lnTo>
                <a:lnTo>
                  <a:pt x="0" y="16823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912184">
            <a:off x="10610030" y="7790364"/>
            <a:ext cx="1700114" cy="1693932"/>
          </a:xfrm>
          <a:custGeom>
            <a:avLst/>
            <a:gdLst/>
            <a:ahLst/>
            <a:cxnLst/>
            <a:rect r="r" b="b" t="t" l="l"/>
            <a:pathLst>
              <a:path h="1693932" w="1700114">
                <a:moveTo>
                  <a:pt x="0" y="0"/>
                </a:moveTo>
                <a:lnTo>
                  <a:pt x="1700114" y="0"/>
                </a:lnTo>
                <a:lnTo>
                  <a:pt x="1700114" y="1693932"/>
                </a:lnTo>
                <a:lnTo>
                  <a:pt x="0" y="169393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22826" y="1511366"/>
            <a:ext cx="8100702" cy="1543050"/>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Control variable(S)</a:t>
            </a:r>
          </a:p>
        </p:txBody>
      </p:sp>
      <p:sp>
        <p:nvSpPr>
          <p:cNvPr name="TextBox 8" id="8"/>
          <p:cNvSpPr txBox="true"/>
          <p:nvPr/>
        </p:nvSpPr>
        <p:spPr>
          <a:xfrm rot="0">
            <a:off x="922826" y="3612581"/>
            <a:ext cx="8100702" cy="5568949"/>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A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control variable</a:t>
            </a:r>
            <a:r>
              <a:rPr lang="en-US" sz="3999">
                <a:solidFill>
                  <a:srgbClr val="195AEF"/>
                </a:solidFill>
                <a:latin typeface="ABC Ginto Rounded Nord Condensed"/>
                <a:ea typeface="ABC Ginto Rounded Nord Condensed"/>
                <a:cs typeface="ABC Ginto Rounded Nord Condensed"/>
                <a:sym typeface="ABC Ginto Rounded Nord Condensed"/>
              </a:rPr>
              <a:t> is something that remains constant or stays the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same</a:t>
            </a:r>
            <a:r>
              <a:rPr lang="en-US" sz="3999">
                <a:solidFill>
                  <a:srgbClr val="195AEF"/>
                </a:solidFill>
                <a:latin typeface="ABC Ginto Rounded Nord Condensed"/>
                <a:ea typeface="ABC Ginto Rounded Nord Condensed"/>
                <a:cs typeface="ABC Ginto Rounded Nord Condensed"/>
                <a:sym typeface="ABC Ginto Rounded Nord Condensed"/>
              </a:rPr>
              <a:t> in your experiment.</a:t>
            </a:r>
          </a:p>
          <a:p>
            <a:pPr algn="l">
              <a:lnSpc>
                <a:spcPts val="3999"/>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Having control variables ensures that everything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EXCEPT</a:t>
            </a:r>
            <a:r>
              <a:rPr lang="en-US" sz="3999">
                <a:solidFill>
                  <a:srgbClr val="195AEF"/>
                </a:solidFill>
                <a:latin typeface="ABC Ginto Rounded Nord Condensed"/>
                <a:ea typeface="ABC Ginto Rounded Nord Condensed"/>
                <a:cs typeface="ABC Ginto Rounded Nord Condensed"/>
                <a:sym typeface="ABC Ginto Rounded Nord Condensed"/>
              </a:rPr>
              <a:t> for the independent variable stays the same.</a:t>
            </a:r>
          </a:p>
          <a:p>
            <a:pPr algn="l">
              <a:lnSpc>
                <a:spcPts val="3999"/>
              </a:lnSpc>
            </a:pPr>
          </a:p>
          <a:p>
            <a:pPr algn="l">
              <a:lnSpc>
                <a:spcPts val="3999"/>
              </a:lnSpc>
            </a:pPr>
            <a:r>
              <a:rPr lang="en-US" b="true" sz="3999">
                <a:solidFill>
                  <a:srgbClr val="195AEF"/>
                </a:solidFill>
                <a:latin typeface="ABC Ginto Rounded Nord Condensed Medium"/>
                <a:ea typeface="ABC Ginto Rounded Nord Condensed Medium"/>
                <a:cs typeface="ABC Ginto Rounded Nord Condensed Medium"/>
                <a:sym typeface="ABC Ginto Rounded Nord Condensed Medium"/>
              </a:rPr>
              <a:t>EXAMPLE</a:t>
            </a:r>
            <a:r>
              <a:rPr lang="en-US" sz="3999">
                <a:solidFill>
                  <a:srgbClr val="195AEF"/>
                </a:solidFill>
                <a:latin typeface="ABC Ginto Rounded Nord Condensed"/>
                <a:ea typeface="ABC Ginto Rounded Nord Condensed"/>
                <a:cs typeface="ABC Ginto Rounded Nord Condensed"/>
                <a:sym typeface="ABC Ginto Rounded Nord Condensed"/>
              </a:rPr>
              <a:t>: Making sure all the ice cubes are the same size before melting them.</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9</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058234">
            <a:off x="1678714" y="1782853"/>
            <a:ext cx="2498475" cy="2166860"/>
          </a:xfrm>
          <a:custGeom>
            <a:avLst/>
            <a:gdLst/>
            <a:ahLst/>
            <a:cxnLst/>
            <a:rect r="r" b="b" t="t" l="l"/>
            <a:pathLst>
              <a:path h="2166860" w="2498475">
                <a:moveTo>
                  <a:pt x="0" y="0"/>
                </a:moveTo>
                <a:lnTo>
                  <a:pt x="2498475" y="0"/>
                </a:lnTo>
                <a:lnTo>
                  <a:pt x="2498475" y="2166860"/>
                </a:lnTo>
                <a:lnTo>
                  <a:pt x="0" y="21668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452287">
            <a:off x="1022701" y="6668607"/>
            <a:ext cx="2237188" cy="2229053"/>
          </a:xfrm>
          <a:custGeom>
            <a:avLst/>
            <a:gdLst/>
            <a:ahLst/>
            <a:cxnLst/>
            <a:rect r="r" b="b" t="t" l="l"/>
            <a:pathLst>
              <a:path h="2229053" w="2237188">
                <a:moveTo>
                  <a:pt x="0" y="0"/>
                </a:moveTo>
                <a:lnTo>
                  <a:pt x="2237188" y="0"/>
                </a:lnTo>
                <a:lnTo>
                  <a:pt x="2237188" y="2229053"/>
                </a:lnTo>
                <a:lnTo>
                  <a:pt x="0" y="222905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2172082">
            <a:off x="8026407" y="7367579"/>
            <a:ext cx="2235186" cy="2227058"/>
          </a:xfrm>
          <a:custGeom>
            <a:avLst/>
            <a:gdLst/>
            <a:ahLst/>
            <a:cxnLst/>
            <a:rect r="r" b="b" t="t" l="l"/>
            <a:pathLst>
              <a:path h="2227058" w="2235186">
                <a:moveTo>
                  <a:pt x="0" y="0"/>
                </a:moveTo>
                <a:lnTo>
                  <a:pt x="2235186" y="0"/>
                </a:lnTo>
                <a:lnTo>
                  <a:pt x="2235186" y="2227058"/>
                </a:lnTo>
                <a:lnTo>
                  <a:pt x="0" y="222705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1569569">
            <a:off x="7965780" y="718540"/>
            <a:ext cx="2263962" cy="2255730"/>
          </a:xfrm>
          <a:custGeom>
            <a:avLst/>
            <a:gdLst/>
            <a:ahLst/>
            <a:cxnLst/>
            <a:rect r="r" b="b" t="t" l="l"/>
            <a:pathLst>
              <a:path h="2255730" w="2263962">
                <a:moveTo>
                  <a:pt x="0" y="0"/>
                </a:moveTo>
                <a:lnTo>
                  <a:pt x="2263962" y="0"/>
                </a:lnTo>
                <a:lnTo>
                  <a:pt x="2263962" y="2255730"/>
                </a:lnTo>
                <a:lnTo>
                  <a:pt x="0" y="225573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1157730">
            <a:off x="14145585" y="7243546"/>
            <a:ext cx="1849252" cy="1839165"/>
          </a:xfrm>
          <a:custGeom>
            <a:avLst/>
            <a:gdLst/>
            <a:ahLst/>
            <a:cxnLst/>
            <a:rect r="r" b="b" t="t" l="l"/>
            <a:pathLst>
              <a:path h="1839165" w="1849252">
                <a:moveTo>
                  <a:pt x="0" y="0"/>
                </a:moveTo>
                <a:lnTo>
                  <a:pt x="1849252" y="0"/>
                </a:lnTo>
                <a:lnTo>
                  <a:pt x="1849252" y="1839166"/>
                </a:lnTo>
                <a:lnTo>
                  <a:pt x="0" y="183916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380010">
            <a:off x="14405829" y="1824997"/>
            <a:ext cx="2465522" cy="2210004"/>
          </a:xfrm>
          <a:custGeom>
            <a:avLst/>
            <a:gdLst/>
            <a:ahLst/>
            <a:cxnLst/>
            <a:rect r="r" b="b" t="t" l="l"/>
            <a:pathLst>
              <a:path h="2210004" w="2465522">
                <a:moveTo>
                  <a:pt x="0" y="0"/>
                </a:moveTo>
                <a:lnTo>
                  <a:pt x="2465522" y="0"/>
                </a:lnTo>
                <a:lnTo>
                  <a:pt x="2465522" y="2210004"/>
                </a:lnTo>
                <a:lnTo>
                  <a:pt x="0" y="221000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9" id="9"/>
          <p:cNvSpPr txBox="true"/>
          <p:nvPr/>
        </p:nvSpPr>
        <p:spPr>
          <a:xfrm rot="0">
            <a:off x="522880" y="3710226"/>
            <a:ext cx="17242241" cy="1060447"/>
          </a:xfrm>
          <a:prstGeom prst="rect">
            <a:avLst/>
          </a:prstGeom>
        </p:spPr>
        <p:txBody>
          <a:bodyPr anchor="t" rtlCol="false" tIns="0" lIns="0" bIns="0" rIns="0">
            <a:spAutoFit/>
          </a:bodyPr>
          <a:lstStyle/>
          <a:p>
            <a:pPr algn="ctr">
              <a:lnSpc>
                <a:spcPts val="7999"/>
              </a:lnSpc>
            </a:pPr>
            <a:r>
              <a:rPr lang="en-US" sz="7999">
                <a:solidFill>
                  <a:srgbClr val="195AEF"/>
                </a:solidFill>
                <a:latin typeface="Gimme Extra Bold"/>
                <a:ea typeface="Gimme Extra Bold"/>
                <a:cs typeface="Gimme Extra Bold"/>
                <a:sym typeface="Gimme Extra Bold"/>
              </a:rPr>
              <a:t>Your turn</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10</a:t>
            </a:r>
          </a:p>
        </p:txBody>
      </p:sp>
      <p:sp>
        <p:nvSpPr>
          <p:cNvPr name="TextBox 11" id="11"/>
          <p:cNvSpPr txBox="true"/>
          <p:nvPr/>
        </p:nvSpPr>
        <p:spPr>
          <a:xfrm rot="0">
            <a:off x="2975952" y="4945933"/>
            <a:ext cx="12336096" cy="1732281"/>
          </a:xfrm>
          <a:prstGeom prst="rect">
            <a:avLst/>
          </a:prstGeom>
        </p:spPr>
        <p:txBody>
          <a:bodyPr anchor="t" rtlCol="false" tIns="0" lIns="0" bIns="0" rIns="0">
            <a:spAutoFit/>
          </a:bodyPr>
          <a:lstStyle/>
          <a:p>
            <a:pPr algn="ctr">
              <a:lnSpc>
                <a:spcPts val="6700"/>
              </a:lnSpc>
            </a:pPr>
            <a:r>
              <a:rPr lang="en-US" sz="6700">
                <a:solidFill>
                  <a:srgbClr val="195AEF"/>
                </a:solidFill>
                <a:latin typeface="ABC Ginto Rounded Nord Condensed"/>
                <a:ea typeface="ABC Ginto Rounded Nord Condensed"/>
                <a:cs typeface="ABC Ginto Rounded Nord Condensed"/>
                <a:sym typeface="ABC Ginto Rounded Nord Condensed"/>
              </a:rPr>
              <a:t>How does the steepness of a ramp affect how far a toy car will travel?</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3298194" y="3768616"/>
            <a:ext cx="11691613" cy="4948213"/>
            <a:chOff x="0" y="0"/>
            <a:chExt cx="15588817" cy="6597617"/>
          </a:xfrm>
        </p:grpSpPr>
        <p:grpSp>
          <p:nvGrpSpPr>
            <p:cNvPr name="Group 4" id="4"/>
            <p:cNvGrpSpPr/>
            <p:nvPr/>
          </p:nvGrpSpPr>
          <p:grpSpPr>
            <a:xfrm rot="0">
              <a:off x="0" y="0"/>
              <a:ext cx="7833974" cy="1754048"/>
              <a:chOff x="0" y="0"/>
              <a:chExt cx="1547452" cy="346479"/>
            </a:xfrm>
          </p:grpSpPr>
          <p:sp>
            <p:nvSpPr>
              <p:cNvPr name="Freeform 5" id="5"/>
              <p:cNvSpPr/>
              <p:nvPr/>
            </p:nvSpPr>
            <p:spPr>
              <a:xfrm flipH="false" flipV="false" rot="0">
                <a:off x="0" y="0"/>
                <a:ext cx="1547452" cy="346479"/>
              </a:xfrm>
              <a:custGeom>
                <a:avLst/>
                <a:gdLst/>
                <a:ahLst/>
                <a:cxnLst/>
                <a:rect r="r" b="b" t="t" l="l"/>
                <a:pathLst>
                  <a:path h="346479" w="1547452">
                    <a:moveTo>
                      <a:pt x="0" y="0"/>
                    </a:moveTo>
                    <a:lnTo>
                      <a:pt x="1547452" y="0"/>
                    </a:lnTo>
                    <a:lnTo>
                      <a:pt x="1547452" y="346479"/>
                    </a:lnTo>
                    <a:lnTo>
                      <a:pt x="0" y="346479"/>
                    </a:lnTo>
                    <a:close/>
                  </a:path>
                </a:pathLst>
              </a:custGeom>
              <a:solidFill>
                <a:srgbClr val="E5A000"/>
              </a:solidFill>
              <a:ln cap="sq">
                <a:noFill/>
                <a:prstDash val="solid"/>
                <a:miter/>
              </a:ln>
            </p:spPr>
          </p:sp>
          <p:sp>
            <p:nvSpPr>
              <p:cNvPr name="TextBox 6" id="6"/>
              <p:cNvSpPr txBox="true"/>
              <p:nvPr/>
            </p:nvSpPr>
            <p:spPr>
              <a:xfrm>
                <a:off x="0" y="57150"/>
                <a:ext cx="1547452" cy="289329"/>
              </a:xfrm>
              <a:prstGeom prst="rect">
                <a:avLst/>
              </a:prstGeom>
            </p:spPr>
            <p:txBody>
              <a:bodyPr anchor="ctr" rtlCol="false" tIns="50800" lIns="50800" bIns="50800" rIns="50800"/>
              <a:lstStyle/>
              <a:p>
                <a:pPr algn="ctr">
                  <a:lnSpc>
                    <a:spcPts val="2999"/>
                  </a:lnSpc>
                </a:pPr>
                <a:r>
                  <a:rPr lang="en-US" b="true" sz="2999">
                    <a:solidFill>
                      <a:srgbClr val="EEDDCD"/>
                    </a:solidFill>
                    <a:latin typeface="ABC Ginto Rounded Nord Condensed Medium"/>
                    <a:ea typeface="ABC Ginto Rounded Nord Condensed Medium"/>
                    <a:cs typeface="ABC Ginto Rounded Nord Condensed Medium"/>
                    <a:sym typeface="ABC Ginto Rounded Nord Condensed Medium"/>
                  </a:rPr>
                  <a:t>Trial 1</a:t>
                </a:r>
              </a:p>
              <a:p>
                <a:pPr algn="ctr">
                  <a:lnSpc>
                    <a:spcPts val="2999"/>
                  </a:lnSpc>
                </a:pPr>
                <a:r>
                  <a:rPr lang="en-US" sz="2999">
                    <a:solidFill>
                      <a:srgbClr val="EEDDCD"/>
                    </a:solidFill>
                    <a:latin typeface="ABC Ginto Rounded Nord Condensed"/>
                    <a:ea typeface="ABC Ginto Rounded Nord Condensed"/>
                    <a:cs typeface="ABC Ginto Rounded Nord Condensed"/>
                    <a:sym typeface="ABC Ginto Rounded Nord Condensed"/>
                  </a:rPr>
                  <a:t>Shallow Ramp</a:t>
                </a:r>
              </a:p>
            </p:txBody>
          </p:sp>
        </p:grpSp>
        <p:grpSp>
          <p:nvGrpSpPr>
            <p:cNvPr name="Group 7" id="7"/>
            <p:cNvGrpSpPr/>
            <p:nvPr/>
          </p:nvGrpSpPr>
          <p:grpSpPr>
            <a:xfrm rot="0">
              <a:off x="7754843" y="0"/>
              <a:ext cx="7833974" cy="1754048"/>
              <a:chOff x="0" y="0"/>
              <a:chExt cx="1547452" cy="346479"/>
            </a:xfrm>
          </p:grpSpPr>
          <p:sp>
            <p:nvSpPr>
              <p:cNvPr name="Freeform 8" id="8"/>
              <p:cNvSpPr/>
              <p:nvPr/>
            </p:nvSpPr>
            <p:spPr>
              <a:xfrm flipH="false" flipV="false" rot="0">
                <a:off x="0" y="0"/>
                <a:ext cx="1547452" cy="346479"/>
              </a:xfrm>
              <a:custGeom>
                <a:avLst/>
                <a:gdLst/>
                <a:ahLst/>
                <a:cxnLst/>
                <a:rect r="r" b="b" t="t" l="l"/>
                <a:pathLst>
                  <a:path h="346479" w="1547452">
                    <a:moveTo>
                      <a:pt x="0" y="0"/>
                    </a:moveTo>
                    <a:lnTo>
                      <a:pt x="1547452" y="0"/>
                    </a:lnTo>
                    <a:lnTo>
                      <a:pt x="1547452" y="346479"/>
                    </a:lnTo>
                    <a:lnTo>
                      <a:pt x="0" y="346479"/>
                    </a:lnTo>
                    <a:close/>
                  </a:path>
                </a:pathLst>
              </a:custGeom>
              <a:solidFill>
                <a:srgbClr val="E5A000"/>
              </a:solidFill>
              <a:ln cap="sq">
                <a:noFill/>
                <a:prstDash val="solid"/>
                <a:miter/>
              </a:ln>
            </p:spPr>
          </p:sp>
          <p:sp>
            <p:nvSpPr>
              <p:cNvPr name="TextBox 9" id="9"/>
              <p:cNvSpPr txBox="true"/>
              <p:nvPr/>
            </p:nvSpPr>
            <p:spPr>
              <a:xfrm>
                <a:off x="0" y="57150"/>
                <a:ext cx="1547452" cy="289329"/>
              </a:xfrm>
              <a:prstGeom prst="rect">
                <a:avLst/>
              </a:prstGeom>
            </p:spPr>
            <p:txBody>
              <a:bodyPr anchor="ctr" rtlCol="false" tIns="50800" lIns="50800" bIns="50800" rIns="50800"/>
              <a:lstStyle/>
              <a:p>
                <a:pPr algn="ctr">
                  <a:lnSpc>
                    <a:spcPts val="2999"/>
                  </a:lnSpc>
                </a:pPr>
                <a:r>
                  <a:rPr lang="en-US" b="true" sz="2999">
                    <a:solidFill>
                      <a:srgbClr val="EEDDCD"/>
                    </a:solidFill>
                    <a:latin typeface="ABC Ginto Rounded Nord Condensed Medium"/>
                    <a:ea typeface="ABC Ginto Rounded Nord Condensed Medium"/>
                    <a:cs typeface="ABC Ginto Rounded Nord Condensed Medium"/>
                    <a:sym typeface="ABC Ginto Rounded Nord Condensed Medium"/>
                  </a:rPr>
                  <a:t>Trial 2</a:t>
                </a:r>
              </a:p>
              <a:p>
                <a:pPr algn="ctr">
                  <a:lnSpc>
                    <a:spcPts val="2999"/>
                  </a:lnSpc>
                </a:pPr>
                <a:r>
                  <a:rPr lang="en-US" sz="2999">
                    <a:solidFill>
                      <a:srgbClr val="EEDDCD"/>
                    </a:solidFill>
                    <a:latin typeface="ABC Ginto Rounded Nord Condensed"/>
                    <a:ea typeface="ABC Ginto Rounded Nord Condensed"/>
                    <a:cs typeface="ABC Ginto Rounded Nord Condensed"/>
                    <a:sym typeface="ABC Ginto Rounded Nord Condensed"/>
                  </a:rPr>
                  <a:t>Steep Ramp</a:t>
                </a:r>
              </a:p>
            </p:txBody>
          </p:sp>
        </p:grpSp>
        <p:grpSp>
          <p:nvGrpSpPr>
            <p:cNvPr name="Group 10" id="10"/>
            <p:cNvGrpSpPr/>
            <p:nvPr/>
          </p:nvGrpSpPr>
          <p:grpSpPr>
            <a:xfrm rot="0">
              <a:off x="0" y="1754048"/>
              <a:ext cx="7754843" cy="4843570"/>
              <a:chOff x="0" y="0"/>
              <a:chExt cx="1531821" cy="956755"/>
            </a:xfrm>
          </p:grpSpPr>
          <p:sp>
            <p:nvSpPr>
              <p:cNvPr name="Freeform 11" id="11"/>
              <p:cNvSpPr/>
              <p:nvPr/>
            </p:nvSpPr>
            <p:spPr>
              <a:xfrm flipH="false" flipV="false" rot="0">
                <a:off x="0" y="0"/>
                <a:ext cx="1531821" cy="956755"/>
              </a:xfrm>
              <a:custGeom>
                <a:avLst/>
                <a:gdLst/>
                <a:ahLst/>
                <a:cxnLst/>
                <a:rect r="r" b="b" t="t" l="l"/>
                <a:pathLst>
                  <a:path h="956755" w="1531821">
                    <a:moveTo>
                      <a:pt x="0" y="0"/>
                    </a:moveTo>
                    <a:lnTo>
                      <a:pt x="1531821" y="0"/>
                    </a:lnTo>
                    <a:lnTo>
                      <a:pt x="1531821" y="956755"/>
                    </a:lnTo>
                    <a:lnTo>
                      <a:pt x="0" y="956755"/>
                    </a:lnTo>
                    <a:close/>
                  </a:path>
                </a:pathLst>
              </a:custGeom>
              <a:solidFill>
                <a:srgbClr val="EEDDCD"/>
              </a:solidFill>
              <a:ln cap="sq">
                <a:noFill/>
                <a:prstDash val="solid"/>
                <a:miter/>
              </a:ln>
            </p:spPr>
          </p:sp>
          <p:sp>
            <p:nvSpPr>
              <p:cNvPr name="TextBox 12" id="12"/>
              <p:cNvSpPr txBox="true"/>
              <p:nvPr/>
            </p:nvSpPr>
            <p:spPr>
              <a:xfrm>
                <a:off x="0" y="-47625"/>
                <a:ext cx="1531821" cy="1004380"/>
              </a:xfrm>
              <a:prstGeom prst="rect">
                <a:avLst/>
              </a:prstGeom>
            </p:spPr>
            <p:txBody>
              <a:bodyPr anchor="ctr" rtlCol="false" tIns="50800" lIns="50800" bIns="50800" rIns="50800"/>
              <a:lstStyle/>
              <a:p>
                <a:pPr algn="ctr">
                  <a:lnSpc>
                    <a:spcPts val="3499"/>
                  </a:lnSpc>
                  <a:spcBef>
                    <a:spcPct val="0"/>
                  </a:spcBef>
                </a:pPr>
              </a:p>
            </p:txBody>
          </p:sp>
        </p:grpSp>
        <p:grpSp>
          <p:nvGrpSpPr>
            <p:cNvPr name="Group 13" id="13"/>
            <p:cNvGrpSpPr/>
            <p:nvPr/>
          </p:nvGrpSpPr>
          <p:grpSpPr>
            <a:xfrm rot="0">
              <a:off x="7754843" y="1754048"/>
              <a:ext cx="7833974" cy="4843570"/>
              <a:chOff x="0" y="0"/>
              <a:chExt cx="1547452" cy="956755"/>
            </a:xfrm>
          </p:grpSpPr>
          <p:sp>
            <p:nvSpPr>
              <p:cNvPr name="Freeform 14" id="14"/>
              <p:cNvSpPr/>
              <p:nvPr/>
            </p:nvSpPr>
            <p:spPr>
              <a:xfrm flipH="false" flipV="false" rot="0">
                <a:off x="0" y="0"/>
                <a:ext cx="1547452" cy="956755"/>
              </a:xfrm>
              <a:custGeom>
                <a:avLst/>
                <a:gdLst/>
                <a:ahLst/>
                <a:cxnLst/>
                <a:rect r="r" b="b" t="t" l="l"/>
                <a:pathLst>
                  <a:path h="956755" w="1547452">
                    <a:moveTo>
                      <a:pt x="0" y="0"/>
                    </a:moveTo>
                    <a:lnTo>
                      <a:pt x="1547452" y="0"/>
                    </a:lnTo>
                    <a:lnTo>
                      <a:pt x="1547452" y="956755"/>
                    </a:lnTo>
                    <a:lnTo>
                      <a:pt x="0" y="956755"/>
                    </a:lnTo>
                    <a:close/>
                  </a:path>
                </a:pathLst>
              </a:custGeom>
              <a:solidFill>
                <a:srgbClr val="EEDDCD"/>
              </a:solidFill>
              <a:ln cap="sq">
                <a:noFill/>
                <a:prstDash val="solid"/>
                <a:miter/>
              </a:ln>
            </p:spPr>
          </p:sp>
          <p:sp>
            <p:nvSpPr>
              <p:cNvPr name="TextBox 15" id="15"/>
              <p:cNvSpPr txBox="true"/>
              <p:nvPr/>
            </p:nvSpPr>
            <p:spPr>
              <a:xfrm>
                <a:off x="0" y="-38100"/>
                <a:ext cx="1547452" cy="994855"/>
              </a:xfrm>
              <a:prstGeom prst="rect">
                <a:avLst/>
              </a:prstGeom>
            </p:spPr>
            <p:txBody>
              <a:bodyPr anchor="ctr" rtlCol="false" tIns="50800" lIns="50800" bIns="50800" rIns="50800"/>
              <a:lstStyle/>
              <a:p>
                <a:pPr algn="ctr">
                  <a:lnSpc>
                    <a:spcPts val="2659"/>
                  </a:lnSpc>
                  <a:spcBef>
                    <a:spcPct val="0"/>
                  </a:spcBef>
                </a:pPr>
              </a:p>
            </p:txBody>
          </p:sp>
        </p:grpSp>
      </p:grpSp>
      <p:sp>
        <p:nvSpPr>
          <p:cNvPr name="AutoShape 16" id="16"/>
          <p:cNvSpPr/>
          <p:nvPr/>
        </p:nvSpPr>
        <p:spPr>
          <a:xfrm flipV="true">
            <a:off x="9124950" y="3768616"/>
            <a:ext cx="0" cy="4920482"/>
          </a:xfrm>
          <a:prstGeom prst="line">
            <a:avLst/>
          </a:prstGeom>
          <a:ln cap="flat" w="38100">
            <a:solidFill>
              <a:srgbClr val="000000"/>
            </a:solidFill>
            <a:prstDash val="solid"/>
            <a:headEnd type="none" len="sm" w="sm"/>
            <a:tailEnd type="none" len="sm" w="sm"/>
          </a:ln>
        </p:spPr>
      </p:sp>
      <p:sp>
        <p:nvSpPr>
          <p:cNvPr name="AutoShape 17" id="17"/>
          <p:cNvSpPr/>
          <p:nvPr/>
        </p:nvSpPr>
        <p:spPr>
          <a:xfrm flipH="true">
            <a:off x="3298194" y="5076622"/>
            <a:ext cx="11691613" cy="0"/>
          </a:xfrm>
          <a:prstGeom prst="line">
            <a:avLst/>
          </a:prstGeom>
          <a:ln cap="flat" w="38100">
            <a:solidFill>
              <a:srgbClr val="000000"/>
            </a:solidFill>
            <a:prstDash val="solid"/>
            <a:headEnd type="none" len="sm" w="sm"/>
            <a:tailEnd type="none" len="sm" w="sm"/>
          </a:ln>
        </p:spPr>
      </p:sp>
      <p:sp>
        <p:nvSpPr>
          <p:cNvPr name="AutoShape 18" id="18"/>
          <p:cNvSpPr/>
          <p:nvPr/>
        </p:nvSpPr>
        <p:spPr>
          <a:xfrm flipH="true">
            <a:off x="3298194" y="3787666"/>
            <a:ext cx="11691613" cy="0"/>
          </a:xfrm>
          <a:prstGeom prst="line">
            <a:avLst/>
          </a:prstGeom>
          <a:ln cap="flat" w="38100">
            <a:solidFill>
              <a:srgbClr val="000000"/>
            </a:solidFill>
            <a:prstDash val="solid"/>
            <a:headEnd type="none" len="sm" w="sm"/>
            <a:tailEnd type="none" len="sm" w="sm"/>
          </a:ln>
        </p:spPr>
      </p:sp>
      <p:sp>
        <p:nvSpPr>
          <p:cNvPr name="AutoShape 19" id="19"/>
          <p:cNvSpPr/>
          <p:nvPr/>
        </p:nvSpPr>
        <p:spPr>
          <a:xfrm flipV="true">
            <a:off x="3317244" y="3768616"/>
            <a:ext cx="0" cy="4920482"/>
          </a:xfrm>
          <a:prstGeom prst="line">
            <a:avLst/>
          </a:prstGeom>
          <a:ln cap="flat" w="38100">
            <a:solidFill>
              <a:srgbClr val="000000"/>
            </a:solidFill>
            <a:prstDash val="solid"/>
            <a:headEnd type="none" len="sm" w="sm"/>
            <a:tailEnd type="none" len="sm" w="sm"/>
          </a:ln>
        </p:spPr>
      </p:sp>
      <p:sp>
        <p:nvSpPr>
          <p:cNvPr name="AutoShape 20" id="20"/>
          <p:cNvSpPr/>
          <p:nvPr/>
        </p:nvSpPr>
        <p:spPr>
          <a:xfrm flipV="true">
            <a:off x="14970756" y="3796347"/>
            <a:ext cx="0" cy="4920482"/>
          </a:xfrm>
          <a:prstGeom prst="line">
            <a:avLst/>
          </a:prstGeom>
          <a:ln cap="flat" w="38100">
            <a:solidFill>
              <a:srgbClr val="000000"/>
            </a:solidFill>
            <a:prstDash val="solid"/>
            <a:headEnd type="none" len="sm" w="sm"/>
            <a:tailEnd type="none" len="sm" w="sm"/>
          </a:ln>
        </p:spPr>
      </p:sp>
      <p:sp>
        <p:nvSpPr>
          <p:cNvPr name="AutoShape 21" id="21"/>
          <p:cNvSpPr/>
          <p:nvPr/>
        </p:nvSpPr>
        <p:spPr>
          <a:xfrm flipH="true">
            <a:off x="3298194" y="8689097"/>
            <a:ext cx="11691613" cy="0"/>
          </a:xfrm>
          <a:prstGeom prst="line">
            <a:avLst/>
          </a:prstGeom>
          <a:ln cap="flat" w="38100">
            <a:solidFill>
              <a:srgbClr val="000000"/>
            </a:solidFill>
            <a:prstDash val="solid"/>
            <a:headEnd type="none" len="sm" w="sm"/>
            <a:tailEnd type="none" len="sm" w="sm"/>
          </a:ln>
        </p:spPr>
      </p:sp>
      <p:sp>
        <p:nvSpPr>
          <p:cNvPr name="Freeform 22" id="22"/>
          <p:cNvSpPr/>
          <p:nvPr/>
        </p:nvSpPr>
        <p:spPr>
          <a:xfrm flipH="false" flipV="false" rot="0">
            <a:off x="4489438" y="1371641"/>
            <a:ext cx="1618263" cy="1403475"/>
          </a:xfrm>
          <a:custGeom>
            <a:avLst/>
            <a:gdLst/>
            <a:ahLst/>
            <a:cxnLst/>
            <a:rect r="r" b="b" t="t" l="l"/>
            <a:pathLst>
              <a:path h="1403475" w="1618263">
                <a:moveTo>
                  <a:pt x="0" y="0"/>
                </a:moveTo>
                <a:lnTo>
                  <a:pt x="1618263" y="0"/>
                </a:lnTo>
                <a:lnTo>
                  <a:pt x="1618263" y="1403476"/>
                </a:lnTo>
                <a:lnTo>
                  <a:pt x="0" y="140347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3" id="23"/>
          <p:cNvSpPr/>
          <p:nvPr/>
        </p:nvSpPr>
        <p:spPr>
          <a:xfrm flipH="false" flipV="false" rot="0">
            <a:off x="12259419" y="1452838"/>
            <a:ext cx="1475158" cy="1322278"/>
          </a:xfrm>
          <a:custGeom>
            <a:avLst/>
            <a:gdLst/>
            <a:ahLst/>
            <a:cxnLst/>
            <a:rect r="r" b="b" t="t" l="l"/>
            <a:pathLst>
              <a:path h="1322278" w="1475158">
                <a:moveTo>
                  <a:pt x="0" y="0"/>
                </a:moveTo>
                <a:lnTo>
                  <a:pt x="1475158" y="0"/>
                </a:lnTo>
                <a:lnTo>
                  <a:pt x="1475158" y="1322279"/>
                </a:lnTo>
                <a:lnTo>
                  <a:pt x="0" y="132227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4" id="2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11</a:t>
            </a:r>
          </a:p>
        </p:txBody>
      </p:sp>
      <p:sp>
        <p:nvSpPr>
          <p:cNvPr name="TextBox 25" id="25"/>
          <p:cNvSpPr txBox="true"/>
          <p:nvPr/>
        </p:nvSpPr>
        <p:spPr>
          <a:xfrm rot="0">
            <a:off x="6396585" y="1905166"/>
            <a:ext cx="5456731" cy="1019177"/>
          </a:xfrm>
          <a:prstGeom prst="rect">
            <a:avLst/>
          </a:prstGeom>
        </p:spPr>
        <p:txBody>
          <a:bodyPr anchor="t" rtlCol="false" tIns="0" lIns="0" bIns="0" rIns="0">
            <a:spAutoFit/>
          </a:bodyPr>
          <a:lstStyle/>
          <a:p>
            <a:pPr algn="ctr">
              <a:lnSpc>
                <a:spcPts val="8399"/>
              </a:lnSpc>
              <a:spcBef>
                <a:spcPct val="0"/>
              </a:spcBef>
            </a:pPr>
            <a:r>
              <a:rPr lang="en-US" sz="5999" spc="353">
                <a:solidFill>
                  <a:srgbClr val="195AEF"/>
                </a:solidFill>
                <a:latin typeface="Gimme Extra Bold"/>
                <a:ea typeface="Gimme Extra Bold"/>
                <a:cs typeface="Gimme Extra Bold"/>
                <a:sym typeface="Gimme Extra Bold"/>
              </a:rPr>
              <a:t>Your turn</a:t>
            </a:r>
          </a:p>
        </p:txBody>
      </p:sp>
      <p:sp>
        <p:nvSpPr>
          <p:cNvPr name="TextBox 26" id="26"/>
          <p:cNvSpPr txBox="true"/>
          <p:nvPr/>
        </p:nvSpPr>
        <p:spPr>
          <a:xfrm rot="0">
            <a:off x="2156371" y="3010068"/>
            <a:ext cx="13937159" cy="520699"/>
          </a:xfrm>
          <a:prstGeom prst="rect">
            <a:avLst/>
          </a:prstGeom>
        </p:spPr>
        <p:txBody>
          <a:bodyPr anchor="t" rtlCol="false" tIns="0" lIns="0" bIns="0" rIns="0">
            <a:spAutoFit/>
          </a:bodyPr>
          <a:lstStyle/>
          <a:p>
            <a:pPr algn="ctr">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How does the steepness of a ramp affect how far a toy car will travel?</a:t>
            </a:r>
          </a:p>
        </p:txBody>
      </p:sp>
      <p:grpSp>
        <p:nvGrpSpPr>
          <p:cNvPr name="Group 27" id="27"/>
          <p:cNvGrpSpPr/>
          <p:nvPr/>
        </p:nvGrpSpPr>
        <p:grpSpPr>
          <a:xfrm rot="0">
            <a:off x="3503433" y="5923114"/>
            <a:ext cx="2924919" cy="1664125"/>
            <a:chOff x="0" y="0"/>
            <a:chExt cx="3899892" cy="2218833"/>
          </a:xfrm>
        </p:grpSpPr>
        <p:sp>
          <p:nvSpPr>
            <p:cNvPr name="TextBox 28" id="28"/>
            <p:cNvSpPr txBox="true"/>
            <p:nvPr/>
          </p:nvSpPr>
          <p:spPr>
            <a:xfrm rot="0">
              <a:off x="0" y="47625"/>
              <a:ext cx="3899892" cy="456142"/>
            </a:xfrm>
            <a:prstGeom prst="rect">
              <a:avLst/>
            </a:prstGeom>
          </p:spPr>
          <p:txBody>
            <a:bodyPr anchor="t" rtlCol="false" tIns="0" lIns="0" bIns="0" rIns="0">
              <a:spAutoFit/>
            </a:bodyPr>
            <a:lstStyle/>
            <a:p>
              <a:pPr algn="ctr">
                <a:lnSpc>
                  <a:spcPts val="2499"/>
                </a:lnSpc>
              </a:pPr>
              <a:r>
                <a:rPr lang="en-US" sz="2499">
                  <a:solidFill>
                    <a:srgbClr val="000000"/>
                  </a:solidFill>
                  <a:latin typeface="ABC Ginto Rounded Nord Condensed"/>
                  <a:ea typeface="ABC Ginto Rounded Nord Condensed"/>
                  <a:cs typeface="ABC Ginto Rounded Nord Condensed"/>
                  <a:sym typeface="ABC Ginto Rounded Nord Condensed"/>
                </a:rPr>
                <a:t>Ramp angle (estimate):</a:t>
              </a:r>
            </a:p>
          </p:txBody>
        </p:sp>
        <p:sp>
          <p:nvSpPr>
            <p:cNvPr name="TextBox 29" id="29"/>
            <p:cNvSpPr txBox="true"/>
            <p:nvPr/>
          </p:nvSpPr>
          <p:spPr>
            <a:xfrm rot="0">
              <a:off x="0" y="1762691"/>
              <a:ext cx="3145631" cy="456142"/>
            </a:xfrm>
            <a:prstGeom prst="rect">
              <a:avLst/>
            </a:prstGeom>
          </p:spPr>
          <p:txBody>
            <a:bodyPr anchor="t" rtlCol="false" tIns="0" lIns="0" bIns="0" rIns="0">
              <a:spAutoFit/>
            </a:bodyPr>
            <a:lstStyle/>
            <a:p>
              <a:pPr algn="ctr">
                <a:lnSpc>
                  <a:spcPts val="2499"/>
                </a:lnSpc>
              </a:pPr>
              <a:r>
                <a:rPr lang="en-US" sz="2499">
                  <a:solidFill>
                    <a:srgbClr val="000000"/>
                  </a:solidFill>
                  <a:latin typeface="ABC Ginto Rounded Nord Condensed"/>
                  <a:ea typeface="ABC Ginto Rounded Nord Condensed"/>
                  <a:cs typeface="ABC Ginto Rounded Nord Condensed"/>
                  <a:sym typeface="ABC Ginto Rounded Nord Condensed"/>
                </a:rPr>
                <a:t>Distance travelled:</a:t>
              </a:r>
            </a:p>
          </p:txBody>
        </p:sp>
      </p:grpSp>
      <p:grpSp>
        <p:nvGrpSpPr>
          <p:cNvPr name="Group 30" id="30"/>
          <p:cNvGrpSpPr/>
          <p:nvPr/>
        </p:nvGrpSpPr>
        <p:grpSpPr>
          <a:xfrm rot="0">
            <a:off x="9334500" y="5923114"/>
            <a:ext cx="2924919" cy="1664125"/>
            <a:chOff x="0" y="0"/>
            <a:chExt cx="3899892" cy="2218833"/>
          </a:xfrm>
        </p:grpSpPr>
        <p:sp>
          <p:nvSpPr>
            <p:cNvPr name="TextBox 31" id="31"/>
            <p:cNvSpPr txBox="true"/>
            <p:nvPr/>
          </p:nvSpPr>
          <p:spPr>
            <a:xfrm rot="0">
              <a:off x="0" y="47625"/>
              <a:ext cx="3899892" cy="456142"/>
            </a:xfrm>
            <a:prstGeom prst="rect">
              <a:avLst/>
            </a:prstGeom>
          </p:spPr>
          <p:txBody>
            <a:bodyPr anchor="t" rtlCol="false" tIns="0" lIns="0" bIns="0" rIns="0">
              <a:spAutoFit/>
            </a:bodyPr>
            <a:lstStyle/>
            <a:p>
              <a:pPr algn="ctr">
                <a:lnSpc>
                  <a:spcPts val="2499"/>
                </a:lnSpc>
              </a:pPr>
              <a:r>
                <a:rPr lang="en-US" sz="2499">
                  <a:solidFill>
                    <a:srgbClr val="000000"/>
                  </a:solidFill>
                  <a:latin typeface="ABC Ginto Rounded Nord Condensed"/>
                  <a:ea typeface="ABC Ginto Rounded Nord Condensed"/>
                  <a:cs typeface="ABC Ginto Rounded Nord Condensed"/>
                  <a:sym typeface="ABC Ginto Rounded Nord Condensed"/>
                </a:rPr>
                <a:t>Ramp angle (estimate):</a:t>
              </a:r>
            </a:p>
          </p:txBody>
        </p:sp>
        <p:sp>
          <p:nvSpPr>
            <p:cNvPr name="TextBox 32" id="32"/>
            <p:cNvSpPr txBox="true"/>
            <p:nvPr/>
          </p:nvSpPr>
          <p:spPr>
            <a:xfrm rot="0">
              <a:off x="0" y="1762691"/>
              <a:ext cx="3145631" cy="456142"/>
            </a:xfrm>
            <a:prstGeom prst="rect">
              <a:avLst/>
            </a:prstGeom>
          </p:spPr>
          <p:txBody>
            <a:bodyPr anchor="t" rtlCol="false" tIns="0" lIns="0" bIns="0" rIns="0">
              <a:spAutoFit/>
            </a:bodyPr>
            <a:lstStyle/>
            <a:p>
              <a:pPr algn="ctr">
                <a:lnSpc>
                  <a:spcPts val="2499"/>
                </a:lnSpc>
              </a:pPr>
              <a:r>
                <a:rPr lang="en-US" sz="2499">
                  <a:solidFill>
                    <a:srgbClr val="000000"/>
                  </a:solidFill>
                  <a:latin typeface="ABC Ginto Rounded Nord Condensed"/>
                  <a:ea typeface="ABC Ginto Rounded Nord Condensed"/>
                  <a:cs typeface="ABC Ginto Rounded Nord Condensed"/>
                  <a:sym typeface="ABC Ginto Rounded Nord Condensed"/>
                </a:rPr>
                <a:t>Distance travelled:</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9050" y="-10716"/>
            <a:ext cx="18307050" cy="10297716"/>
          </a:xfrm>
          <a:custGeom>
            <a:avLst/>
            <a:gdLst/>
            <a:ahLst/>
            <a:cxnLst/>
            <a:rect r="r" b="b" t="t" l="l"/>
            <a:pathLst>
              <a:path h="10297716" w="18307050">
                <a:moveTo>
                  <a:pt x="0" y="0"/>
                </a:moveTo>
                <a:lnTo>
                  <a:pt x="18307050" y="0"/>
                </a:lnTo>
                <a:lnTo>
                  <a:pt x="18307050" y="10297716"/>
                </a:lnTo>
                <a:lnTo>
                  <a:pt x="0" y="10297716"/>
                </a:lnTo>
                <a:lnTo>
                  <a:pt x="0" y="0"/>
                </a:lnTo>
                <a:close/>
              </a:path>
            </a:pathLst>
          </a:custGeom>
          <a:blipFill>
            <a:blip r:embed="rId4"/>
            <a:stretch>
              <a:fillRect l="0" t="0" r="0" b="0"/>
            </a:stretch>
          </a:blipFill>
        </p:spPr>
      </p:sp>
      <p:grpSp>
        <p:nvGrpSpPr>
          <p:cNvPr name="Group 4" id="4"/>
          <p:cNvGrpSpPr/>
          <p:nvPr/>
        </p:nvGrpSpPr>
        <p:grpSpPr>
          <a:xfrm rot="0">
            <a:off x="672407" y="4336165"/>
            <a:ext cx="10641083" cy="4503734"/>
            <a:chOff x="0" y="0"/>
            <a:chExt cx="14188111" cy="6004978"/>
          </a:xfrm>
        </p:grpSpPr>
        <p:grpSp>
          <p:nvGrpSpPr>
            <p:cNvPr name="Group 5" id="5"/>
            <p:cNvGrpSpPr/>
            <p:nvPr/>
          </p:nvGrpSpPr>
          <p:grpSpPr>
            <a:xfrm rot="0">
              <a:off x="0" y="178"/>
              <a:ext cx="7130066" cy="1596441"/>
              <a:chOff x="0" y="0"/>
              <a:chExt cx="1547452" cy="346479"/>
            </a:xfrm>
          </p:grpSpPr>
          <p:sp>
            <p:nvSpPr>
              <p:cNvPr name="Freeform 6" id="6"/>
              <p:cNvSpPr/>
              <p:nvPr/>
            </p:nvSpPr>
            <p:spPr>
              <a:xfrm flipH="false" flipV="false" rot="0">
                <a:off x="0" y="0"/>
                <a:ext cx="1547452" cy="346479"/>
              </a:xfrm>
              <a:custGeom>
                <a:avLst/>
                <a:gdLst/>
                <a:ahLst/>
                <a:cxnLst/>
                <a:rect r="r" b="b" t="t" l="l"/>
                <a:pathLst>
                  <a:path h="346479" w="1547452">
                    <a:moveTo>
                      <a:pt x="0" y="0"/>
                    </a:moveTo>
                    <a:lnTo>
                      <a:pt x="1547452" y="0"/>
                    </a:lnTo>
                    <a:lnTo>
                      <a:pt x="1547452" y="346479"/>
                    </a:lnTo>
                    <a:lnTo>
                      <a:pt x="0" y="346479"/>
                    </a:lnTo>
                    <a:close/>
                  </a:path>
                </a:pathLst>
              </a:custGeom>
              <a:solidFill>
                <a:srgbClr val="E5A000"/>
              </a:solidFill>
              <a:ln cap="sq">
                <a:noFill/>
                <a:prstDash val="solid"/>
                <a:miter/>
              </a:ln>
            </p:spPr>
          </p:sp>
          <p:sp>
            <p:nvSpPr>
              <p:cNvPr name="TextBox 7" id="7"/>
              <p:cNvSpPr txBox="true"/>
              <p:nvPr/>
            </p:nvSpPr>
            <p:spPr>
              <a:xfrm>
                <a:off x="0" y="57150"/>
                <a:ext cx="1547452" cy="289329"/>
              </a:xfrm>
              <a:prstGeom prst="rect">
                <a:avLst/>
              </a:prstGeom>
            </p:spPr>
            <p:txBody>
              <a:bodyPr anchor="ctr" rtlCol="false" tIns="50800" lIns="50800" bIns="50800" rIns="50800"/>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Independent</a:t>
                </a:r>
              </a:p>
              <a:p>
                <a:pPr algn="ctr">
                  <a:lnSpc>
                    <a:spcPts val="2999"/>
                  </a:lnSpc>
                </a:pPr>
                <a:r>
                  <a:rPr lang="en-US" sz="2999">
                    <a:solidFill>
                      <a:srgbClr val="EEDDCD"/>
                    </a:solidFill>
                    <a:latin typeface="ABC Ginto Rounded Nord Condensed"/>
                    <a:ea typeface="ABC Ginto Rounded Nord Condensed"/>
                    <a:cs typeface="ABC Ginto Rounded Nord Condensed"/>
                    <a:sym typeface="ABC Ginto Rounded Nord Condensed"/>
                  </a:rPr>
                  <a:t>(what we change)</a:t>
                </a:r>
              </a:p>
            </p:txBody>
          </p:sp>
        </p:grpSp>
        <p:grpSp>
          <p:nvGrpSpPr>
            <p:cNvPr name="Group 8" id="8"/>
            <p:cNvGrpSpPr/>
            <p:nvPr/>
          </p:nvGrpSpPr>
          <p:grpSpPr>
            <a:xfrm rot="0">
              <a:off x="7058045" y="178"/>
              <a:ext cx="7130066" cy="1596441"/>
              <a:chOff x="0" y="0"/>
              <a:chExt cx="1547452" cy="346479"/>
            </a:xfrm>
          </p:grpSpPr>
          <p:sp>
            <p:nvSpPr>
              <p:cNvPr name="Freeform 9" id="9"/>
              <p:cNvSpPr/>
              <p:nvPr/>
            </p:nvSpPr>
            <p:spPr>
              <a:xfrm flipH="false" flipV="false" rot="0">
                <a:off x="0" y="0"/>
                <a:ext cx="1547452" cy="346479"/>
              </a:xfrm>
              <a:custGeom>
                <a:avLst/>
                <a:gdLst/>
                <a:ahLst/>
                <a:cxnLst/>
                <a:rect r="r" b="b" t="t" l="l"/>
                <a:pathLst>
                  <a:path h="346479" w="1547452">
                    <a:moveTo>
                      <a:pt x="0" y="0"/>
                    </a:moveTo>
                    <a:lnTo>
                      <a:pt x="1547452" y="0"/>
                    </a:lnTo>
                    <a:lnTo>
                      <a:pt x="1547452" y="346479"/>
                    </a:lnTo>
                    <a:lnTo>
                      <a:pt x="0" y="346479"/>
                    </a:lnTo>
                    <a:close/>
                  </a:path>
                </a:pathLst>
              </a:custGeom>
              <a:solidFill>
                <a:srgbClr val="E5A000"/>
              </a:solidFill>
              <a:ln cap="sq">
                <a:noFill/>
                <a:prstDash val="solid"/>
                <a:miter/>
              </a:ln>
            </p:spPr>
          </p:sp>
          <p:sp>
            <p:nvSpPr>
              <p:cNvPr name="TextBox 10" id="10"/>
              <p:cNvSpPr txBox="true"/>
              <p:nvPr/>
            </p:nvSpPr>
            <p:spPr>
              <a:xfrm>
                <a:off x="0" y="57150"/>
                <a:ext cx="1547452" cy="289329"/>
              </a:xfrm>
              <a:prstGeom prst="rect">
                <a:avLst/>
              </a:prstGeom>
            </p:spPr>
            <p:txBody>
              <a:bodyPr anchor="ctr" rtlCol="false" tIns="50800" lIns="50800" bIns="50800" rIns="50800"/>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Dependent</a:t>
                </a:r>
              </a:p>
              <a:p>
                <a:pPr algn="ctr">
                  <a:lnSpc>
                    <a:spcPts val="2999"/>
                  </a:lnSpc>
                </a:pPr>
                <a:r>
                  <a:rPr lang="en-US" sz="2999">
                    <a:solidFill>
                      <a:srgbClr val="EEDDCD"/>
                    </a:solidFill>
                    <a:latin typeface="ABC Ginto Rounded Nord Condensed"/>
                    <a:ea typeface="ABC Ginto Rounded Nord Condensed"/>
                    <a:cs typeface="ABC Ginto Rounded Nord Condensed"/>
                    <a:sym typeface="ABC Ginto Rounded Nord Condensed"/>
                  </a:rPr>
                  <a:t>(what we measure)</a:t>
                </a:r>
              </a:p>
            </p:txBody>
          </p:sp>
        </p:grpSp>
        <p:grpSp>
          <p:nvGrpSpPr>
            <p:cNvPr name="Group 11" id="11"/>
            <p:cNvGrpSpPr/>
            <p:nvPr/>
          </p:nvGrpSpPr>
          <p:grpSpPr>
            <a:xfrm rot="0">
              <a:off x="0" y="1596619"/>
              <a:ext cx="7058045" cy="4408359"/>
              <a:chOff x="0" y="0"/>
              <a:chExt cx="1531821" cy="956755"/>
            </a:xfrm>
          </p:grpSpPr>
          <p:sp>
            <p:nvSpPr>
              <p:cNvPr name="Freeform 12" id="12"/>
              <p:cNvSpPr/>
              <p:nvPr/>
            </p:nvSpPr>
            <p:spPr>
              <a:xfrm flipH="false" flipV="false" rot="0">
                <a:off x="0" y="0"/>
                <a:ext cx="1531821" cy="956755"/>
              </a:xfrm>
              <a:custGeom>
                <a:avLst/>
                <a:gdLst/>
                <a:ahLst/>
                <a:cxnLst/>
                <a:rect r="r" b="b" t="t" l="l"/>
                <a:pathLst>
                  <a:path h="956755" w="1531821">
                    <a:moveTo>
                      <a:pt x="0" y="0"/>
                    </a:moveTo>
                    <a:lnTo>
                      <a:pt x="1531821" y="0"/>
                    </a:lnTo>
                    <a:lnTo>
                      <a:pt x="1531821" y="956755"/>
                    </a:lnTo>
                    <a:lnTo>
                      <a:pt x="0" y="956755"/>
                    </a:lnTo>
                    <a:close/>
                  </a:path>
                </a:pathLst>
              </a:custGeom>
              <a:solidFill>
                <a:srgbClr val="EEDDCD"/>
              </a:solidFill>
              <a:ln cap="sq">
                <a:noFill/>
                <a:prstDash val="solid"/>
                <a:miter/>
              </a:ln>
            </p:spPr>
          </p:sp>
          <p:sp>
            <p:nvSpPr>
              <p:cNvPr name="TextBox 13" id="13"/>
              <p:cNvSpPr txBox="true"/>
              <p:nvPr/>
            </p:nvSpPr>
            <p:spPr>
              <a:xfrm>
                <a:off x="0" y="-47625"/>
                <a:ext cx="1531821" cy="1004380"/>
              </a:xfrm>
              <a:prstGeom prst="rect">
                <a:avLst/>
              </a:prstGeom>
            </p:spPr>
            <p:txBody>
              <a:bodyPr anchor="ctr" rtlCol="false" tIns="50800" lIns="50800" bIns="50800" rIns="50800"/>
              <a:lstStyle/>
              <a:p>
                <a:pPr algn="ctr">
                  <a:lnSpc>
                    <a:spcPts val="3499"/>
                  </a:lnSpc>
                  <a:spcBef>
                    <a:spcPct val="0"/>
                  </a:spcBef>
                </a:pPr>
              </a:p>
            </p:txBody>
          </p:sp>
        </p:grpSp>
        <p:grpSp>
          <p:nvGrpSpPr>
            <p:cNvPr name="Group 14" id="14"/>
            <p:cNvGrpSpPr/>
            <p:nvPr/>
          </p:nvGrpSpPr>
          <p:grpSpPr>
            <a:xfrm rot="0">
              <a:off x="7058045" y="1596619"/>
              <a:ext cx="7130066" cy="4408359"/>
              <a:chOff x="0" y="0"/>
              <a:chExt cx="1547452" cy="956755"/>
            </a:xfrm>
          </p:grpSpPr>
          <p:sp>
            <p:nvSpPr>
              <p:cNvPr name="Freeform 15" id="15"/>
              <p:cNvSpPr/>
              <p:nvPr/>
            </p:nvSpPr>
            <p:spPr>
              <a:xfrm flipH="false" flipV="false" rot="0">
                <a:off x="0" y="0"/>
                <a:ext cx="1547452" cy="956755"/>
              </a:xfrm>
              <a:custGeom>
                <a:avLst/>
                <a:gdLst/>
                <a:ahLst/>
                <a:cxnLst/>
                <a:rect r="r" b="b" t="t" l="l"/>
                <a:pathLst>
                  <a:path h="956755" w="1547452">
                    <a:moveTo>
                      <a:pt x="0" y="0"/>
                    </a:moveTo>
                    <a:lnTo>
                      <a:pt x="1547452" y="0"/>
                    </a:lnTo>
                    <a:lnTo>
                      <a:pt x="1547452" y="956755"/>
                    </a:lnTo>
                    <a:lnTo>
                      <a:pt x="0" y="956755"/>
                    </a:lnTo>
                    <a:close/>
                  </a:path>
                </a:pathLst>
              </a:custGeom>
              <a:solidFill>
                <a:srgbClr val="EEDDCD"/>
              </a:solidFill>
              <a:ln cap="sq">
                <a:noFill/>
                <a:prstDash val="solid"/>
                <a:miter/>
              </a:ln>
            </p:spPr>
          </p:sp>
          <p:sp>
            <p:nvSpPr>
              <p:cNvPr name="TextBox 16" id="16"/>
              <p:cNvSpPr txBox="true"/>
              <p:nvPr/>
            </p:nvSpPr>
            <p:spPr>
              <a:xfrm>
                <a:off x="0" y="-38100"/>
                <a:ext cx="1547452" cy="994855"/>
              </a:xfrm>
              <a:prstGeom prst="rect">
                <a:avLst/>
              </a:prstGeom>
            </p:spPr>
            <p:txBody>
              <a:bodyPr anchor="ctr" rtlCol="false" tIns="50800" lIns="50800" bIns="50800" rIns="50800"/>
              <a:lstStyle/>
              <a:p>
                <a:pPr algn="ctr">
                  <a:lnSpc>
                    <a:spcPts val="2659"/>
                  </a:lnSpc>
                  <a:spcBef>
                    <a:spcPct val="0"/>
                  </a:spcBef>
                </a:pPr>
              </a:p>
            </p:txBody>
          </p:sp>
        </p:grpSp>
        <p:sp>
          <p:nvSpPr>
            <p:cNvPr name="AutoShape 17" id="17"/>
            <p:cNvSpPr/>
            <p:nvPr/>
          </p:nvSpPr>
          <p:spPr>
            <a:xfrm flipV="true">
              <a:off x="14164993" y="33831"/>
              <a:ext cx="0" cy="5971147"/>
            </a:xfrm>
            <a:prstGeom prst="line">
              <a:avLst/>
            </a:prstGeom>
            <a:ln cap="flat" w="46235">
              <a:solidFill>
                <a:srgbClr val="000000"/>
              </a:solidFill>
              <a:prstDash val="solid"/>
              <a:headEnd type="none" len="sm" w="sm"/>
              <a:tailEnd type="none" len="sm" w="sm"/>
            </a:ln>
          </p:spPr>
        </p:sp>
        <p:sp>
          <p:nvSpPr>
            <p:cNvPr name="AutoShape 18" id="18"/>
            <p:cNvSpPr/>
            <p:nvPr/>
          </p:nvSpPr>
          <p:spPr>
            <a:xfrm flipH="true">
              <a:off x="0" y="5971325"/>
              <a:ext cx="14188111" cy="0"/>
            </a:xfrm>
            <a:prstGeom prst="line">
              <a:avLst/>
            </a:prstGeom>
            <a:ln cap="flat" w="46235">
              <a:solidFill>
                <a:srgbClr val="000000"/>
              </a:solidFill>
              <a:prstDash val="solid"/>
              <a:headEnd type="none" len="sm" w="sm"/>
              <a:tailEnd type="none" len="sm" w="sm"/>
            </a:ln>
          </p:spPr>
        </p:sp>
        <p:sp>
          <p:nvSpPr>
            <p:cNvPr name="AutoShape 19" id="19"/>
            <p:cNvSpPr/>
            <p:nvPr/>
          </p:nvSpPr>
          <p:spPr>
            <a:xfrm flipH="true" flipV="true">
              <a:off x="7070938" y="89"/>
              <a:ext cx="23118" cy="6004800"/>
            </a:xfrm>
            <a:prstGeom prst="line">
              <a:avLst/>
            </a:prstGeom>
            <a:ln cap="flat" w="46235">
              <a:solidFill>
                <a:srgbClr val="000000"/>
              </a:solidFill>
              <a:prstDash val="solid"/>
              <a:headEnd type="none" len="sm" w="sm"/>
              <a:tailEnd type="none" len="sm" w="sm"/>
            </a:ln>
          </p:spPr>
        </p:sp>
        <p:sp>
          <p:nvSpPr>
            <p:cNvPr name="AutoShape 20" id="20"/>
            <p:cNvSpPr/>
            <p:nvPr/>
          </p:nvSpPr>
          <p:spPr>
            <a:xfrm flipH="true">
              <a:off x="0" y="1587393"/>
              <a:ext cx="14188111" cy="0"/>
            </a:xfrm>
            <a:prstGeom prst="line">
              <a:avLst/>
            </a:prstGeom>
            <a:ln cap="flat" w="46235">
              <a:solidFill>
                <a:srgbClr val="000000"/>
              </a:solidFill>
              <a:prstDash val="solid"/>
              <a:headEnd type="none" len="sm" w="sm"/>
              <a:tailEnd type="none" len="sm" w="sm"/>
            </a:ln>
          </p:spPr>
        </p:sp>
        <p:sp>
          <p:nvSpPr>
            <p:cNvPr name="AutoShape 21" id="21"/>
            <p:cNvSpPr/>
            <p:nvPr/>
          </p:nvSpPr>
          <p:spPr>
            <a:xfrm flipH="true">
              <a:off x="0" y="23207"/>
              <a:ext cx="14188111" cy="0"/>
            </a:xfrm>
            <a:prstGeom prst="line">
              <a:avLst/>
            </a:prstGeom>
            <a:ln cap="flat" w="46235">
              <a:solidFill>
                <a:srgbClr val="000000"/>
              </a:solidFill>
              <a:prstDash val="solid"/>
              <a:headEnd type="none" len="sm" w="sm"/>
              <a:tailEnd type="none" len="sm" w="sm"/>
            </a:ln>
          </p:spPr>
        </p:sp>
        <p:sp>
          <p:nvSpPr>
            <p:cNvPr name="AutoShape 22" id="22"/>
            <p:cNvSpPr/>
            <p:nvPr/>
          </p:nvSpPr>
          <p:spPr>
            <a:xfrm flipV="true">
              <a:off x="23118" y="89"/>
              <a:ext cx="0" cy="5971147"/>
            </a:xfrm>
            <a:prstGeom prst="line">
              <a:avLst/>
            </a:prstGeom>
            <a:ln cap="flat" w="46235">
              <a:solidFill>
                <a:srgbClr val="000000"/>
              </a:solidFill>
              <a:prstDash val="solid"/>
              <a:headEnd type="none" len="sm" w="sm"/>
              <a:tailEnd type="none" len="sm" w="sm"/>
            </a:ln>
          </p:spPr>
        </p:sp>
      </p:grpSp>
      <p:sp>
        <p:nvSpPr>
          <p:cNvPr name="TextBox 23" id="2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12</a:t>
            </a:r>
          </a:p>
        </p:txBody>
      </p:sp>
      <p:sp>
        <p:nvSpPr>
          <p:cNvPr name="TextBox 24" id="24"/>
          <p:cNvSpPr txBox="true"/>
          <p:nvPr/>
        </p:nvSpPr>
        <p:spPr>
          <a:xfrm rot="0">
            <a:off x="6406110" y="1533253"/>
            <a:ext cx="5456731" cy="1019177"/>
          </a:xfrm>
          <a:prstGeom prst="rect">
            <a:avLst/>
          </a:prstGeom>
        </p:spPr>
        <p:txBody>
          <a:bodyPr anchor="t" rtlCol="false" tIns="0" lIns="0" bIns="0" rIns="0">
            <a:spAutoFit/>
          </a:bodyPr>
          <a:lstStyle/>
          <a:p>
            <a:pPr algn="ctr">
              <a:lnSpc>
                <a:spcPts val="8399"/>
              </a:lnSpc>
              <a:spcBef>
                <a:spcPct val="0"/>
              </a:spcBef>
            </a:pPr>
            <a:r>
              <a:rPr lang="en-US" sz="5999" spc="353">
                <a:solidFill>
                  <a:srgbClr val="195AEF"/>
                </a:solidFill>
                <a:latin typeface="Gimme Extra Bold"/>
                <a:ea typeface="Gimme Extra Bold"/>
                <a:cs typeface="Gimme Extra Bold"/>
                <a:sym typeface="Gimme Extra Bold"/>
              </a:rPr>
              <a:t>Your turn</a:t>
            </a:r>
          </a:p>
        </p:txBody>
      </p:sp>
      <p:sp>
        <p:nvSpPr>
          <p:cNvPr name="TextBox 25" id="25"/>
          <p:cNvSpPr txBox="true"/>
          <p:nvPr/>
        </p:nvSpPr>
        <p:spPr>
          <a:xfrm rot="0">
            <a:off x="2165896" y="2638156"/>
            <a:ext cx="13937159" cy="1396999"/>
          </a:xfrm>
          <a:prstGeom prst="rect">
            <a:avLst/>
          </a:prstGeom>
        </p:spPr>
        <p:txBody>
          <a:bodyPr anchor="t" rtlCol="false" tIns="0" lIns="0" bIns="0" rIns="0">
            <a:spAutoFit/>
          </a:bodyPr>
          <a:lstStyle/>
          <a:p>
            <a:pPr algn="ctr">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How does the steepness of a ramp affect how far a toy car will travel?</a:t>
            </a:r>
          </a:p>
          <a:p>
            <a:pPr algn="ctr">
              <a:lnSpc>
                <a:spcPts val="2999"/>
              </a:lnSpc>
            </a:pPr>
          </a:p>
          <a:p>
            <a:pPr algn="ctr">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What are the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different variables</a:t>
            </a:r>
            <a:r>
              <a:rPr lang="en-US" sz="3999">
                <a:solidFill>
                  <a:srgbClr val="195AEF"/>
                </a:solidFill>
                <a:latin typeface="ABC Ginto Rounded Nord Condensed"/>
                <a:ea typeface="ABC Ginto Rounded Nord Condensed"/>
                <a:cs typeface="ABC Ginto Rounded Nord Condensed"/>
                <a:sym typeface="ABC Ginto Rounded Nord Condensed"/>
              </a:rPr>
              <a:t> for this question?</a:t>
            </a:r>
          </a:p>
        </p:txBody>
      </p:sp>
      <p:grpSp>
        <p:nvGrpSpPr>
          <p:cNvPr name="Group 26" id="26"/>
          <p:cNvGrpSpPr/>
          <p:nvPr/>
        </p:nvGrpSpPr>
        <p:grpSpPr>
          <a:xfrm rot="0">
            <a:off x="11313490" y="4336165"/>
            <a:ext cx="4364549" cy="4503734"/>
            <a:chOff x="0" y="0"/>
            <a:chExt cx="5819399" cy="6004978"/>
          </a:xfrm>
        </p:grpSpPr>
        <p:grpSp>
          <p:nvGrpSpPr>
            <p:cNvPr name="Group 27" id="27"/>
            <p:cNvGrpSpPr/>
            <p:nvPr/>
          </p:nvGrpSpPr>
          <p:grpSpPr>
            <a:xfrm rot="0">
              <a:off x="0" y="0"/>
              <a:ext cx="5819399" cy="1584211"/>
              <a:chOff x="0" y="0"/>
              <a:chExt cx="1149511" cy="312931"/>
            </a:xfrm>
          </p:grpSpPr>
          <p:sp>
            <p:nvSpPr>
              <p:cNvPr name="Freeform 28" id="28"/>
              <p:cNvSpPr/>
              <p:nvPr/>
            </p:nvSpPr>
            <p:spPr>
              <a:xfrm flipH="false" flipV="false" rot="0">
                <a:off x="0" y="0"/>
                <a:ext cx="1149511" cy="312931"/>
              </a:xfrm>
              <a:custGeom>
                <a:avLst/>
                <a:gdLst/>
                <a:ahLst/>
                <a:cxnLst/>
                <a:rect r="r" b="b" t="t" l="l"/>
                <a:pathLst>
                  <a:path h="312931" w="1149511">
                    <a:moveTo>
                      <a:pt x="0" y="0"/>
                    </a:moveTo>
                    <a:lnTo>
                      <a:pt x="1149511" y="0"/>
                    </a:lnTo>
                    <a:lnTo>
                      <a:pt x="1149511" y="312931"/>
                    </a:lnTo>
                    <a:lnTo>
                      <a:pt x="0" y="312931"/>
                    </a:lnTo>
                    <a:close/>
                  </a:path>
                </a:pathLst>
              </a:custGeom>
              <a:solidFill>
                <a:srgbClr val="E5A000"/>
              </a:solidFill>
            </p:spPr>
          </p:sp>
          <p:sp>
            <p:nvSpPr>
              <p:cNvPr name="TextBox 29" id="29"/>
              <p:cNvSpPr txBox="true"/>
              <p:nvPr/>
            </p:nvSpPr>
            <p:spPr>
              <a:xfrm>
                <a:off x="0" y="47625"/>
                <a:ext cx="1149511" cy="265306"/>
              </a:xfrm>
              <a:prstGeom prst="rect">
                <a:avLst/>
              </a:prstGeom>
            </p:spPr>
            <p:txBody>
              <a:bodyPr anchor="ctr" rtlCol="false" tIns="50800" lIns="50800" bIns="50800" rIns="50800"/>
              <a:lstStyle/>
              <a:p>
                <a:pPr algn="ctr">
                  <a:lnSpc>
                    <a:spcPts val="2499"/>
                  </a:lnSpc>
                </a:pPr>
              </a:p>
            </p:txBody>
          </p:sp>
        </p:grpSp>
        <p:grpSp>
          <p:nvGrpSpPr>
            <p:cNvPr name="Group 30" id="30"/>
            <p:cNvGrpSpPr/>
            <p:nvPr/>
          </p:nvGrpSpPr>
          <p:grpSpPr>
            <a:xfrm rot="0">
              <a:off x="0" y="1584211"/>
              <a:ext cx="5819399" cy="4420767"/>
              <a:chOff x="0" y="0"/>
              <a:chExt cx="1149511" cy="873238"/>
            </a:xfrm>
          </p:grpSpPr>
          <p:sp>
            <p:nvSpPr>
              <p:cNvPr name="Freeform 31" id="31"/>
              <p:cNvSpPr/>
              <p:nvPr/>
            </p:nvSpPr>
            <p:spPr>
              <a:xfrm flipH="false" flipV="false" rot="0">
                <a:off x="0" y="0"/>
                <a:ext cx="1149511" cy="873238"/>
              </a:xfrm>
              <a:custGeom>
                <a:avLst/>
                <a:gdLst/>
                <a:ahLst/>
                <a:cxnLst/>
                <a:rect r="r" b="b" t="t" l="l"/>
                <a:pathLst>
                  <a:path h="873238" w="1149511">
                    <a:moveTo>
                      <a:pt x="0" y="0"/>
                    </a:moveTo>
                    <a:lnTo>
                      <a:pt x="1149511" y="0"/>
                    </a:lnTo>
                    <a:lnTo>
                      <a:pt x="1149511" y="873238"/>
                    </a:lnTo>
                    <a:lnTo>
                      <a:pt x="0" y="873238"/>
                    </a:lnTo>
                    <a:close/>
                  </a:path>
                </a:pathLst>
              </a:custGeom>
              <a:solidFill>
                <a:srgbClr val="EEDDCD"/>
              </a:solidFill>
            </p:spPr>
          </p:sp>
          <p:sp>
            <p:nvSpPr>
              <p:cNvPr name="TextBox 32" id="32"/>
              <p:cNvSpPr txBox="true"/>
              <p:nvPr/>
            </p:nvSpPr>
            <p:spPr>
              <a:xfrm>
                <a:off x="0" y="47625"/>
                <a:ext cx="1149511" cy="825613"/>
              </a:xfrm>
              <a:prstGeom prst="rect">
                <a:avLst/>
              </a:prstGeom>
            </p:spPr>
            <p:txBody>
              <a:bodyPr anchor="ctr" rtlCol="false" tIns="50800" lIns="50800" bIns="50800" rIns="50800"/>
              <a:lstStyle/>
              <a:p>
                <a:pPr algn="ctr">
                  <a:lnSpc>
                    <a:spcPts val="2499"/>
                  </a:lnSpc>
                </a:pPr>
              </a:p>
            </p:txBody>
          </p:sp>
        </p:grpSp>
      </p:grpSp>
      <p:sp>
        <p:nvSpPr>
          <p:cNvPr name="TextBox 33" id="33"/>
          <p:cNvSpPr txBox="true"/>
          <p:nvPr/>
        </p:nvSpPr>
        <p:spPr>
          <a:xfrm rot="0">
            <a:off x="11790003" y="4585187"/>
            <a:ext cx="3411523" cy="762000"/>
          </a:xfrm>
          <a:prstGeom prst="rect">
            <a:avLst/>
          </a:prstGeom>
        </p:spPr>
        <p:txBody>
          <a:bodyPr anchor="t" rtlCol="false" tIns="0" lIns="0" bIns="0" rIns="0">
            <a:spAutoFit/>
          </a:bodyPr>
          <a:lstStyle/>
          <a:p>
            <a:pPr algn="ctr">
              <a:lnSpc>
                <a:spcPts val="2999"/>
              </a:lnSpc>
              <a:spcBef>
                <a:spcPct val="0"/>
              </a:spcBef>
            </a:pPr>
            <a:r>
              <a:rPr lang="en-US" b="true" sz="2999">
                <a:solidFill>
                  <a:srgbClr val="EEDDCD"/>
                </a:solidFill>
                <a:latin typeface="ABC Ginto Rounded Nord Condensed Medium"/>
                <a:ea typeface="ABC Ginto Rounded Nord Condensed Medium"/>
                <a:cs typeface="ABC Ginto Rounded Nord Condensed Medium"/>
                <a:sym typeface="ABC Ginto Rounded Nord Condensed Medium"/>
              </a:rPr>
              <a:t>Control</a:t>
            </a:r>
          </a:p>
          <a:p>
            <a:pPr algn="ctr">
              <a:lnSpc>
                <a:spcPts val="2999"/>
              </a:lnSpc>
              <a:spcBef>
                <a:spcPct val="0"/>
              </a:spcBef>
            </a:pPr>
            <a:r>
              <a:rPr lang="en-US" sz="2999">
                <a:solidFill>
                  <a:srgbClr val="EEDDCD"/>
                </a:solidFill>
                <a:latin typeface="ABC Ginto Rounded Nord Condensed"/>
                <a:ea typeface="ABC Ginto Rounded Nord Condensed"/>
                <a:cs typeface="ABC Ginto Rounded Nord Condensed"/>
                <a:sym typeface="ABC Ginto Rounded Nord Condensed"/>
              </a:rPr>
              <a:t>(what stays the same)</a:t>
            </a:r>
          </a:p>
        </p:txBody>
      </p:sp>
      <p:sp>
        <p:nvSpPr>
          <p:cNvPr name="AutoShape 34" id="34"/>
          <p:cNvSpPr/>
          <p:nvPr/>
        </p:nvSpPr>
        <p:spPr>
          <a:xfrm>
            <a:off x="11313490" y="4357141"/>
            <a:ext cx="4423808" cy="0"/>
          </a:xfrm>
          <a:prstGeom prst="line">
            <a:avLst/>
          </a:prstGeom>
          <a:ln cap="flat" w="38100">
            <a:solidFill>
              <a:srgbClr val="000000"/>
            </a:solidFill>
            <a:prstDash val="solid"/>
            <a:headEnd type="none" len="sm" w="sm"/>
            <a:tailEnd type="none" len="sm" w="sm"/>
          </a:ln>
        </p:spPr>
      </p:sp>
      <p:sp>
        <p:nvSpPr>
          <p:cNvPr name="AutoShape 35" id="35"/>
          <p:cNvSpPr/>
          <p:nvPr/>
        </p:nvSpPr>
        <p:spPr>
          <a:xfrm>
            <a:off x="11283861" y="8820848"/>
            <a:ext cx="4423808" cy="0"/>
          </a:xfrm>
          <a:prstGeom prst="line">
            <a:avLst/>
          </a:prstGeom>
          <a:ln cap="flat" w="38100">
            <a:solidFill>
              <a:srgbClr val="000000"/>
            </a:solidFill>
            <a:prstDash val="solid"/>
            <a:headEnd type="none" len="sm" w="sm"/>
            <a:tailEnd type="none" len="sm" w="sm"/>
          </a:ln>
        </p:spPr>
      </p:sp>
      <p:sp>
        <p:nvSpPr>
          <p:cNvPr name="AutoShape 36" id="36"/>
          <p:cNvSpPr/>
          <p:nvPr/>
        </p:nvSpPr>
        <p:spPr>
          <a:xfrm flipH="true" flipV="true">
            <a:off x="15697090" y="4336165"/>
            <a:ext cx="10579" cy="4540090"/>
          </a:xfrm>
          <a:prstGeom prst="line">
            <a:avLst/>
          </a:prstGeom>
          <a:ln cap="flat" w="38100">
            <a:solidFill>
              <a:srgbClr val="000000"/>
            </a:solidFill>
            <a:prstDash val="solid"/>
            <a:headEnd type="none" len="sm" w="sm"/>
            <a:tailEnd type="none" len="sm" w="sm"/>
          </a:ln>
        </p:spPr>
      </p:sp>
      <p:sp>
        <p:nvSpPr>
          <p:cNvPr name="AutoShape 37" id="37"/>
          <p:cNvSpPr/>
          <p:nvPr/>
        </p:nvSpPr>
        <p:spPr>
          <a:xfrm>
            <a:off x="11313490" y="5518637"/>
            <a:ext cx="4330830" cy="0"/>
          </a:xfrm>
          <a:prstGeom prst="line">
            <a:avLst/>
          </a:prstGeom>
          <a:ln cap="flat" w="38100">
            <a:solidFill>
              <a:srgbClr val="000000"/>
            </a:solidFill>
            <a:prstDash val="solid"/>
            <a:headEnd type="none" len="sm" w="sm"/>
            <a:tailEnd type="none" len="sm" w="sm"/>
          </a:ln>
        </p:spPr>
      </p:sp>
      <p:sp>
        <p:nvSpPr>
          <p:cNvPr name="AutoShape 38" id="38"/>
          <p:cNvSpPr/>
          <p:nvPr/>
        </p:nvSpPr>
        <p:spPr>
          <a:xfrm>
            <a:off x="11283861" y="6628032"/>
            <a:ext cx="4423808" cy="0"/>
          </a:xfrm>
          <a:prstGeom prst="line">
            <a:avLst/>
          </a:prstGeom>
          <a:ln cap="flat" w="38100">
            <a:solidFill>
              <a:srgbClr val="000000"/>
            </a:solidFill>
            <a:prstDash val="solid"/>
            <a:headEnd type="none" len="sm" w="sm"/>
            <a:tailEnd type="none" len="sm" w="sm"/>
          </a:ln>
        </p:spPr>
      </p:sp>
      <p:sp>
        <p:nvSpPr>
          <p:cNvPr name="AutoShape 39" id="39"/>
          <p:cNvSpPr/>
          <p:nvPr/>
        </p:nvSpPr>
        <p:spPr>
          <a:xfrm>
            <a:off x="11283861" y="7737427"/>
            <a:ext cx="4423808" cy="0"/>
          </a:xfrm>
          <a:prstGeom prst="line">
            <a:avLst/>
          </a:prstGeom>
          <a:ln cap="flat" w="38100">
            <a:solidFill>
              <a:srgbClr val="000000"/>
            </a:solidFill>
            <a:prstDash val="solid"/>
            <a:headEnd type="none" len="sm" w="sm"/>
            <a:tailEnd type="none" len="sm" w="sm"/>
          </a:ln>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9050" y="-10716"/>
            <a:ext cx="18307050" cy="10297716"/>
          </a:xfrm>
          <a:custGeom>
            <a:avLst/>
            <a:gdLst/>
            <a:ahLst/>
            <a:cxnLst/>
            <a:rect r="r" b="b" t="t" l="l"/>
            <a:pathLst>
              <a:path h="10297716" w="18307050">
                <a:moveTo>
                  <a:pt x="0" y="0"/>
                </a:moveTo>
                <a:lnTo>
                  <a:pt x="18307050" y="0"/>
                </a:lnTo>
                <a:lnTo>
                  <a:pt x="18307050" y="10297716"/>
                </a:lnTo>
                <a:lnTo>
                  <a:pt x="0" y="10297716"/>
                </a:lnTo>
                <a:lnTo>
                  <a:pt x="0" y="0"/>
                </a:lnTo>
                <a:close/>
              </a:path>
            </a:pathLst>
          </a:custGeom>
          <a:blipFill>
            <a:blip r:embed="rId3"/>
            <a:stretch>
              <a:fillRect l="0" t="0" r="0" b="0"/>
            </a:stretch>
          </a:blipFill>
        </p:spPr>
      </p:sp>
      <p:grpSp>
        <p:nvGrpSpPr>
          <p:cNvPr name="Group 4" id="4"/>
          <p:cNvGrpSpPr/>
          <p:nvPr/>
        </p:nvGrpSpPr>
        <p:grpSpPr>
          <a:xfrm rot="0">
            <a:off x="672407" y="4336165"/>
            <a:ext cx="10641083" cy="4503734"/>
            <a:chOff x="0" y="0"/>
            <a:chExt cx="14188111" cy="6004978"/>
          </a:xfrm>
        </p:grpSpPr>
        <p:grpSp>
          <p:nvGrpSpPr>
            <p:cNvPr name="Group 5" id="5"/>
            <p:cNvGrpSpPr/>
            <p:nvPr/>
          </p:nvGrpSpPr>
          <p:grpSpPr>
            <a:xfrm rot="0">
              <a:off x="0" y="178"/>
              <a:ext cx="7130066" cy="1596441"/>
              <a:chOff x="0" y="0"/>
              <a:chExt cx="1547452" cy="346479"/>
            </a:xfrm>
          </p:grpSpPr>
          <p:sp>
            <p:nvSpPr>
              <p:cNvPr name="Freeform 6" id="6"/>
              <p:cNvSpPr/>
              <p:nvPr/>
            </p:nvSpPr>
            <p:spPr>
              <a:xfrm flipH="false" flipV="false" rot="0">
                <a:off x="0" y="0"/>
                <a:ext cx="1547452" cy="346479"/>
              </a:xfrm>
              <a:custGeom>
                <a:avLst/>
                <a:gdLst/>
                <a:ahLst/>
                <a:cxnLst/>
                <a:rect r="r" b="b" t="t" l="l"/>
                <a:pathLst>
                  <a:path h="346479" w="1547452">
                    <a:moveTo>
                      <a:pt x="0" y="0"/>
                    </a:moveTo>
                    <a:lnTo>
                      <a:pt x="1547452" y="0"/>
                    </a:lnTo>
                    <a:lnTo>
                      <a:pt x="1547452" y="346479"/>
                    </a:lnTo>
                    <a:lnTo>
                      <a:pt x="0" y="346479"/>
                    </a:lnTo>
                    <a:close/>
                  </a:path>
                </a:pathLst>
              </a:custGeom>
              <a:solidFill>
                <a:srgbClr val="E5A000"/>
              </a:solidFill>
              <a:ln cap="sq">
                <a:noFill/>
                <a:prstDash val="solid"/>
                <a:miter/>
              </a:ln>
            </p:spPr>
          </p:sp>
          <p:sp>
            <p:nvSpPr>
              <p:cNvPr name="TextBox 7" id="7"/>
              <p:cNvSpPr txBox="true"/>
              <p:nvPr/>
            </p:nvSpPr>
            <p:spPr>
              <a:xfrm>
                <a:off x="0" y="57150"/>
                <a:ext cx="1547452" cy="289329"/>
              </a:xfrm>
              <a:prstGeom prst="rect">
                <a:avLst/>
              </a:prstGeom>
            </p:spPr>
            <p:txBody>
              <a:bodyPr anchor="ctr" rtlCol="false" tIns="50800" lIns="50800" bIns="50800" rIns="50800"/>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Independent</a:t>
                </a:r>
              </a:p>
              <a:p>
                <a:pPr algn="ctr">
                  <a:lnSpc>
                    <a:spcPts val="2999"/>
                  </a:lnSpc>
                </a:pPr>
                <a:r>
                  <a:rPr lang="en-US" sz="2999">
                    <a:solidFill>
                      <a:srgbClr val="EEDDCD"/>
                    </a:solidFill>
                    <a:latin typeface="ABC Ginto Rounded Nord Condensed"/>
                    <a:ea typeface="ABC Ginto Rounded Nord Condensed"/>
                    <a:cs typeface="ABC Ginto Rounded Nord Condensed"/>
                    <a:sym typeface="ABC Ginto Rounded Nord Condensed"/>
                  </a:rPr>
                  <a:t>(what we change)</a:t>
                </a:r>
              </a:p>
            </p:txBody>
          </p:sp>
        </p:grpSp>
        <p:grpSp>
          <p:nvGrpSpPr>
            <p:cNvPr name="Group 8" id="8"/>
            <p:cNvGrpSpPr/>
            <p:nvPr/>
          </p:nvGrpSpPr>
          <p:grpSpPr>
            <a:xfrm rot="0">
              <a:off x="7058045" y="178"/>
              <a:ext cx="7130066" cy="1596441"/>
              <a:chOff x="0" y="0"/>
              <a:chExt cx="1547452" cy="346479"/>
            </a:xfrm>
          </p:grpSpPr>
          <p:sp>
            <p:nvSpPr>
              <p:cNvPr name="Freeform 9" id="9"/>
              <p:cNvSpPr/>
              <p:nvPr/>
            </p:nvSpPr>
            <p:spPr>
              <a:xfrm flipH="false" flipV="false" rot="0">
                <a:off x="0" y="0"/>
                <a:ext cx="1547452" cy="346479"/>
              </a:xfrm>
              <a:custGeom>
                <a:avLst/>
                <a:gdLst/>
                <a:ahLst/>
                <a:cxnLst/>
                <a:rect r="r" b="b" t="t" l="l"/>
                <a:pathLst>
                  <a:path h="346479" w="1547452">
                    <a:moveTo>
                      <a:pt x="0" y="0"/>
                    </a:moveTo>
                    <a:lnTo>
                      <a:pt x="1547452" y="0"/>
                    </a:lnTo>
                    <a:lnTo>
                      <a:pt x="1547452" y="346479"/>
                    </a:lnTo>
                    <a:lnTo>
                      <a:pt x="0" y="346479"/>
                    </a:lnTo>
                    <a:close/>
                  </a:path>
                </a:pathLst>
              </a:custGeom>
              <a:solidFill>
                <a:srgbClr val="E5A000"/>
              </a:solidFill>
              <a:ln cap="sq">
                <a:noFill/>
                <a:prstDash val="solid"/>
                <a:miter/>
              </a:ln>
            </p:spPr>
          </p:sp>
          <p:sp>
            <p:nvSpPr>
              <p:cNvPr name="TextBox 10" id="10"/>
              <p:cNvSpPr txBox="true"/>
              <p:nvPr/>
            </p:nvSpPr>
            <p:spPr>
              <a:xfrm>
                <a:off x="0" y="57150"/>
                <a:ext cx="1547452" cy="289329"/>
              </a:xfrm>
              <a:prstGeom prst="rect">
                <a:avLst/>
              </a:prstGeom>
            </p:spPr>
            <p:txBody>
              <a:bodyPr anchor="ctr" rtlCol="false" tIns="50800" lIns="50800" bIns="50800" rIns="50800"/>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Dependent</a:t>
                </a:r>
              </a:p>
              <a:p>
                <a:pPr algn="ctr">
                  <a:lnSpc>
                    <a:spcPts val="2999"/>
                  </a:lnSpc>
                </a:pPr>
                <a:r>
                  <a:rPr lang="en-US" sz="2999">
                    <a:solidFill>
                      <a:srgbClr val="EEDDCD"/>
                    </a:solidFill>
                    <a:latin typeface="ABC Ginto Rounded Nord Condensed"/>
                    <a:ea typeface="ABC Ginto Rounded Nord Condensed"/>
                    <a:cs typeface="ABC Ginto Rounded Nord Condensed"/>
                    <a:sym typeface="ABC Ginto Rounded Nord Condensed"/>
                  </a:rPr>
                  <a:t>(what we measure)</a:t>
                </a:r>
              </a:p>
            </p:txBody>
          </p:sp>
        </p:grpSp>
        <p:grpSp>
          <p:nvGrpSpPr>
            <p:cNvPr name="Group 11" id="11"/>
            <p:cNvGrpSpPr/>
            <p:nvPr/>
          </p:nvGrpSpPr>
          <p:grpSpPr>
            <a:xfrm rot="0">
              <a:off x="0" y="1596619"/>
              <a:ext cx="7058045" cy="4408359"/>
              <a:chOff x="0" y="0"/>
              <a:chExt cx="1531821" cy="956755"/>
            </a:xfrm>
          </p:grpSpPr>
          <p:sp>
            <p:nvSpPr>
              <p:cNvPr name="Freeform 12" id="12"/>
              <p:cNvSpPr/>
              <p:nvPr/>
            </p:nvSpPr>
            <p:spPr>
              <a:xfrm flipH="false" flipV="false" rot="0">
                <a:off x="0" y="0"/>
                <a:ext cx="1531821" cy="956755"/>
              </a:xfrm>
              <a:custGeom>
                <a:avLst/>
                <a:gdLst/>
                <a:ahLst/>
                <a:cxnLst/>
                <a:rect r="r" b="b" t="t" l="l"/>
                <a:pathLst>
                  <a:path h="956755" w="1531821">
                    <a:moveTo>
                      <a:pt x="0" y="0"/>
                    </a:moveTo>
                    <a:lnTo>
                      <a:pt x="1531821" y="0"/>
                    </a:lnTo>
                    <a:lnTo>
                      <a:pt x="1531821" y="956755"/>
                    </a:lnTo>
                    <a:lnTo>
                      <a:pt x="0" y="956755"/>
                    </a:lnTo>
                    <a:close/>
                  </a:path>
                </a:pathLst>
              </a:custGeom>
              <a:solidFill>
                <a:srgbClr val="EEDDCD"/>
              </a:solidFill>
              <a:ln cap="sq">
                <a:noFill/>
                <a:prstDash val="solid"/>
                <a:miter/>
              </a:ln>
            </p:spPr>
          </p:sp>
          <p:sp>
            <p:nvSpPr>
              <p:cNvPr name="TextBox 13" id="13"/>
              <p:cNvSpPr txBox="true"/>
              <p:nvPr/>
            </p:nvSpPr>
            <p:spPr>
              <a:xfrm>
                <a:off x="0" y="-47625"/>
                <a:ext cx="1531821" cy="1004380"/>
              </a:xfrm>
              <a:prstGeom prst="rect">
                <a:avLst/>
              </a:prstGeom>
            </p:spPr>
            <p:txBody>
              <a:bodyPr anchor="ctr" rtlCol="false" tIns="50800" lIns="50800" bIns="50800" rIns="50800"/>
              <a:lstStyle/>
              <a:p>
                <a:pPr algn="ctr">
                  <a:lnSpc>
                    <a:spcPts val="3499"/>
                  </a:lnSpc>
                  <a:spcBef>
                    <a:spcPct val="0"/>
                  </a:spcBef>
                </a:pPr>
              </a:p>
            </p:txBody>
          </p:sp>
        </p:grpSp>
        <p:grpSp>
          <p:nvGrpSpPr>
            <p:cNvPr name="Group 14" id="14"/>
            <p:cNvGrpSpPr/>
            <p:nvPr/>
          </p:nvGrpSpPr>
          <p:grpSpPr>
            <a:xfrm rot="0">
              <a:off x="7058045" y="1596619"/>
              <a:ext cx="7130066" cy="4408359"/>
              <a:chOff x="0" y="0"/>
              <a:chExt cx="1547452" cy="956755"/>
            </a:xfrm>
          </p:grpSpPr>
          <p:sp>
            <p:nvSpPr>
              <p:cNvPr name="Freeform 15" id="15"/>
              <p:cNvSpPr/>
              <p:nvPr/>
            </p:nvSpPr>
            <p:spPr>
              <a:xfrm flipH="false" flipV="false" rot="0">
                <a:off x="0" y="0"/>
                <a:ext cx="1547452" cy="956755"/>
              </a:xfrm>
              <a:custGeom>
                <a:avLst/>
                <a:gdLst/>
                <a:ahLst/>
                <a:cxnLst/>
                <a:rect r="r" b="b" t="t" l="l"/>
                <a:pathLst>
                  <a:path h="956755" w="1547452">
                    <a:moveTo>
                      <a:pt x="0" y="0"/>
                    </a:moveTo>
                    <a:lnTo>
                      <a:pt x="1547452" y="0"/>
                    </a:lnTo>
                    <a:lnTo>
                      <a:pt x="1547452" y="956755"/>
                    </a:lnTo>
                    <a:lnTo>
                      <a:pt x="0" y="956755"/>
                    </a:lnTo>
                    <a:close/>
                  </a:path>
                </a:pathLst>
              </a:custGeom>
              <a:solidFill>
                <a:srgbClr val="EEDDCD"/>
              </a:solidFill>
              <a:ln cap="sq">
                <a:noFill/>
                <a:prstDash val="solid"/>
                <a:miter/>
              </a:ln>
            </p:spPr>
          </p:sp>
          <p:sp>
            <p:nvSpPr>
              <p:cNvPr name="TextBox 16" id="16"/>
              <p:cNvSpPr txBox="true"/>
              <p:nvPr/>
            </p:nvSpPr>
            <p:spPr>
              <a:xfrm>
                <a:off x="0" y="-38100"/>
                <a:ext cx="1547452" cy="994855"/>
              </a:xfrm>
              <a:prstGeom prst="rect">
                <a:avLst/>
              </a:prstGeom>
            </p:spPr>
            <p:txBody>
              <a:bodyPr anchor="ctr" rtlCol="false" tIns="50800" lIns="50800" bIns="50800" rIns="50800"/>
              <a:lstStyle/>
              <a:p>
                <a:pPr algn="ctr">
                  <a:lnSpc>
                    <a:spcPts val="2659"/>
                  </a:lnSpc>
                  <a:spcBef>
                    <a:spcPct val="0"/>
                  </a:spcBef>
                </a:pPr>
              </a:p>
            </p:txBody>
          </p:sp>
        </p:grpSp>
        <p:sp>
          <p:nvSpPr>
            <p:cNvPr name="AutoShape 17" id="17"/>
            <p:cNvSpPr/>
            <p:nvPr/>
          </p:nvSpPr>
          <p:spPr>
            <a:xfrm flipV="true">
              <a:off x="14164993" y="33831"/>
              <a:ext cx="0" cy="5971147"/>
            </a:xfrm>
            <a:prstGeom prst="line">
              <a:avLst/>
            </a:prstGeom>
            <a:ln cap="flat" w="46235">
              <a:solidFill>
                <a:srgbClr val="000000"/>
              </a:solidFill>
              <a:prstDash val="solid"/>
              <a:headEnd type="none" len="sm" w="sm"/>
              <a:tailEnd type="none" len="sm" w="sm"/>
            </a:ln>
          </p:spPr>
        </p:sp>
        <p:sp>
          <p:nvSpPr>
            <p:cNvPr name="AutoShape 18" id="18"/>
            <p:cNvSpPr/>
            <p:nvPr/>
          </p:nvSpPr>
          <p:spPr>
            <a:xfrm flipH="true">
              <a:off x="0" y="5971325"/>
              <a:ext cx="14188111" cy="0"/>
            </a:xfrm>
            <a:prstGeom prst="line">
              <a:avLst/>
            </a:prstGeom>
            <a:ln cap="flat" w="46235">
              <a:solidFill>
                <a:srgbClr val="000000"/>
              </a:solidFill>
              <a:prstDash val="solid"/>
              <a:headEnd type="none" len="sm" w="sm"/>
              <a:tailEnd type="none" len="sm" w="sm"/>
            </a:ln>
          </p:spPr>
        </p:sp>
        <p:sp>
          <p:nvSpPr>
            <p:cNvPr name="AutoShape 19" id="19"/>
            <p:cNvSpPr/>
            <p:nvPr/>
          </p:nvSpPr>
          <p:spPr>
            <a:xfrm flipH="true" flipV="true">
              <a:off x="7070938" y="89"/>
              <a:ext cx="23118" cy="6004800"/>
            </a:xfrm>
            <a:prstGeom prst="line">
              <a:avLst/>
            </a:prstGeom>
            <a:ln cap="flat" w="46235">
              <a:solidFill>
                <a:srgbClr val="000000"/>
              </a:solidFill>
              <a:prstDash val="solid"/>
              <a:headEnd type="none" len="sm" w="sm"/>
              <a:tailEnd type="none" len="sm" w="sm"/>
            </a:ln>
          </p:spPr>
        </p:sp>
        <p:sp>
          <p:nvSpPr>
            <p:cNvPr name="AutoShape 20" id="20"/>
            <p:cNvSpPr/>
            <p:nvPr/>
          </p:nvSpPr>
          <p:spPr>
            <a:xfrm flipH="true">
              <a:off x="0" y="1587393"/>
              <a:ext cx="14188111" cy="0"/>
            </a:xfrm>
            <a:prstGeom prst="line">
              <a:avLst/>
            </a:prstGeom>
            <a:ln cap="flat" w="46235">
              <a:solidFill>
                <a:srgbClr val="000000"/>
              </a:solidFill>
              <a:prstDash val="solid"/>
              <a:headEnd type="none" len="sm" w="sm"/>
              <a:tailEnd type="none" len="sm" w="sm"/>
            </a:ln>
          </p:spPr>
        </p:sp>
        <p:sp>
          <p:nvSpPr>
            <p:cNvPr name="AutoShape 21" id="21"/>
            <p:cNvSpPr/>
            <p:nvPr/>
          </p:nvSpPr>
          <p:spPr>
            <a:xfrm flipH="true">
              <a:off x="0" y="23207"/>
              <a:ext cx="14188111" cy="0"/>
            </a:xfrm>
            <a:prstGeom prst="line">
              <a:avLst/>
            </a:prstGeom>
            <a:ln cap="flat" w="46235">
              <a:solidFill>
                <a:srgbClr val="000000"/>
              </a:solidFill>
              <a:prstDash val="solid"/>
              <a:headEnd type="none" len="sm" w="sm"/>
              <a:tailEnd type="none" len="sm" w="sm"/>
            </a:ln>
          </p:spPr>
        </p:sp>
        <p:sp>
          <p:nvSpPr>
            <p:cNvPr name="AutoShape 22" id="22"/>
            <p:cNvSpPr/>
            <p:nvPr/>
          </p:nvSpPr>
          <p:spPr>
            <a:xfrm flipV="true">
              <a:off x="23118" y="89"/>
              <a:ext cx="0" cy="5971147"/>
            </a:xfrm>
            <a:prstGeom prst="line">
              <a:avLst/>
            </a:prstGeom>
            <a:ln cap="flat" w="46235">
              <a:solidFill>
                <a:srgbClr val="000000"/>
              </a:solidFill>
              <a:prstDash val="solid"/>
              <a:headEnd type="none" len="sm" w="sm"/>
              <a:tailEnd type="none" len="sm" w="sm"/>
            </a:ln>
          </p:spPr>
        </p:sp>
      </p:grpSp>
      <p:sp>
        <p:nvSpPr>
          <p:cNvPr name="TextBox 23" id="2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13</a:t>
            </a:r>
          </a:p>
        </p:txBody>
      </p:sp>
      <p:sp>
        <p:nvSpPr>
          <p:cNvPr name="TextBox 24" id="24"/>
          <p:cNvSpPr txBox="true"/>
          <p:nvPr/>
        </p:nvSpPr>
        <p:spPr>
          <a:xfrm rot="0">
            <a:off x="6406110" y="1533253"/>
            <a:ext cx="5456731" cy="1019177"/>
          </a:xfrm>
          <a:prstGeom prst="rect">
            <a:avLst/>
          </a:prstGeom>
        </p:spPr>
        <p:txBody>
          <a:bodyPr anchor="t" rtlCol="false" tIns="0" lIns="0" bIns="0" rIns="0">
            <a:spAutoFit/>
          </a:bodyPr>
          <a:lstStyle/>
          <a:p>
            <a:pPr algn="ctr">
              <a:lnSpc>
                <a:spcPts val="8399"/>
              </a:lnSpc>
              <a:spcBef>
                <a:spcPct val="0"/>
              </a:spcBef>
            </a:pPr>
            <a:r>
              <a:rPr lang="en-US" sz="5999" spc="353">
                <a:solidFill>
                  <a:srgbClr val="195AEF"/>
                </a:solidFill>
                <a:latin typeface="Gimme Extra Bold"/>
                <a:ea typeface="Gimme Extra Bold"/>
                <a:cs typeface="Gimme Extra Bold"/>
                <a:sym typeface="Gimme Extra Bold"/>
              </a:rPr>
              <a:t>Your turn</a:t>
            </a:r>
          </a:p>
        </p:txBody>
      </p:sp>
      <p:sp>
        <p:nvSpPr>
          <p:cNvPr name="TextBox 25" id="25"/>
          <p:cNvSpPr txBox="true"/>
          <p:nvPr/>
        </p:nvSpPr>
        <p:spPr>
          <a:xfrm rot="0">
            <a:off x="2165896" y="2638156"/>
            <a:ext cx="13937159" cy="1396999"/>
          </a:xfrm>
          <a:prstGeom prst="rect">
            <a:avLst/>
          </a:prstGeom>
        </p:spPr>
        <p:txBody>
          <a:bodyPr anchor="t" rtlCol="false" tIns="0" lIns="0" bIns="0" rIns="0">
            <a:spAutoFit/>
          </a:bodyPr>
          <a:lstStyle/>
          <a:p>
            <a:pPr algn="ctr">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How does the steepness of a ramp affect how far a toy car will travel?</a:t>
            </a:r>
          </a:p>
          <a:p>
            <a:pPr algn="ctr">
              <a:lnSpc>
                <a:spcPts val="2999"/>
              </a:lnSpc>
            </a:pPr>
          </a:p>
          <a:p>
            <a:pPr algn="ctr">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What are the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different variables</a:t>
            </a:r>
            <a:r>
              <a:rPr lang="en-US" sz="3999">
                <a:solidFill>
                  <a:srgbClr val="195AEF"/>
                </a:solidFill>
                <a:latin typeface="ABC Ginto Rounded Nord Condensed"/>
                <a:ea typeface="ABC Ginto Rounded Nord Condensed"/>
                <a:cs typeface="ABC Ginto Rounded Nord Condensed"/>
                <a:sym typeface="ABC Ginto Rounded Nord Condensed"/>
              </a:rPr>
              <a:t> for this question?</a:t>
            </a:r>
          </a:p>
        </p:txBody>
      </p:sp>
      <p:grpSp>
        <p:nvGrpSpPr>
          <p:cNvPr name="Group 26" id="26"/>
          <p:cNvGrpSpPr/>
          <p:nvPr/>
        </p:nvGrpSpPr>
        <p:grpSpPr>
          <a:xfrm rot="0">
            <a:off x="11313490" y="4336165"/>
            <a:ext cx="4364549" cy="4503734"/>
            <a:chOff x="0" y="0"/>
            <a:chExt cx="5819399" cy="6004978"/>
          </a:xfrm>
        </p:grpSpPr>
        <p:grpSp>
          <p:nvGrpSpPr>
            <p:cNvPr name="Group 27" id="27"/>
            <p:cNvGrpSpPr/>
            <p:nvPr/>
          </p:nvGrpSpPr>
          <p:grpSpPr>
            <a:xfrm rot="0">
              <a:off x="0" y="0"/>
              <a:ext cx="5819399" cy="1584211"/>
              <a:chOff x="0" y="0"/>
              <a:chExt cx="1149511" cy="312931"/>
            </a:xfrm>
          </p:grpSpPr>
          <p:sp>
            <p:nvSpPr>
              <p:cNvPr name="Freeform 28" id="28"/>
              <p:cNvSpPr/>
              <p:nvPr/>
            </p:nvSpPr>
            <p:spPr>
              <a:xfrm flipH="false" flipV="false" rot="0">
                <a:off x="0" y="0"/>
                <a:ext cx="1149511" cy="312931"/>
              </a:xfrm>
              <a:custGeom>
                <a:avLst/>
                <a:gdLst/>
                <a:ahLst/>
                <a:cxnLst/>
                <a:rect r="r" b="b" t="t" l="l"/>
                <a:pathLst>
                  <a:path h="312931" w="1149511">
                    <a:moveTo>
                      <a:pt x="0" y="0"/>
                    </a:moveTo>
                    <a:lnTo>
                      <a:pt x="1149511" y="0"/>
                    </a:lnTo>
                    <a:lnTo>
                      <a:pt x="1149511" y="312931"/>
                    </a:lnTo>
                    <a:lnTo>
                      <a:pt x="0" y="312931"/>
                    </a:lnTo>
                    <a:close/>
                  </a:path>
                </a:pathLst>
              </a:custGeom>
              <a:solidFill>
                <a:srgbClr val="E5A000"/>
              </a:solidFill>
            </p:spPr>
          </p:sp>
          <p:sp>
            <p:nvSpPr>
              <p:cNvPr name="TextBox 29" id="29"/>
              <p:cNvSpPr txBox="true"/>
              <p:nvPr/>
            </p:nvSpPr>
            <p:spPr>
              <a:xfrm>
                <a:off x="0" y="47625"/>
                <a:ext cx="1149511" cy="265306"/>
              </a:xfrm>
              <a:prstGeom prst="rect">
                <a:avLst/>
              </a:prstGeom>
            </p:spPr>
            <p:txBody>
              <a:bodyPr anchor="ctr" rtlCol="false" tIns="50800" lIns="50800" bIns="50800" rIns="50800"/>
              <a:lstStyle/>
              <a:p>
                <a:pPr algn="ctr">
                  <a:lnSpc>
                    <a:spcPts val="2499"/>
                  </a:lnSpc>
                </a:pPr>
              </a:p>
            </p:txBody>
          </p:sp>
        </p:grpSp>
        <p:grpSp>
          <p:nvGrpSpPr>
            <p:cNvPr name="Group 30" id="30"/>
            <p:cNvGrpSpPr/>
            <p:nvPr/>
          </p:nvGrpSpPr>
          <p:grpSpPr>
            <a:xfrm rot="0">
              <a:off x="0" y="1584211"/>
              <a:ext cx="5819399" cy="4420767"/>
              <a:chOff x="0" y="0"/>
              <a:chExt cx="1149511" cy="873238"/>
            </a:xfrm>
          </p:grpSpPr>
          <p:sp>
            <p:nvSpPr>
              <p:cNvPr name="Freeform 31" id="31"/>
              <p:cNvSpPr/>
              <p:nvPr/>
            </p:nvSpPr>
            <p:spPr>
              <a:xfrm flipH="false" flipV="false" rot="0">
                <a:off x="0" y="0"/>
                <a:ext cx="1149511" cy="873238"/>
              </a:xfrm>
              <a:custGeom>
                <a:avLst/>
                <a:gdLst/>
                <a:ahLst/>
                <a:cxnLst/>
                <a:rect r="r" b="b" t="t" l="l"/>
                <a:pathLst>
                  <a:path h="873238" w="1149511">
                    <a:moveTo>
                      <a:pt x="0" y="0"/>
                    </a:moveTo>
                    <a:lnTo>
                      <a:pt x="1149511" y="0"/>
                    </a:lnTo>
                    <a:lnTo>
                      <a:pt x="1149511" y="873238"/>
                    </a:lnTo>
                    <a:lnTo>
                      <a:pt x="0" y="873238"/>
                    </a:lnTo>
                    <a:close/>
                  </a:path>
                </a:pathLst>
              </a:custGeom>
              <a:solidFill>
                <a:srgbClr val="EEDDCD"/>
              </a:solidFill>
            </p:spPr>
          </p:sp>
          <p:sp>
            <p:nvSpPr>
              <p:cNvPr name="TextBox 32" id="32"/>
              <p:cNvSpPr txBox="true"/>
              <p:nvPr/>
            </p:nvSpPr>
            <p:spPr>
              <a:xfrm>
                <a:off x="0" y="47625"/>
                <a:ext cx="1149511" cy="825613"/>
              </a:xfrm>
              <a:prstGeom prst="rect">
                <a:avLst/>
              </a:prstGeom>
            </p:spPr>
            <p:txBody>
              <a:bodyPr anchor="ctr" rtlCol="false" tIns="50800" lIns="50800" bIns="50800" rIns="50800"/>
              <a:lstStyle/>
              <a:p>
                <a:pPr algn="ctr">
                  <a:lnSpc>
                    <a:spcPts val="2499"/>
                  </a:lnSpc>
                </a:pPr>
              </a:p>
            </p:txBody>
          </p:sp>
        </p:grpSp>
      </p:grpSp>
      <p:sp>
        <p:nvSpPr>
          <p:cNvPr name="TextBox 33" id="33"/>
          <p:cNvSpPr txBox="true"/>
          <p:nvPr/>
        </p:nvSpPr>
        <p:spPr>
          <a:xfrm rot="0">
            <a:off x="11790003" y="4585187"/>
            <a:ext cx="3411523" cy="762000"/>
          </a:xfrm>
          <a:prstGeom prst="rect">
            <a:avLst/>
          </a:prstGeom>
        </p:spPr>
        <p:txBody>
          <a:bodyPr anchor="t" rtlCol="false" tIns="0" lIns="0" bIns="0" rIns="0">
            <a:spAutoFit/>
          </a:bodyPr>
          <a:lstStyle/>
          <a:p>
            <a:pPr algn="ctr">
              <a:lnSpc>
                <a:spcPts val="2999"/>
              </a:lnSpc>
              <a:spcBef>
                <a:spcPct val="0"/>
              </a:spcBef>
            </a:pPr>
            <a:r>
              <a:rPr lang="en-US" b="true" sz="2999">
                <a:solidFill>
                  <a:srgbClr val="EEDDCD"/>
                </a:solidFill>
                <a:latin typeface="ABC Ginto Rounded Nord Condensed Medium"/>
                <a:ea typeface="ABC Ginto Rounded Nord Condensed Medium"/>
                <a:cs typeface="ABC Ginto Rounded Nord Condensed Medium"/>
                <a:sym typeface="ABC Ginto Rounded Nord Condensed Medium"/>
              </a:rPr>
              <a:t>Control</a:t>
            </a:r>
          </a:p>
          <a:p>
            <a:pPr algn="ctr">
              <a:lnSpc>
                <a:spcPts val="2999"/>
              </a:lnSpc>
              <a:spcBef>
                <a:spcPct val="0"/>
              </a:spcBef>
            </a:pPr>
            <a:r>
              <a:rPr lang="en-US" sz="2999">
                <a:solidFill>
                  <a:srgbClr val="EEDDCD"/>
                </a:solidFill>
                <a:latin typeface="ABC Ginto Rounded Nord Condensed"/>
                <a:ea typeface="ABC Ginto Rounded Nord Condensed"/>
                <a:cs typeface="ABC Ginto Rounded Nord Condensed"/>
                <a:sym typeface="ABC Ginto Rounded Nord Condensed"/>
              </a:rPr>
              <a:t>(what stays the same)</a:t>
            </a:r>
          </a:p>
        </p:txBody>
      </p:sp>
      <p:sp>
        <p:nvSpPr>
          <p:cNvPr name="AutoShape 34" id="34"/>
          <p:cNvSpPr/>
          <p:nvPr/>
        </p:nvSpPr>
        <p:spPr>
          <a:xfrm>
            <a:off x="11313490" y="4357141"/>
            <a:ext cx="4423808" cy="0"/>
          </a:xfrm>
          <a:prstGeom prst="line">
            <a:avLst/>
          </a:prstGeom>
          <a:ln cap="flat" w="38100">
            <a:solidFill>
              <a:srgbClr val="000000"/>
            </a:solidFill>
            <a:prstDash val="solid"/>
            <a:headEnd type="none" len="sm" w="sm"/>
            <a:tailEnd type="none" len="sm" w="sm"/>
          </a:ln>
        </p:spPr>
      </p:sp>
      <p:sp>
        <p:nvSpPr>
          <p:cNvPr name="AutoShape 35" id="35"/>
          <p:cNvSpPr/>
          <p:nvPr/>
        </p:nvSpPr>
        <p:spPr>
          <a:xfrm>
            <a:off x="11283861" y="8820848"/>
            <a:ext cx="4423808" cy="0"/>
          </a:xfrm>
          <a:prstGeom prst="line">
            <a:avLst/>
          </a:prstGeom>
          <a:ln cap="flat" w="38100">
            <a:solidFill>
              <a:srgbClr val="000000"/>
            </a:solidFill>
            <a:prstDash val="solid"/>
            <a:headEnd type="none" len="sm" w="sm"/>
            <a:tailEnd type="none" len="sm" w="sm"/>
          </a:ln>
        </p:spPr>
      </p:sp>
      <p:sp>
        <p:nvSpPr>
          <p:cNvPr name="AutoShape 36" id="36"/>
          <p:cNvSpPr/>
          <p:nvPr/>
        </p:nvSpPr>
        <p:spPr>
          <a:xfrm flipH="true" flipV="true">
            <a:off x="15697090" y="4336165"/>
            <a:ext cx="10579" cy="4540090"/>
          </a:xfrm>
          <a:prstGeom prst="line">
            <a:avLst/>
          </a:prstGeom>
          <a:ln cap="flat" w="38100">
            <a:solidFill>
              <a:srgbClr val="000000"/>
            </a:solidFill>
            <a:prstDash val="solid"/>
            <a:headEnd type="none" len="sm" w="sm"/>
            <a:tailEnd type="none" len="sm" w="sm"/>
          </a:ln>
        </p:spPr>
      </p:sp>
      <p:sp>
        <p:nvSpPr>
          <p:cNvPr name="AutoShape 37" id="37"/>
          <p:cNvSpPr/>
          <p:nvPr/>
        </p:nvSpPr>
        <p:spPr>
          <a:xfrm>
            <a:off x="11313490" y="5518637"/>
            <a:ext cx="4330830" cy="0"/>
          </a:xfrm>
          <a:prstGeom prst="line">
            <a:avLst/>
          </a:prstGeom>
          <a:ln cap="flat" w="38100">
            <a:solidFill>
              <a:srgbClr val="000000"/>
            </a:solidFill>
            <a:prstDash val="solid"/>
            <a:headEnd type="none" len="sm" w="sm"/>
            <a:tailEnd type="none" len="sm" w="sm"/>
          </a:ln>
        </p:spPr>
      </p:sp>
      <p:sp>
        <p:nvSpPr>
          <p:cNvPr name="AutoShape 38" id="38"/>
          <p:cNvSpPr/>
          <p:nvPr/>
        </p:nvSpPr>
        <p:spPr>
          <a:xfrm>
            <a:off x="11283861" y="6628032"/>
            <a:ext cx="4423808" cy="0"/>
          </a:xfrm>
          <a:prstGeom prst="line">
            <a:avLst/>
          </a:prstGeom>
          <a:ln cap="flat" w="38100">
            <a:solidFill>
              <a:srgbClr val="000000"/>
            </a:solidFill>
            <a:prstDash val="solid"/>
            <a:headEnd type="none" len="sm" w="sm"/>
            <a:tailEnd type="none" len="sm" w="sm"/>
          </a:ln>
        </p:spPr>
      </p:sp>
      <p:sp>
        <p:nvSpPr>
          <p:cNvPr name="AutoShape 39" id="39"/>
          <p:cNvSpPr/>
          <p:nvPr/>
        </p:nvSpPr>
        <p:spPr>
          <a:xfrm>
            <a:off x="11283861" y="7737427"/>
            <a:ext cx="4423808" cy="0"/>
          </a:xfrm>
          <a:prstGeom prst="line">
            <a:avLst/>
          </a:prstGeom>
          <a:ln cap="flat" w="38100">
            <a:solidFill>
              <a:srgbClr val="000000"/>
            </a:solidFill>
            <a:prstDash val="solid"/>
            <a:headEnd type="none" len="sm" w="sm"/>
            <a:tailEnd type="none" len="sm" w="sm"/>
          </a:ln>
        </p:spPr>
      </p:sp>
      <p:sp>
        <p:nvSpPr>
          <p:cNvPr name="TextBox 40" id="40"/>
          <p:cNvSpPr txBox="true"/>
          <p:nvPr/>
        </p:nvSpPr>
        <p:spPr>
          <a:xfrm rot="0">
            <a:off x="1028700" y="6442098"/>
            <a:ext cx="4548762" cy="1187449"/>
          </a:xfrm>
          <a:prstGeom prst="rect">
            <a:avLst/>
          </a:prstGeom>
        </p:spPr>
        <p:txBody>
          <a:bodyPr anchor="t" rtlCol="false" tIns="0" lIns="0" bIns="0" rIns="0">
            <a:spAutoFit/>
          </a:bodyPr>
          <a:lstStyle/>
          <a:p>
            <a:pPr algn="ctr">
              <a:lnSpc>
                <a:spcPts val="3999"/>
              </a:lnSpc>
              <a:spcBef>
                <a:spcPct val="0"/>
              </a:spcBef>
            </a:pPr>
            <a:r>
              <a:rPr lang="en-US" sz="3999">
                <a:solidFill>
                  <a:srgbClr val="000000"/>
                </a:solidFill>
                <a:latin typeface="FF Providence Sans"/>
                <a:ea typeface="FF Providence Sans"/>
                <a:cs typeface="FF Providence Sans"/>
                <a:sym typeface="FF Providence Sans"/>
              </a:rPr>
              <a:t>The steepness of the ramp (angle)</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9050" y="-10716"/>
            <a:ext cx="18307050" cy="10297716"/>
          </a:xfrm>
          <a:custGeom>
            <a:avLst/>
            <a:gdLst/>
            <a:ahLst/>
            <a:cxnLst/>
            <a:rect r="r" b="b" t="t" l="l"/>
            <a:pathLst>
              <a:path h="10297716" w="18307050">
                <a:moveTo>
                  <a:pt x="0" y="0"/>
                </a:moveTo>
                <a:lnTo>
                  <a:pt x="18307050" y="0"/>
                </a:lnTo>
                <a:lnTo>
                  <a:pt x="18307050" y="10297716"/>
                </a:lnTo>
                <a:lnTo>
                  <a:pt x="0" y="10297716"/>
                </a:lnTo>
                <a:lnTo>
                  <a:pt x="0" y="0"/>
                </a:lnTo>
                <a:close/>
              </a:path>
            </a:pathLst>
          </a:custGeom>
          <a:blipFill>
            <a:blip r:embed="rId3"/>
            <a:stretch>
              <a:fillRect l="0" t="0" r="0" b="0"/>
            </a:stretch>
          </a:blipFill>
        </p:spPr>
      </p:sp>
      <p:grpSp>
        <p:nvGrpSpPr>
          <p:cNvPr name="Group 4" id="4"/>
          <p:cNvGrpSpPr/>
          <p:nvPr/>
        </p:nvGrpSpPr>
        <p:grpSpPr>
          <a:xfrm rot="0">
            <a:off x="672407" y="4336165"/>
            <a:ext cx="10641083" cy="4503734"/>
            <a:chOff x="0" y="0"/>
            <a:chExt cx="14188111" cy="6004978"/>
          </a:xfrm>
        </p:grpSpPr>
        <p:grpSp>
          <p:nvGrpSpPr>
            <p:cNvPr name="Group 5" id="5"/>
            <p:cNvGrpSpPr/>
            <p:nvPr/>
          </p:nvGrpSpPr>
          <p:grpSpPr>
            <a:xfrm rot="0">
              <a:off x="0" y="178"/>
              <a:ext cx="7130066" cy="1596441"/>
              <a:chOff x="0" y="0"/>
              <a:chExt cx="1547452" cy="346479"/>
            </a:xfrm>
          </p:grpSpPr>
          <p:sp>
            <p:nvSpPr>
              <p:cNvPr name="Freeform 6" id="6"/>
              <p:cNvSpPr/>
              <p:nvPr/>
            </p:nvSpPr>
            <p:spPr>
              <a:xfrm flipH="false" flipV="false" rot="0">
                <a:off x="0" y="0"/>
                <a:ext cx="1547452" cy="346479"/>
              </a:xfrm>
              <a:custGeom>
                <a:avLst/>
                <a:gdLst/>
                <a:ahLst/>
                <a:cxnLst/>
                <a:rect r="r" b="b" t="t" l="l"/>
                <a:pathLst>
                  <a:path h="346479" w="1547452">
                    <a:moveTo>
                      <a:pt x="0" y="0"/>
                    </a:moveTo>
                    <a:lnTo>
                      <a:pt x="1547452" y="0"/>
                    </a:lnTo>
                    <a:lnTo>
                      <a:pt x="1547452" y="346479"/>
                    </a:lnTo>
                    <a:lnTo>
                      <a:pt x="0" y="346479"/>
                    </a:lnTo>
                    <a:close/>
                  </a:path>
                </a:pathLst>
              </a:custGeom>
              <a:solidFill>
                <a:srgbClr val="E5A000"/>
              </a:solidFill>
              <a:ln cap="sq">
                <a:noFill/>
                <a:prstDash val="solid"/>
                <a:miter/>
              </a:ln>
            </p:spPr>
          </p:sp>
          <p:sp>
            <p:nvSpPr>
              <p:cNvPr name="TextBox 7" id="7"/>
              <p:cNvSpPr txBox="true"/>
              <p:nvPr/>
            </p:nvSpPr>
            <p:spPr>
              <a:xfrm>
                <a:off x="0" y="57150"/>
                <a:ext cx="1547452" cy="289329"/>
              </a:xfrm>
              <a:prstGeom prst="rect">
                <a:avLst/>
              </a:prstGeom>
            </p:spPr>
            <p:txBody>
              <a:bodyPr anchor="ctr" rtlCol="false" tIns="50800" lIns="50800" bIns="50800" rIns="50800"/>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Independent</a:t>
                </a:r>
              </a:p>
              <a:p>
                <a:pPr algn="ctr">
                  <a:lnSpc>
                    <a:spcPts val="2999"/>
                  </a:lnSpc>
                </a:pPr>
                <a:r>
                  <a:rPr lang="en-US" sz="2999">
                    <a:solidFill>
                      <a:srgbClr val="EEDDCD"/>
                    </a:solidFill>
                    <a:latin typeface="ABC Ginto Rounded Nord Condensed"/>
                    <a:ea typeface="ABC Ginto Rounded Nord Condensed"/>
                    <a:cs typeface="ABC Ginto Rounded Nord Condensed"/>
                    <a:sym typeface="ABC Ginto Rounded Nord Condensed"/>
                  </a:rPr>
                  <a:t>(what we change)</a:t>
                </a:r>
              </a:p>
            </p:txBody>
          </p:sp>
        </p:grpSp>
        <p:grpSp>
          <p:nvGrpSpPr>
            <p:cNvPr name="Group 8" id="8"/>
            <p:cNvGrpSpPr/>
            <p:nvPr/>
          </p:nvGrpSpPr>
          <p:grpSpPr>
            <a:xfrm rot="0">
              <a:off x="7058045" y="178"/>
              <a:ext cx="7130066" cy="1596441"/>
              <a:chOff x="0" y="0"/>
              <a:chExt cx="1547452" cy="346479"/>
            </a:xfrm>
          </p:grpSpPr>
          <p:sp>
            <p:nvSpPr>
              <p:cNvPr name="Freeform 9" id="9"/>
              <p:cNvSpPr/>
              <p:nvPr/>
            </p:nvSpPr>
            <p:spPr>
              <a:xfrm flipH="false" flipV="false" rot="0">
                <a:off x="0" y="0"/>
                <a:ext cx="1547452" cy="346479"/>
              </a:xfrm>
              <a:custGeom>
                <a:avLst/>
                <a:gdLst/>
                <a:ahLst/>
                <a:cxnLst/>
                <a:rect r="r" b="b" t="t" l="l"/>
                <a:pathLst>
                  <a:path h="346479" w="1547452">
                    <a:moveTo>
                      <a:pt x="0" y="0"/>
                    </a:moveTo>
                    <a:lnTo>
                      <a:pt x="1547452" y="0"/>
                    </a:lnTo>
                    <a:lnTo>
                      <a:pt x="1547452" y="346479"/>
                    </a:lnTo>
                    <a:lnTo>
                      <a:pt x="0" y="346479"/>
                    </a:lnTo>
                    <a:close/>
                  </a:path>
                </a:pathLst>
              </a:custGeom>
              <a:solidFill>
                <a:srgbClr val="E5A000"/>
              </a:solidFill>
              <a:ln cap="sq">
                <a:noFill/>
                <a:prstDash val="solid"/>
                <a:miter/>
              </a:ln>
            </p:spPr>
          </p:sp>
          <p:sp>
            <p:nvSpPr>
              <p:cNvPr name="TextBox 10" id="10"/>
              <p:cNvSpPr txBox="true"/>
              <p:nvPr/>
            </p:nvSpPr>
            <p:spPr>
              <a:xfrm>
                <a:off x="0" y="57150"/>
                <a:ext cx="1547452" cy="289329"/>
              </a:xfrm>
              <a:prstGeom prst="rect">
                <a:avLst/>
              </a:prstGeom>
            </p:spPr>
            <p:txBody>
              <a:bodyPr anchor="ctr" rtlCol="false" tIns="50800" lIns="50800" bIns="50800" rIns="50800"/>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Dependent</a:t>
                </a:r>
              </a:p>
              <a:p>
                <a:pPr algn="ctr">
                  <a:lnSpc>
                    <a:spcPts val="2999"/>
                  </a:lnSpc>
                </a:pPr>
                <a:r>
                  <a:rPr lang="en-US" sz="2999">
                    <a:solidFill>
                      <a:srgbClr val="EEDDCD"/>
                    </a:solidFill>
                    <a:latin typeface="ABC Ginto Rounded Nord Condensed"/>
                    <a:ea typeface="ABC Ginto Rounded Nord Condensed"/>
                    <a:cs typeface="ABC Ginto Rounded Nord Condensed"/>
                    <a:sym typeface="ABC Ginto Rounded Nord Condensed"/>
                  </a:rPr>
                  <a:t>(what we measure)</a:t>
                </a:r>
              </a:p>
            </p:txBody>
          </p:sp>
        </p:grpSp>
        <p:grpSp>
          <p:nvGrpSpPr>
            <p:cNvPr name="Group 11" id="11"/>
            <p:cNvGrpSpPr/>
            <p:nvPr/>
          </p:nvGrpSpPr>
          <p:grpSpPr>
            <a:xfrm rot="0">
              <a:off x="0" y="1596619"/>
              <a:ext cx="7058045" cy="4408359"/>
              <a:chOff x="0" y="0"/>
              <a:chExt cx="1531821" cy="956755"/>
            </a:xfrm>
          </p:grpSpPr>
          <p:sp>
            <p:nvSpPr>
              <p:cNvPr name="Freeform 12" id="12"/>
              <p:cNvSpPr/>
              <p:nvPr/>
            </p:nvSpPr>
            <p:spPr>
              <a:xfrm flipH="false" flipV="false" rot="0">
                <a:off x="0" y="0"/>
                <a:ext cx="1531821" cy="956755"/>
              </a:xfrm>
              <a:custGeom>
                <a:avLst/>
                <a:gdLst/>
                <a:ahLst/>
                <a:cxnLst/>
                <a:rect r="r" b="b" t="t" l="l"/>
                <a:pathLst>
                  <a:path h="956755" w="1531821">
                    <a:moveTo>
                      <a:pt x="0" y="0"/>
                    </a:moveTo>
                    <a:lnTo>
                      <a:pt x="1531821" y="0"/>
                    </a:lnTo>
                    <a:lnTo>
                      <a:pt x="1531821" y="956755"/>
                    </a:lnTo>
                    <a:lnTo>
                      <a:pt x="0" y="956755"/>
                    </a:lnTo>
                    <a:close/>
                  </a:path>
                </a:pathLst>
              </a:custGeom>
              <a:solidFill>
                <a:srgbClr val="EEDDCD"/>
              </a:solidFill>
              <a:ln cap="sq">
                <a:noFill/>
                <a:prstDash val="solid"/>
                <a:miter/>
              </a:ln>
            </p:spPr>
          </p:sp>
          <p:sp>
            <p:nvSpPr>
              <p:cNvPr name="TextBox 13" id="13"/>
              <p:cNvSpPr txBox="true"/>
              <p:nvPr/>
            </p:nvSpPr>
            <p:spPr>
              <a:xfrm>
                <a:off x="0" y="-47625"/>
                <a:ext cx="1531821" cy="1004380"/>
              </a:xfrm>
              <a:prstGeom prst="rect">
                <a:avLst/>
              </a:prstGeom>
            </p:spPr>
            <p:txBody>
              <a:bodyPr anchor="ctr" rtlCol="false" tIns="50800" lIns="50800" bIns="50800" rIns="50800"/>
              <a:lstStyle/>
              <a:p>
                <a:pPr algn="ctr">
                  <a:lnSpc>
                    <a:spcPts val="3499"/>
                  </a:lnSpc>
                  <a:spcBef>
                    <a:spcPct val="0"/>
                  </a:spcBef>
                </a:pPr>
              </a:p>
            </p:txBody>
          </p:sp>
        </p:grpSp>
        <p:grpSp>
          <p:nvGrpSpPr>
            <p:cNvPr name="Group 14" id="14"/>
            <p:cNvGrpSpPr/>
            <p:nvPr/>
          </p:nvGrpSpPr>
          <p:grpSpPr>
            <a:xfrm rot="0">
              <a:off x="7058045" y="1596619"/>
              <a:ext cx="7130066" cy="4408359"/>
              <a:chOff x="0" y="0"/>
              <a:chExt cx="1547452" cy="956755"/>
            </a:xfrm>
          </p:grpSpPr>
          <p:sp>
            <p:nvSpPr>
              <p:cNvPr name="Freeform 15" id="15"/>
              <p:cNvSpPr/>
              <p:nvPr/>
            </p:nvSpPr>
            <p:spPr>
              <a:xfrm flipH="false" flipV="false" rot="0">
                <a:off x="0" y="0"/>
                <a:ext cx="1547452" cy="956755"/>
              </a:xfrm>
              <a:custGeom>
                <a:avLst/>
                <a:gdLst/>
                <a:ahLst/>
                <a:cxnLst/>
                <a:rect r="r" b="b" t="t" l="l"/>
                <a:pathLst>
                  <a:path h="956755" w="1547452">
                    <a:moveTo>
                      <a:pt x="0" y="0"/>
                    </a:moveTo>
                    <a:lnTo>
                      <a:pt x="1547452" y="0"/>
                    </a:lnTo>
                    <a:lnTo>
                      <a:pt x="1547452" y="956755"/>
                    </a:lnTo>
                    <a:lnTo>
                      <a:pt x="0" y="956755"/>
                    </a:lnTo>
                    <a:close/>
                  </a:path>
                </a:pathLst>
              </a:custGeom>
              <a:solidFill>
                <a:srgbClr val="EEDDCD"/>
              </a:solidFill>
              <a:ln cap="sq">
                <a:noFill/>
                <a:prstDash val="solid"/>
                <a:miter/>
              </a:ln>
            </p:spPr>
          </p:sp>
          <p:sp>
            <p:nvSpPr>
              <p:cNvPr name="TextBox 16" id="16"/>
              <p:cNvSpPr txBox="true"/>
              <p:nvPr/>
            </p:nvSpPr>
            <p:spPr>
              <a:xfrm>
                <a:off x="0" y="-38100"/>
                <a:ext cx="1547452" cy="994855"/>
              </a:xfrm>
              <a:prstGeom prst="rect">
                <a:avLst/>
              </a:prstGeom>
            </p:spPr>
            <p:txBody>
              <a:bodyPr anchor="ctr" rtlCol="false" tIns="50800" lIns="50800" bIns="50800" rIns="50800"/>
              <a:lstStyle/>
              <a:p>
                <a:pPr algn="ctr">
                  <a:lnSpc>
                    <a:spcPts val="2659"/>
                  </a:lnSpc>
                  <a:spcBef>
                    <a:spcPct val="0"/>
                  </a:spcBef>
                </a:pPr>
              </a:p>
            </p:txBody>
          </p:sp>
        </p:grpSp>
        <p:sp>
          <p:nvSpPr>
            <p:cNvPr name="AutoShape 17" id="17"/>
            <p:cNvSpPr/>
            <p:nvPr/>
          </p:nvSpPr>
          <p:spPr>
            <a:xfrm flipV="true">
              <a:off x="14164993" y="33831"/>
              <a:ext cx="0" cy="5971147"/>
            </a:xfrm>
            <a:prstGeom prst="line">
              <a:avLst/>
            </a:prstGeom>
            <a:ln cap="flat" w="46235">
              <a:solidFill>
                <a:srgbClr val="000000"/>
              </a:solidFill>
              <a:prstDash val="solid"/>
              <a:headEnd type="none" len="sm" w="sm"/>
              <a:tailEnd type="none" len="sm" w="sm"/>
            </a:ln>
          </p:spPr>
        </p:sp>
        <p:sp>
          <p:nvSpPr>
            <p:cNvPr name="AutoShape 18" id="18"/>
            <p:cNvSpPr/>
            <p:nvPr/>
          </p:nvSpPr>
          <p:spPr>
            <a:xfrm flipH="true">
              <a:off x="0" y="5971325"/>
              <a:ext cx="14188111" cy="0"/>
            </a:xfrm>
            <a:prstGeom prst="line">
              <a:avLst/>
            </a:prstGeom>
            <a:ln cap="flat" w="46235">
              <a:solidFill>
                <a:srgbClr val="000000"/>
              </a:solidFill>
              <a:prstDash val="solid"/>
              <a:headEnd type="none" len="sm" w="sm"/>
              <a:tailEnd type="none" len="sm" w="sm"/>
            </a:ln>
          </p:spPr>
        </p:sp>
        <p:sp>
          <p:nvSpPr>
            <p:cNvPr name="AutoShape 19" id="19"/>
            <p:cNvSpPr/>
            <p:nvPr/>
          </p:nvSpPr>
          <p:spPr>
            <a:xfrm flipH="true" flipV="true">
              <a:off x="7070938" y="89"/>
              <a:ext cx="23118" cy="6004800"/>
            </a:xfrm>
            <a:prstGeom prst="line">
              <a:avLst/>
            </a:prstGeom>
            <a:ln cap="flat" w="46235">
              <a:solidFill>
                <a:srgbClr val="000000"/>
              </a:solidFill>
              <a:prstDash val="solid"/>
              <a:headEnd type="none" len="sm" w="sm"/>
              <a:tailEnd type="none" len="sm" w="sm"/>
            </a:ln>
          </p:spPr>
        </p:sp>
        <p:sp>
          <p:nvSpPr>
            <p:cNvPr name="AutoShape 20" id="20"/>
            <p:cNvSpPr/>
            <p:nvPr/>
          </p:nvSpPr>
          <p:spPr>
            <a:xfrm flipH="true">
              <a:off x="0" y="1587393"/>
              <a:ext cx="14188111" cy="0"/>
            </a:xfrm>
            <a:prstGeom prst="line">
              <a:avLst/>
            </a:prstGeom>
            <a:ln cap="flat" w="46235">
              <a:solidFill>
                <a:srgbClr val="000000"/>
              </a:solidFill>
              <a:prstDash val="solid"/>
              <a:headEnd type="none" len="sm" w="sm"/>
              <a:tailEnd type="none" len="sm" w="sm"/>
            </a:ln>
          </p:spPr>
        </p:sp>
        <p:sp>
          <p:nvSpPr>
            <p:cNvPr name="AutoShape 21" id="21"/>
            <p:cNvSpPr/>
            <p:nvPr/>
          </p:nvSpPr>
          <p:spPr>
            <a:xfrm flipH="true">
              <a:off x="0" y="23207"/>
              <a:ext cx="14188111" cy="0"/>
            </a:xfrm>
            <a:prstGeom prst="line">
              <a:avLst/>
            </a:prstGeom>
            <a:ln cap="flat" w="46235">
              <a:solidFill>
                <a:srgbClr val="000000"/>
              </a:solidFill>
              <a:prstDash val="solid"/>
              <a:headEnd type="none" len="sm" w="sm"/>
              <a:tailEnd type="none" len="sm" w="sm"/>
            </a:ln>
          </p:spPr>
        </p:sp>
        <p:sp>
          <p:nvSpPr>
            <p:cNvPr name="AutoShape 22" id="22"/>
            <p:cNvSpPr/>
            <p:nvPr/>
          </p:nvSpPr>
          <p:spPr>
            <a:xfrm flipV="true">
              <a:off x="23118" y="89"/>
              <a:ext cx="0" cy="5971147"/>
            </a:xfrm>
            <a:prstGeom prst="line">
              <a:avLst/>
            </a:prstGeom>
            <a:ln cap="flat" w="46235">
              <a:solidFill>
                <a:srgbClr val="000000"/>
              </a:solidFill>
              <a:prstDash val="solid"/>
              <a:headEnd type="none" len="sm" w="sm"/>
              <a:tailEnd type="none" len="sm" w="sm"/>
            </a:ln>
          </p:spPr>
        </p:sp>
      </p:grpSp>
      <p:sp>
        <p:nvSpPr>
          <p:cNvPr name="TextBox 23" id="2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14</a:t>
            </a:r>
          </a:p>
        </p:txBody>
      </p:sp>
      <p:sp>
        <p:nvSpPr>
          <p:cNvPr name="TextBox 24" id="24"/>
          <p:cNvSpPr txBox="true"/>
          <p:nvPr/>
        </p:nvSpPr>
        <p:spPr>
          <a:xfrm rot="0">
            <a:off x="6406110" y="1533253"/>
            <a:ext cx="5456731" cy="1019177"/>
          </a:xfrm>
          <a:prstGeom prst="rect">
            <a:avLst/>
          </a:prstGeom>
        </p:spPr>
        <p:txBody>
          <a:bodyPr anchor="t" rtlCol="false" tIns="0" lIns="0" bIns="0" rIns="0">
            <a:spAutoFit/>
          </a:bodyPr>
          <a:lstStyle/>
          <a:p>
            <a:pPr algn="ctr">
              <a:lnSpc>
                <a:spcPts val="8399"/>
              </a:lnSpc>
              <a:spcBef>
                <a:spcPct val="0"/>
              </a:spcBef>
            </a:pPr>
            <a:r>
              <a:rPr lang="en-US" sz="5999" spc="353">
                <a:solidFill>
                  <a:srgbClr val="195AEF"/>
                </a:solidFill>
                <a:latin typeface="Gimme Extra Bold"/>
                <a:ea typeface="Gimme Extra Bold"/>
                <a:cs typeface="Gimme Extra Bold"/>
                <a:sym typeface="Gimme Extra Bold"/>
              </a:rPr>
              <a:t>Your turn</a:t>
            </a:r>
          </a:p>
        </p:txBody>
      </p:sp>
      <p:sp>
        <p:nvSpPr>
          <p:cNvPr name="TextBox 25" id="25"/>
          <p:cNvSpPr txBox="true"/>
          <p:nvPr/>
        </p:nvSpPr>
        <p:spPr>
          <a:xfrm rot="0">
            <a:off x="2165896" y="2638156"/>
            <a:ext cx="13937159" cy="1396999"/>
          </a:xfrm>
          <a:prstGeom prst="rect">
            <a:avLst/>
          </a:prstGeom>
        </p:spPr>
        <p:txBody>
          <a:bodyPr anchor="t" rtlCol="false" tIns="0" lIns="0" bIns="0" rIns="0">
            <a:spAutoFit/>
          </a:bodyPr>
          <a:lstStyle/>
          <a:p>
            <a:pPr algn="ctr">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How does the steepness of a ramp affect how far a toy car will travel?</a:t>
            </a:r>
          </a:p>
          <a:p>
            <a:pPr algn="ctr">
              <a:lnSpc>
                <a:spcPts val="2999"/>
              </a:lnSpc>
            </a:pPr>
          </a:p>
          <a:p>
            <a:pPr algn="ctr">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What are the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different variables</a:t>
            </a:r>
            <a:r>
              <a:rPr lang="en-US" sz="3999">
                <a:solidFill>
                  <a:srgbClr val="195AEF"/>
                </a:solidFill>
                <a:latin typeface="ABC Ginto Rounded Nord Condensed"/>
                <a:ea typeface="ABC Ginto Rounded Nord Condensed"/>
                <a:cs typeface="ABC Ginto Rounded Nord Condensed"/>
                <a:sym typeface="ABC Ginto Rounded Nord Condensed"/>
              </a:rPr>
              <a:t> for this question?</a:t>
            </a:r>
          </a:p>
        </p:txBody>
      </p:sp>
      <p:grpSp>
        <p:nvGrpSpPr>
          <p:cNvPr name="Group 26" id="26"/>
          <p:cNvGrpSpPr/>
          <p:nvPr/>
        </p:nvGrpSpPr>
        <p:grpSpPr>
          <a:xfrm rot="0">
            <a:off x="11313490" y="4336165"/>
            <a:ext cx="4364549" cy="4503734"/>
            <a:chOff x="0" y="0"/>
            <a:chExt cx="5819399" cy="6004978"/>
          </a:xfrm>
        </p:grpSpPr>
        <p:grpSp>
          <p:nvGrpSpPr>
            <p:cNvPr name="Group 27" id="27"/>
            <p:cNvGrpSpPr/>
            <p:nvPr/>
          </p:nvGrpSpPr>
          <p:grpSpPr>
            <a:xfrm rot="0">
              <a:off x="0" y="0"/>
              <a:ext cx="5819399" cy="1584211"/>
              <a:chOff x="0" y="0"/>
              <a:chExt cx="1149511" cy="312931"/>
            </a:xfrm>
          </p:grpSpPr>
          <p:sp>
            <p:nvSpPr>
              <p:cNvPr name="Freeform 28" id="28"/>
              <p:cNvSpPr/>
              <p:nvPr/>
            </p:nvSpPr>
            <p:spPr>
              <a:xfrm flipH="false" flipV="false" rot="0">
                <a:off x="0" y="0"/>
                <a:ext cx="1149511" cy="312931"/>
              </a:xfrm>
              <a:custGeom>
                <a:avLst/>
                <a:gdLst/>
                <a:ahLst/>
                <a:cxnLst/>
                <a:rect r="r" b="b" t="t" l="l"/>
                <a:pathLst>
                  <a:path h="312931" w="1149511">
                    <a:moveTo>
                      <a:pt x="0" y="0"/>
                    </a:moveTo>
                    <a:lnTo>
                      <a:pt x="1149511" y="0"/>
                    </a:lnTo>
                    <a:lnTo>
                      <a:pt x="1149511" y="312931"/>
                    </a:lnTo>
                    <a:lnTo>
                      <a:pt x="0" y="312931"/>
                    </a:lnTo>
                    <a:close/>
                  </a:path>
                </a:pathLst>
              </a:custGeom>
              <a:solidFill>
                <a:srgbClr val="E5A000"/>
              </a:solidFill>
            </p:spPr>
          </p:sp>
          <p:sp>
            <p:nvSpPr>
              <p:cNvPr name="TextBox 29" id="29"/>
              <p:cNvSpPr txBox="true"/>
              <p:nvPr/>
            </p:nvSpPr>
            <p:spPr>
              <a:xfrm>
                <a:off x="0" y="47625"/>
                <a:ext cx="1149511" cy="265306"/>
              </a:xfrm>
              <a:prstGeom prst="rect">
                <a:avLst/>
              </a:prstGeom>
            </p:spPr>
            <p:txBody>
              <a:bodyPr anchor="ctr" rtlCol="false" tIns="50800" lIns="50800" bIns="50800" rIns="50800"/>
              <a:lstStyle/>
              <a:p>
                <a:pPr algn="ctr">
                  <a:lnSpc>
                    <a:spcPts val="2499"/>
                  </a:lnSpc>
                </a:pPr>
              </a:p>
            </p:txBody>
          </p:sp>
        </p:grpSp>
        <p:grpSp>
          <p:nvGrpSpPr>
            <p:cNvPr name="Group 30" id="30"/>
            <p:cNvGrpSpPr/>
            <p:nvPr/>
          </p:nvGrpSpPr>
          <p:grpSpPr>
            <a:xfrm rot="0">
              <a:off x="0" y="1584211"/>
              <a:ext cx="5819399" cy="4420767"/>
              <a:chOff x="0" y="0"/>
              <a:chExt cx="1149511" cy="873238"/>
            </a:xfrm>
          </p:grpSpPr>
          <p:sp>
            <p:nvSpPr>
              <p:cNvPr name="Freeform 31" id="31"/>
              <p:cNvSpPr/>
              <p:nvPr/>
            </p:nvSpPr>
            <p:spPr>
              <a:xfrm flipH="false" flipV="false" rot="0">
                <a:off x="0" y="0"/>
                <a:ext cx="1149511" cy="873238"/>
              </a:xfrm>
              <a:custGeom>
                <a:avLst/>
                <a:gdLst/>
                <a:ahLst/>
                <a:cxnLst/>
                <a:rect r="r" b="b" t="t" l="l"/>
                <a:pathLst>
                  <a:path h="873238" w="1149511">
                    <a:moveTo>
                      <a:pt x="0" y="0"/>
                    </a:moveTo>
                    <a:lnTo>
                      <a:pt x="1149511" y="0"/>
                    </a:lnTo>
                    <a:lnTo>
                      <a:pt x="1149511" y="873238"/>
                    </a:lnTo>
                    <a:lnTo>
                      <a:pt x="0" y="873238"/>
                    </a:lnTo>
                    <a:close/>
                  </a:path>
                </a:pathLst>
              </a:custGeom>
              <a:solidFill>
                <a:srgbClr val="EEDDCD"/>
              </a:solidFill>
            </p:spPr>
          </p:sp>
          <p:sp>
            <p:nvSpPr>
              <p:cNvPr name="TextBox 32" id="32"/>
              <p:cNvSpPr txBox="true"/>
              <p:nvPr/>
            </p:nvSpPr>
            <p:spPr>
              <a:xfrm>
                <a:off x="0" y="47625"/>
                <a:ext cx="1149511" cy="825613"/>
              </a:xfrm>
              <a:prstGeom prst="rect">
                <a:avLst/>
              </a:prstGeom>
            </p:spPr>
            <p:txBody>
              <a:bodyPr anchor="ctr" rtlCol="false" tIns="50800" lIns="50800" bIns="50800" rIns="50800"/>
              <a:lstStyle/>
              <a:p>
                <a:pPr algn="ctr">
                  <a:lnSpc>
                    <a:spcPts val="2499"/>
                  </a:lnSpc>
                </a:pPr>
              </a:p>
            </p:txBody>
          </p:sp>
        </p:grpSp>
      </p:grpSp>
      <p:sp>
        <p:nvSpPr>
          <p:cNvPr name="TextBox 33" id="33"/>
          <p:cNvSpPr txBox="true"/>
          <p:nvPr/>
        </p:nvSpPr>
        <p:spPr>
          <a:xfrm rot="0">
            <a:off x="11790003" y="4585187"/>
            <a:ext cx="3411523" cy="762000"/>
          </a:xfrm>
          <a:prstGeom prst="rect">
            <a:avLst/>
          </a:prstGeom>
        </p:spPr>
        <p:txBody>
          <a:bodyPr anchor="t" rtlCol="false" tIns="0" lIns="0" bIns="0" rIns="0">
            <a:spAutoFit/>
          </a:bodyPr>
          <a:lstStyle/>
          <a:p>
            <a:pPr algn="ctr">
              <a:lnSpc>
                <a:spcPts val="2999"/>
              </a:lnSpc>
              <a:spcBef>
                <a:spcPct val="0"/>
              </a:spcBef>
            </a:pPr>
            <a:r>
              <a:rPr lang="en-US" b="true" sz="2999">
                <a:solidFill>
                  <a:srgbClr val="EEDDCD"/>
                </a:solidFill>
                <a:latin typeface="ABC Ginto Rounded Nord Condensed Medium"/>
                <a:ea typeface="ABC Ginto Rounded Nord Condensed Medium"/>
                <a:cs typeface="ABC Ginto Rounded Nord Condensed Medium"/>
                <a:sym typeface="ABC Ginto Rounded Nord Condensed Medium"/>
              </a:rPr>
              <a:t>Control</a:t>
            </a:r>
          </a:p>
          <a:p>
            <a:pPr algn="ctr">
              <a:lnSpc>
                <a:spcPts val="2999"/>
              </a:lnSpc>
              <a:spcBef>
                <a:spcPct val="0"/>
              </a:spcBef>
            </a:pPr>
            <a:r>
              <a:rPr lang="en-US" sz="2999">
                <a:solidFill>
                  <a:srgbClr val="EEDDCD"/>
                </a:solidFill>
                <a:latin typeface="ABC Ginto Rounded Nord Condensed"/>
                <a:ea typeface="ABC Ginto Rounded Nord Condensed"/>
                <a:cs typeface="ABC Ginto Rounded Nord Condensed"/>
                <a:sym typeface="ABC Ginto Rounded Nord Condensed"/>
              </a:rPr>
              <a:t>(what stays the same)</a:t>
            </a:r>
          </a:p>
        </p:txBody>
      </p:sp>
      <p:sp>
        <p:nvSpPr>
          <p:cNvPr name="AutoShape 34" id="34"/>
          <p:cNvSpPr/>
          <p:nvPr/>
        </p:nvSpPr>
        <p:spPr>
          <a:xfrm>
            <a:off x="11313490" y="4357141"/>
            <a:ext cx="4423808" cy="0"/>
          </a:xfrm>
          <a:prstGeom prst="line">
            <a:avLst/>
          </a:prstGeom>
          <a:ln cap="flat" w="38100">
            <a:solidFill>
              <a:srgbClr val="000000"/>
            </a:solidFill>
            <a:prstDash val="solid"/>
            <a:headEnd type="none" len="sm" w="sm"/>
            <a:tailEnd type="none" len="sm" w="sm"/>
          </a:ln>
        </p:spPr>
      </p:sp>
      <p:sp>
        <p:nvSpPr>
          <p:cNvPr name="AutoShape 35" id="35"/>
          <p:cNvSpPr/>
          <p:nvPr/>
        </p:nvSpPr>
        <p:spPr>
          <a:xfrm>
            <a:off x="11283861" y="8820848"/>
            <a:ext cx="4423808" cy="0"/>
          </a:xfrm>
          <a:prstGeom prst="line">
            <a:avLst/>
          </a:prstGeom>
          <a:ln cap="flat" w="38100">
            <a:solidFill>
              <a:srgbClr val="000000"/>
            </a:solidFill>
            <a:prstDash val="solid"/>
            <a:headEnd type="none" len="sm" w="sm"/>
            <a:tailEnd type="none" len="sm" w="sm"/>
          </a:ln>
        </p:spPr>
      </p:sp>
      <p:sp>
        <p:nvSpPr>
          <p:cNvPr name="AutoShape 36" id="36"/>
          <p:cNvSpPr/>
          <p:nvPr/>
        </p:nvSpPr>
        <p:spPr>
          <a:xfrm flipH="true" flipV="true">
            <a:off x="15697090" y="4336165"/>
            <a:ext cx="10579" cy="4540090"/>
          </a:xfrm>
          <a:prstGeom prst="line">
            <a:avLst/>
          </a:prstGeom>
          <a:ln cap="flat" w="38100">
            <a:solidFill>
              <a:srgbClr val="000000"/>
            </a:solidFill>
            <a:prstDash val="solid"/>
            <a:headEnd type="none" len="sm" w="sm"/>
            <a:tailEnd type="none" len="sm" w="sm"/>
          </a:ln>
        </p:spPr>
      </p:sp>
      <p:sp>
        <p:nvSpPr>
          <p:cNvPr name="AutoShape 37" id="37"/>
          <p:cNvSpPr/>
          <p:nvPr/>
        </p:nvSpPr>
        <p:spPr>
          <a:xfrm>
            <a:off x="11313490" y="5518637"/>
            <a:ext cx="4330830" cy="0"/>
          </a:xfrm>
          <a:prstGeom prst="line">
            <a:avLst/>
          </a:prstGeom>
          <a:ln cap="flat" w="38100">
            <a:solidFill>
              <a:srgbClr val="000000"/>
            </a:solidFill>
            <a:prstDash val="solid"/>
            <a:headEnd type="none" len="sm" w="sm"/>
            <a:tailEnd type="none" len="sm" w="sm"/>
          </a:ln>
        </p:spPr>
      </p:sp>
      <p:sp>
        <p:nvSpPr>
          <p:cNvPr name="AutoShape 38" id="38"/>
          <p:cNvSpPr/>
          <p:nvPr/>
        </p:nvSpPr>
        <p:spPr>
          <a:xfrm>
            <a:off x="11283861" y="6628032"/>
            <a:ext cx="4423808" cy="0"/>
          </a:xfrm>
          <a:prstGeom prst="line">
            <a:avLst/>
          </a:prstGeom>
          <a:ln cap="flat" w="38100">
            <a:solidFill>
              <a:srgbClr val="000000"/>
            </a:solidFill>
            <a:prstDash val="solid"/>
            <a:headEnd type="none" len="sm" w="sm"/>
            <a:tailEnd type="none" len="sm" w="sm"/>
          </a:ln>
        </p:spPr>
      </p:sp>
      <p:sp>
        <p:nvSpPr>
          <p:cNvPr name="AutoShape 39" id="39"/>
          <p:cNvSpPr/>
          <p:nvPr/>
        </p:nvSpPr>
        <p:spPr>
          <a:xfrm>
            <a:off x="11283861" y="7737427"/>
            <a:ext cx="4423808" cy="0"/>
          </a:xfrm>
          <a:prstGeom prst="line">
            <a:avLst/>
          </a:prstGeom>
          <a:ln cap="flat" w="38100">
            <a:solidFill>
              <a:srgbClr val="000000"/>
            </a:solidFill>
            <a:prstDash val="solid"/>
            <a:headEnd type="none" len="sm" w="sm"/>
            <a:tailEnd type="none" len="sm" w="sm"/>
          </a:ln>
        </p:spPr>
      </p:sp>
      <p:sp>
        <p:nvSpPr>
          <p:cNvPr name="TextBox 40" id="40"/>
          <p:cNvSpPr txBox="true"/>
          <p:nvPr/>
        </p:nvSpPr>
        <p:spPr>
          <a:xfrm rot="0">
            <a:off x="1028700" y="6442098"/>
            <a:ext cx="4548762" cy="1187449"/>
          </a:xfrm>
          <a:prstGeom prst="rect">
            <a:avLst/>
          </a:prstGeom>
        </p:spPr>
        <p:txBody>
          <a:bodyPr anchor="t" rtlCol="false" tIns="0" lIns="0" bIns="0" rIns="0">
            <a:spAutoFit/>
          </a:bodyPr>
          <a:lstStyle/>
          <a:p>
            <a:pPr algn="ctr">
              <a:lnSpc>
                <a:spcPts val="3999"/>
              </a:lnSpc>
              <a:spcBef>
                <a:spcPct val="0"/>
              </a:spcBef>
            </a:pPr>
            <a:r>
              <a:rPr lang="en-US" sz="3999">
                <a:solidFill>
                  <a:srgbClr val="000000"/>
                </a:solidFill>
                <a:latin typeface="FF Providence Sans"/>
                <a:ea typeface="FF Providence Sans"/>
                <a:cs typeface="FF Providence Sans"/>
                <a:sym typeface="FF Providence Sans"/>
              </a:rPr>
              <a:t>The steepness of the ramp (angle)</a:t>
            </a:r>
          </a:p>
        </p:txBody>
      </p:sp>
      <p:sp>
        <p:nvSpPr>
          <p:cNvPr name="TextBox 41" id="41"/>
          <p:cNvSpPr txBox="true"/>
          <p:nvPr/>
        </p:nvSpPr>
        <p:spPr>
          <a:xfrm rot="0">
            <a:off x="6364631" y="6442098"/>
            <a:ext cx="4548762" cy="1187449"/>
          </a:xfrm>
          <a:prstGeom prst="rect">
            <a:avLst/>
          </a:prstGeom>
        </p:spPr>
        <p:txBody>
          <a:bodyPr anchor="t" rtlCol="false" tIns="0" lIns="0" bIns="0" rIns="0">
            <a:spAutoFit/>
          </a:bodyPr>
          <a:lstStyle/>
          <a:p>
            <a:pPr algn="ctr">
              <a:lnSpc>
                <a:spcPts val="3999"/>
              </a:lnSpc>
              <a:spcBef>
                <a:spcPct val="0"/>
              </a:spcBef>
            </a:pPr>
            <a:r>
              <a:rPr lang="en-US" sz="3999">
                <a:solidFill>
                  <a:srgbClr val="000000"/>
                </a:solidFill>
                <a:latin typeface="FF Providence Sans"/>
                <a:ea typeface="FF Providence Sans"/>
                <a:cs typeface="FF Providence Sans"/>
                <a:sym typeface="FF Providence Sans"/>
              </a:rPr>
              <a:t>The distance the toy car travelled</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9050" y="-10716"/>
            <a:ext cx="18307050" cy="10297716"/>
          </a:xfrm>
          <a:custGeom>
            <a:avLst/>
            <a:gdLst/>
            <a:ahLst/>
            <a:cxnLst/>
            <a:rect r="r" b="b" t="t" l="l"/>
            <a:pathLst>
              <a:path h="10297716" w="18307050">
                <a:moveTo>
                  <a:pt x="0" y="0"/>
                </a:moveTo>
                <a:lnTo>
                  <a:pt x="18307050" y="0"/>
                </a:lnTo>
                <a:lnTo>
                  <a:pt x="18307050" y="10297716"/>
                </a:lnTo>
                <a:lnTo>
                  <a:pt x="0" y="10297716"/>
                </a:lnTo>
                <a:lnTo>
                  <a:pt x="0" y="0"/>
                </a:lnTo>
                <a:close/>
              </a:path>
            </a:pathLst>
          </a:custGeom>
          <a:blipFill>
            <a:blip r:embed="rId3"/>
            <a:stretch>
              <a:fillRect l="0" t="0" r="0" b="0"/>
            </a:stretch>
          </a:blipFill>
        </p:spPr>
      </p:sp>
      <p:grpSp>
        <p:nvGrpSpPr>
          <p:cNvPr name="Group 4" id="4"/>
          <p:cNvGrpSpPr/>
          <p:nvPr/>
        </p:nvGrpSpPr>
        <p:grpSpPr>
          <a:xfrm rot="0">
            <a:off x="672407" y="4336165"/>
            <a:ext cx="10641083" cy="4503734"/>
            <a:chOff x="0" y="0"/>
            <a:chExt cx="14188111" cy="6004978"/>
          </a:xfrm>
        </p:grpSpPr>
        <p:grpSp>
          <p:nvGrpSpPr>
            <p:cNvPr name="Group 5" id="5"/>
            <p:cNvGrpSpPr/>
            <p:nvPr/>
          </p:nvGrpSpPr>
          <p:grpSpPr>
            <a:xfrm rot="0">
              <a:off x="0" y="178"/>
              <a:ext cx="7130066" cy="1596441"/>
              <a:chOff x="0" y="0"/>
              <a:chExt cx="1547452" cy="346479"/>
            </a:xfrm>
          </p:grpSpPr>
          <p:sp>
            <p:nvSpPr>
              <p:cNvPr name="Freeform 6" id="6"/>
              <p:cNvSpPr/>
              <p:nvPr/>
            </p:nvSpPr>
            <p:spPr>
              <a:xfrm flipH="false" flipV="false" rot="0">
                <a:off x="0" y="0"/>
                <a:ext cx="1547452" cy="346479"/>
              </a:xfrm>
              <a:custGeom>
                <a:avLst/>
                <a:gdLst/>
                <a:ahLst/>
                <a:cxnLst/>
                <a:rect r="r" b="b" t="t" l="l"/>
                <a:pathLst>
                  <a:path h="346479" w="1547452">
                    <a:moveTo>
                      <a:pt x="0" y="0"/>
                    </a:moveTo>
                    <a:lnTo>
                      <a:pt x="1547452" y="0"/>
                    </a:lnTo>
                    <a:lnTo>
                      <a:pt x="1547452" y="346479"/>
                    </a:lnTo>
                    <a:lnTo>
                      <a:pt x="0" y="346479"/>
                    </a:lnTo>
                    <a:close/>
                  </a:path>
                </a:pathLst>
              </a:custGeom>
              <a:solidFill>
                <a:srgbClr val="E5A000"/>
              </a:solidFill>
              <a:ln cap="sq">
                <a:noFill/>
                <a:prstDash val="solid"/>
                <a:miter/>
              </a:ln>
            </p:spPr>
          </p:sp>
          <p:sp>
            <p:nvSpPr>
              <p:cNvPr name="TextBox 7" id="7"/>
              <p:cNvSpPr txBox="true"/>
              <p:nvPr/>
            </p:nvSpPr>
            <p:spPr>
              <a:xfrm>
                <a:off x="0" y="57150"/>
                <a:ext cx="1547452" cy="289329"/>
              </a:xfrm>
              <a:prstGeom prst="rect">
                <a:avLst/>
              </a:prstGeom>
            </p:spPr>
            <p:txBody>
              <a:bodyPr anchor="ctr" rtlCol="false" tIns="50800" lIns="50800" bIns="50800" rIns="50800"/>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Independent</a:t>
                </a:r>
              </a:p>
              <a:p>
                <a:pPr algn="ctr">
                  <a:lnSpc>
                    <a:spcPts val="2999"/>
                  </a:lnSpc>
                </a:pPr>
                <a:r>
                  <a:rPr lang="en-US" sz="2999">
                    <a:solidFill>
                      <a:srgbClr val="EEDDCD"/>
                    </a:solidFill>
                    <a:latin typeface="ABC Ginto Rounded Nord Condensed"/>
                    <a:ea typeface="ABC Ginto Rounded Nord Condensed"/>
                    <a:cs typeface="ABC Ginto Rounded Nord Condensed"/>
                    <a:sym typeface="ABC Ginto Rounded Nord Condensed"/>
                  </a:rPr>
                  <a:t>(what we change)</a:t>
                </a:r>
              </a:p>
            </p:txBody>
          </p:sp>
        </p:grpSp>
        <p:grpSp>
          <p:nvGrpSpPr>
            <p:cNvPr name="Group 8" id="8"/>
            <p:cNvGrpSpPr/>
            <p:nvPr/>
          </p:nvGrpSpPr>
          <p:grpSpPr>
            <a:xfrm rot="0">
              <a:off x="7058045" y="178"/>
              <a:ext cx="7130066" cy="1596441"/>
              <a:chOff x="0" y="0"/>
              <a:chExt cx="1547452" cy="346479"/>
            </a:xfrm>
          </p:grpSpPr>
          <p:sp>
            <p:nvSpPr>
              <p:cNvPr name="Freeform 9" id="9"/>
              <p:cNvSpPr/>
              <p:nvPr/>
            </p:nvSpPr>
            <p:spPr>
              <a:xfrm flipH="false" flipV="false" rot="0">
                <a:off x="0" y="0"/>
                <a:ext cx="1547452" cy="346479"/>
              </a:xfrm>
              <a:custGeom>
                <a:avLst/>
                <a:gdLst/>
                <a:ahLst/>
                <a:cxnLst/>
                <a:rect r="r" b="b" t="t" l="l"/>
                <a:pathLst>
                  <a:path h="346479" w="1547452">
                    <a:moveTo>
                      <a:pt x="0" y="0"/>
                    </a:moveTo>
                    <a:lnTo>
                      <a:pt x="1547452" y="0"/>
                    </a:lnTo>
                    <a:lnTo>
                      <a:pt x="1547452" y="346479"/>
                    </a:lnTo>
                    <a:lnTo>
                      <a:pt x="0" y="346479"/>
                    </a:lnTo>
                    <a:close/>
                  </a:path>
                </a:pathLst>
              </a:custGeom>
              <a:solidFill>
                <a:srgbClr val="E5A000"/>
              </a:solidFill>
              <a:ln cap="sq">
                <a:noFill/>
                <a:prstDash val="solid"/>
                <a:miter/>
              </a:ln>
            </p:spPr>
          </p:sp>
          <p:sp>
            <p:nvSpPr>
              <p:cNvPr name="TextBox 10" id="10"/>
              <p:cNvSpPr txBox="true"/>
              <p:nvPr/>
            </p:nvSpPr>
            <p:spPr>
              <a:xfrm>
                <a:off x="0" y="57150"/>
                <a:ext cx="1547452" cy="289329"/>
              </a:xfrm>
              <a:prstGeom prst="rect">
                <a:avLst/>
              </a:prstGeom>
            </p:spPr>
            <p:txBody>
              <a:bodyPr anchor="ctr" rtlCol="false" tIns="50800" lIns="50800" bIns="50800" rIns="50800"/>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Dependent</a:t>
                </a:r>
              </a:p>
              <a:p>
                <a:pPr algn="ctr">
                  <a:lnSpc>
                    <a:spcPts val="2999"/>
                  </a:lnSpc>
                </a:pPr>
                <a:r>
                  <a:rPr lang="en-US" sz="2999">
                    <a:solidFill>
                      <a:srgbClr val="EEDDCD"/>
                    </a:solidFill>
                    <a:latin typeface="ABC Ginto Rounded Nord Condensed"/>
                    <a:ea typeface="ABC Ginto Rounded Nord Condensed"/>
                    <a:cs typeface="ABC Ginto Rounded Nord Condensed"/>
                    <a:sym typeface="ABC Ginto Rounded Nord Condensed"/>
                  </a:rPr>
                  <a:t>(what we measure)</a:t>
                </a:r>
              </a:p>
            </p:txBody>
          </p:sp>
        </p:grpSp>
        <p:grpSp>
          <p:nvGrpSpPr>
            <p:cNvPr name="Group 11" id="11"/>
            <p:cNvGrpSpPr/>
            <p:nvPr/>
          </p:nvGrpSpPr>
          <p:grpSpPr>
            <a:xfrm rot="0">
              <a:off x="0" y="1596619"/>
              <a:ext cx="7058045" cy="4408359"/>
              <a:chOff x="0" y="0"/>
              <a:chExt cx="1531821" cy="956755"/>
            </a:xfrm>
          </p:grpSpPr>
          <p:sp>
            <p:nvSpPr>
              <p:cNvPr name="Freeform 12" id="12"/>
              <p:cNvSpPr/>
              <p:nvPr/>
            </p:nvSpPr>
            <p:spPr>
              <a:xfrm flipH="false" flipV="false" rot="0">
                <a:off x="0" y="0"/>
                <a:ext cx="1531821" cy="956755"/>
              </a:xfrm>
              <a:custGeom>
                <a:avLst/>
                <a:gdLst/>
                <a:ahLst/>
                <a:cxnLst/>
                <a:rect r="r" b="b" t="t" l="l"/>
                <a:pathLst>
                  <a:path h="956755" w="1531821">
                    <a:moveTo>
                      <a:pt x="0" y="0"/>
                    </a:moveTo>
                    <a:lnTo>
                      <a:pt x="1531821" y="0"/>
                    </a:lnTo>
                    <a:lnTo>
                      <a:pt x="1531821" y="956755"/>
                    </a:lnTo>
                    <a:lnTo>
                      <a:pt x="0" y="956755"/>
                    </a:lnTo>
                    <a:close/>
                  </a:path>
                </a:pathLst>
              </a:custGeom>
              <a:solidFill>
                <a:srgbClr val="EEDDCD"/>
              </a:solidFill>
              <a:ln cap="sq">
                <a:noFill/>
                <a:prstDash val="solid"/>
                <a:miter/>
              </a:ln>
            </p:spPr>
          </p:sp>
          <p:sp>
            <p:nvSpPr>
              <p:cNvPr name="TextBox 13" id="13"/>
              <p:cNvSpPr txBox="true"/>
              <p:nvPr/>
            </p:nvSpPr>
            <p:spPr>
              <a:xfrm>
                <a:off x="0" y="-47625"/>
                <a:ext cx="1531821" cy="1004380"/>
              </a:xfrm>
              <a:prstGeom prst="rect">
                <a:avLst/>
              </a:prstGeom>
            </p:spPr>
            <p:txBody>
              <a:bodyPr anchor="ctr" rtlCol="false" tIns="50800" lIns="50800" bIns="50800" rIns="50800"/>
              <a:lstStyle/>
              <a:p>
                <a:pPr algn="ctr">
                  <a:lnSpc>
                    <a:spcPts val="3499"/>
                  </a:lnSpc>
                  <a:spcBef>
                    <a:spcPct val="0"/>
                  </a:spcBef>
                </a:pPr>
              </a:p>
            </p:txBody>
          </p:sp>
        </p:grpSp>
        <p:grpSp>
          <p:nvGrpSpPr>
            <p:cNvPr name="Group 14" id="14"/>
            <p:cNvGrpSpPr/>
            <p:nvPr/>
          </p:nvGrpSpPr>
          <p:grpSpPr>
            <a:xfrm rot="0">
              <a:off x="7058045" y="1596619"/>
              <a:ext cx="7130066" cy="4408359"/>
              <a:chOff x="0" y="0"/>
              <a:chExt cx="1547452" cy="956755"/>
            </a:xfrm>
          </p:grpSpPr>
          <p:sp>
            <p:nvSpPr>
              <p:cNvPr name="Freeform 15" id="15"/>
              <p:cNvSpPr/>
              <p:nvPr/>
            </p:nvSpPr>
            <p:spPr>
              <a:xfrm flipH="false" flipV="false" rot="0">
                <a:off x="0" y="0"/>
                <a:ext cx="1547452" cy="956755"/>
              </a:xfrm>
              <a:custGeom>
                <a:avLst/>
                <a:gdLst/>
                <a:ahLst/>
                <a:cxnLst/>
                <a:rect r="r" b="b" t="t" l="l"/>
                <a:pathLst>
                  <a:path h="956755" w="1547452">
                    <a:moveTo>
                      <a:pt x="0" y="0"/>
                    </a:moveTo>
                    <a:lnTo>
                      <a:pt x="1547452" y="0"/>
                    </a:lnTo>
                    <a:lnTo>
                      <a:pt x="1547452" y="956755"/>
                    </a:lnTo>
                    <a:lnTo>
                      <a:pt x="0" y="956755"/>
                    </a:lnTo>
                    <a:close/>
                  </a:path>
                </a:pathLst>
              </a:custGeom>
              <a:solidFill>
                <a:srgbClr val="EEDDCD"/>
              </a:solidFill>
              <a:ln cap="sq">
                <a:noFill/>
                <a:prstDash val="solid"/>
                <a:miter/>
              </a:ln>
            </p:spPr>
          </p:sp>
          <p:sp>
            <p:nvSpPr>
              <p:cNvPr name="TextBox 16" id="16"/>
              <p:cNvSpPr txBox="true"/>
              <p:nvPr/>
            </p:nvSpPr>
            <p:spPr>
              <a:xfrm>
                <a:off x="0" y="-38100"/>
                <a:ext cx="1547452" cy="994855"/>
              </a:xfrm>
              <a:prstGeom prst="rect">
                <a:avLst/>
              </a:prstGeom>
            </p:spPr>
            <p:txBody>
              <a:bodyPr anchor="ctr" rtlCol="false" tIns="50800" lIns="50800" bIns="50800" rIns="50800"/>
              <a:lstStyle/>
              <a:p>
                <a:pPr algn="ctr">
                  <a:lnSpc>
                    <a:spcPts val="2659"/>
                  </a:lnSpc>
                  <a:spcBef>
                    <a:spcPct val="0"/>
                  </a:spcBef>
                </a:pPr>
              </a:p>
            </p:txBody>
          </p:sp>
        </p:grpSp>
        <p:sp>
          <p:nvSpPr>
            <p:cNvPr name="AutoShape 17" id="17"/>
            <p:cNvSpPr/>
            <p:nvPr/>
          </p:nvSpPr>
          <p:spPr>
            <a:xfrm flipV="true">
              <a:off x="14164993" y="33831"/>
              <a:ext cx="0" cy="5971147"/>
            </a:xfrm>
            <a:prstGeom prst="line">
              <a:avLst/>
            </a:prstGeom>
            <a:ln cap="flat" w="46235">
              <a:solidFill>
                <a:srgbClr val="000000"/>
              </a:solidFill>
              <a:prstDash val="solid"/>
              <a:headEnd type="none" len="sm" w="sm"/>
              <a:tailEnd type="none" len="sm" w="sm"/>
            </a:ln>
          </p:spPr>
        </p:sp>
        <p:sp>
          <p:nvSpPr>
            <p:cNvPr name="AutoShape 18" id="18"/>
            <p:cNvSpPr/>
            <p:nvPr/>
          </p:nvSpPr>
          <p:spPr>
            <a:xfrm flipH="true">
              <a:off x="0" y="5971325"/>
              <a:ext cx="14188111" cy="0"/>
            </a:xfrm>
            <a:prstGeom prst="line">
              <a:avLst/>
            </a:prstGeom>
            <a:ln cap="flat" w="46235">
              <a:solidFill>
                <a:srgbClr val="000000"/>
              </a:solidFill>
              <a:prstDash val="solid"/>
              <a:headEnd type="none" len="sm" w="sm"/>
              <a:tailEnd type="none" len="sm" w="sm"/>
            </a:ln>
          </p:spPr>
        </p:sp>
        <p:sp>
          <p:nvSpPr>
            <p:cNvPr name="AutoShape 19" id="19"/>
            <p:cNvSpPr/>
            <p:nvPr/>
          </p:nvSpPr>
          <p:spPr>
            <a:xfrm flipH="true" flipV="true">
              <a:off x="7070938" y="89"/>
              <a:ext cx="23118" cy="6004800"/>
            </a:xfrm>
            <a:prstGeom prst="line">
              <a:avLst/>
            </a:prstGeom>
            <a:ln cap="flat" w="46235">
              <a:solidFill>
                <a:srgbClr val="000000"/>
              </a:solidFill>
              <a:prstDash val="solid"/>
              <a:headEnd type="none" len="sm" w="sm"/>
              <a:tailEnd type="none" len="sm" w="sm"/>
            </a:ln>
          </p:spPr>
        </p:sp>
        <p:sp>
          <p:nvSpPr>
            <p:cNvPr name="AutoShape 20" id="20"/>
            <p:cNvSpPr/>
            <p:nvPr/>
          </p:nvSpPr>
          <p:spPr>
            <a:xfrm flipH="true">
              <a:off x="0" y="1587393"/>
              <a:ext cx="14188111" cy="0"/>
            </a:xfrm>
            <a:prstGeom prst="line">
              <a:avLst/>
            </a:prstGeom>
            <a:ln cap="flat" w="46235">
              <a:solidFill>
                <a:srgbClr val="000000"/>
              </a:solidFill>
              <a:prstDash val="solid"/>
              <a:headEnd type="none" len="sm" w="sm"/>
              <a:tailEnd type="none" len="sm" w="sm"/>
            </a:ln>
          </p:spPr>
        </p:sp>
        <p:sp>
          <p:nvSpPr>
            <p:cNvPr name="AutoShape 21" id="21"/>
            <p:cNvSpPr/>
            <p:nvPr/>
          </p:nvSpPr>
          <p:spPr>
            <a:xfrm flipH="true">
              <a:off x="0" y="23207"/>
              <a:ext cx="14188111" cy="0"/>
            </a:xfrm>
            <a:prstGeom prst="line">
              <a:avLst/>
            </a:prstGeom>
            <a:ln cap="flat" w="46235">
              <a:solidFill>
                <a:srgbClr val="000000"/>
              </a:solidFill>
              <a:prstDash val="solid"/>
              <a:headEnd type="none" len="sm" w="sm"/>
              <a:tailEnd type="none" len="sm" w="sm"/>
            </a:ln>
          </p:spPr>
        </p:sp>
        <p:sp>
          <p:nvSpPr>
            <p:cNvPr name="AutoShape 22" id="22"/>
            <p:cNvSpPr/>
            <p:nvPr/>
          </p:nvSpPr>
          <p:spPr>
            <a:xfrm flipV="true">
              <a:off x="23118" y="89"/>
              <a:ext cx="0" cy="5971147"/>
            </a:xfrm>
            <a:prstGeom prst="line">
              <a:avLst/>
            </a:prstGeom>
            <a:ln cap="flat" w="46235">
              <a:solidFill>
                <a:srgbClr val="000000"/>
              </a:solidFill>
              <a:prstDash val="solid"/>
              <a:headEnd type="none" len="sm" w="sm"/>
              <a:tailEnd type="none" len="sm" w="sm"/>
            </a:ln>
          </p:spPr>
        </p:sp>
      </p:grpSp>
      <p:sp>
        <p:nvSpPr>
          <p:cNvPr name="TextBox 23" id="2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15</a:t>
            </a:r>
          </a:p>
        </p:txBody>
      </p:sp>
      <p:sp>
        <p:nvSpPr>
          <p:cNvPr name="TextBox 24" id="24"/>
          <p:cNvSpPr txBox="true"/>
          <p:nvPr/>
        </p:nvSpPr>
        <p:spPr>
          <a:xfrm rot="0">
            <a:off x="6406110" y="1533253"/>
            <a:ext cx="5456731" cy="1019177"/>
          </a:xfrm>
          <a:prstGeom prst="rect">
            <a:avLst/>
          </a:prstGeom>
        </p:spPr>
        <p:txBody>
          <a:bodyPr anchor="t" rtlCol="false" tIns="0" lIns="0" bIns="0" rIns="0">
            <a:spAutoFit/>
          </a:bodyPr>
          <a:lstStyle/>
          <a:p>
            <a:pPr algn="ctr">
              <a:lnSpc>
                <a:spcPts val="8399"/>
              </a:lnSpc>
              <a:spcBef>
                <a:spcPct val="0"/>
              </a:spcBef>
            </a:pPr>
            <a:r>
              <a:rPr lang="en-US" sz="5999" spc="353">
                <a:solidFill>
                  <a:srgbClr val="195AEF"/>
                </a:solidFill>
                <a:latin typeface="Gimme Extra Bold"/>
                <a:ea typeface="Gimme Extra Bold"/>
                <a:cs typeface="Gimme Extra Bold"/>
                <a:sym typeface="Gimme Extra Bold"/>
              </a:rPr>
              <a:t>Your turn</a:t>
            </a:r>
          </a:p>
        </p:txBody>
      </p:sp>
      <p:sp>
        <p:nvSpPr>
          <p:cNvPr name="TextBox 25" id="25"/>
          <p:cNvSpPr txBox="true"/>
          <p:nvPr/>
        </p:nvSpPr>
        <p:spPr>
          <a:xfrm rot="0">
            <a:off x="2165896" y="2638156"/>
            <a:ext cx="13937159" cy="1396999"/>
          </a:xfrm>
          <a:prstGeom prst="rect">
            <a:avLst/>
          </a:prstGeom>
        </p:spPr>
        <p:txBody>
          <a:bodyPr anchor="t" rtlCol="false" tIns="0" lIns="0" bIns="0" rIns="0">
            <a:spAutoFit/>
          </a:bodyPr>
          <a:lstStyle/>
          <a:p>
            <a:pPr algn="ctr">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How does the steepness of a ramp affect how far a toy car will travel?</a:t>
            </a:r>
          </a:p>
          <a:p>
            <a:pPr algn="ctr">
              <a:lnSpc>
                <a:spcPts val="2999"/>
              </a:lnSpc>
            </a:pPr>
          </a:p>
          <a:p>
            <a:pPr algn="ctr">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What are the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different variables</a:t>
            </a:r>
            <a:r>
              <a:rPr lang="en-US" sz="3999">
                <a:solidFill>
                  <a:srgbClr val="195AEF"/>
                </a:solidFill>
                <a:latin typeface="ABC Ginto Rounded Nord Condensed"/>
                <a:ea typeface="ABC Ginto Rounded Nord Condensed"/>
                <a:cs typeface="ABC Ginto Rounded Nord Condensed"/>
                <a:sym typeface="ABC Ginto Rounded Nord Condensed"/>
              </a:rPr>
              <a:t> for this question?</a:t>
            </a:r>
          </a:p>
        </p:txBody>
      </p:sp>
      <p:grpSp>
        <p:nvGrpSpPr>
          <p:cNvPr name="Group 26" id="26"/>
          <p:cNvGrpSpPr/>
          <p:nvPr/>
        </p:nvGrpSpPr>
        <p:grpSpPr>
          <a:xfrm rot="0">
            <a:off x="11313490" y="4336165"/>
            <a:ext cx="4364549" cy="4503734"/>
            <a:chOff x="0" y="0"/>
            <a:chExt cx="5819399" cy="6004978"/>
          </a:xfrm>
        </p:grpSpPr>
        <p:grpSp>
          <p:nvGrpSpPr>
            <p:cNvPr name="Group 27" id="27"/>
            <p:cNvGrpSpPr/>
            <p:nvPr/>
          </p:nvGrpSpPr>
          <p:grpSpPr>
            <a:xfrm rot="0">
              <a:off x="0" y="0"/>
              <a:ext cx="5819399" cy="1584211"/>
              <a:chOff x="0" y="0"/>
              <a:chExt cx="1149511" cy="312931"/>
            </a:xfrm>
          </p:grpSpPr>
          <p:sp>
            <p:nvSpPr>
              <p:cNvPr name="Freeform 28" id="28"/>
              <p:cNvSpPr/>
              <p:nvPr/>
            </p:nvSpPr>
            <p:spPr>
              <a:xfrm flipH="false" flipV="false" rot="0">
                <a:off x="0" y="0"/>
                <a:ext cx="1149511" cy="312931"/>
              </a:xfrm>
              <a:custGeom>
                <a:avLst/>
                <a:gdLst/>
                <a:ahLst/>
                <a:cxnLst/>
                <a:rect r="r" b="b" t="t" l="l"/>
                <a:pathLst>
                  <a:path h="312931" w="1149511">
                    <a:moveTo>
                      <a:pt x="0" y="0"/>
                    </a:moveTo>
                    <a:lnTo>
                      <a:pt x="1149511" y="0"/>
                    </a:lnTo>
                    <a:lnTo>
                      <a:pt x="1149511" y="312931"/>
                    </a:lnTo>
                    <a:lnTo>
                      <a:pt x="0" y="312931"/>
                    </a:lnTo>
                    <a:close/>
                  </a:path>
                </a:pathLst>
              </a:custGeom>
              <a:solidFill>
                <a:srgbClr val="E5A000"/>
              </a:solidFill>
            </p:spPr>
          </p:sp>
          <p:sp>
            <p:nvSpPr>
              <p:cNvPr name="TextBox 29" id="29"/>
              <p:cNvSpPr txBox="true"/>
              <p:nvPr/>
            </p:nvSpPr>
            <p:spPr>
              <a:xfrm>
                <a:off x="0" y="47625"/>
                <a:ext cx="1149511" cy="265306"/>
              </a:xfrm>
              <a:prstGeom prst="rect">
                <a:avLst/>
              </a:prstGeom>
            </p:spPr>
            <p:txBody>
              <a:bodyPr anchor="ctr" rtlCol="false" tIns="50800" lIns="50800" bIns="50800" rIns="50800"/>
              <a:lstStyle/>
              <a:p>
                <a:pPr algn="ctr">
                  <a:lnSpc>
                    <a:spcPts val="2499"/>
                  </a:lnSpc>
                </a:pPr>
              </a:p>
            </p:txBody>
          </p:sp>
        </p:grpSp>
        <p:grpSp>
          <p:nvGrpSpPr>
            <p:cNvPr name="Group 30" id="30"/>
            <p:cNvGrpSpPr/>
            <p:nvPr/>
          </p:nvGrpSpPr>
          <p:grpSpPr>
            <a:xfrm rot="0">
              <a:off x="0" y="1584211"/>
              <a:ext cx="5819399" cy="4420767"/>
              <a:chOff x="0" y="0"/>
              <a:chExt cx="1149511" cy="873238"/>
            </a:xfrm>
          </p:grpSpPr>
          <p:sp>
            <p:nvSpPr>
              <p:cNvPr name="Freeform 31" id="31"/>
              <p:cNvSpPr/>
              <p:nvPr/>
            </p:nvSpPr>
            <p:spPr>
              <a:xfrm flipH="false" flipV="false" rot="0">
                <a:off x="0" y="0"/>
                <a:ext cx="1149511" cy="873238"/>
              </a:xfrm>
              <a:custGeom>
                <a:avLst/>
                <a:gdLst/>
                <a:ahLst/>
                <a:cxnLst/>
                <a:rect r="r" b="b" t="t" l="l"/>
                <a:pathLst>
                  <a:path h="873238" w="1149511">
                    <a:moveTo>
                      <a:pt x="0" y="0"/>
                    </a:moveTo>
                    <a:lnTo>
                      <a:pt x="1149511" y="0"/>
                    </a:lnTo>
                    <a:lnTo>
                      <a:pt x="1149511" y="873238"/>
                    </a:lnTo>
                    <a:lnTo>
                      <a:pt x="0" y="873238"/>
                    </a:lnTo>
                    <a:close/>
                  </a:path>
                </a:pathLst>
              </a:custGeom>
              <a:solidFill>
                <a:srgbClr val="EEDDCD"/>
              </a:solidFill>
            </p:spPr>
          </p:sp>
          <p:sp>
            <p:nvSpPr>
              <p:cNvPr name="TextBox 32" id="32"/>
              <p:cNvSpPr txBox="true"/>
              <p:nvPr/>
            </p:nvSpPr>
            <p:spPr>
              <a:xfrm>
                <a:off x="0" y="47625"/>
                <a:ext cx="1149511" cy="825613"/>
              </a:xfrm>
              <a:prstGeom prst="rect">
                <a:avLst/>
              </a:prstGeom>
            </p:spPr>
            <p:txBody>
              <a:bodyPr anchor="ctr" rtlCol="false" tIns="50800" lIns="50800" bIns="50800" rIns="50800"/>
              <a:lstStyle/>
              <a:p>
                <a:pPr algn="ctr">
                  <a:lnSpc>
                    <a:spcPts val="2499"/>
                  </a:lnSpc>
                </a:pPr>
              </a:p>
            </p:txBody>
          </p:sp>
        </p:grpSp>
      </p:grpSp>
      <p:sp>
        <p:nvSpPr>
          <p:cNvPr name="TextBox 33" id="33"/>
          <p:cNvSpPr txBox="true"/>
          <p:nvPr/>
        </p:nvSpPr>
        <p:spPr>
          <a:xfrm rot="0">
            <a:off x="11790003" y="4585187"/>
            <a:ext cx="3411523" cy="762000"/>
          </a:xfrm>
          <a:prstGeom prst="rect">
            <a:avLst/>
          </a:prstGeom>
        </p:spPr>
        <p:txBody>
          <a:bodyPr anchor="t" rtlCol="false" tIns="0" lIns="0" bIns="0" rIns="0">
            <a:spAutoFit/>
          </a:bodyPr>
          <a:lstStyle/>
          <a:p>
            <a:pPr algn="ctr">
              <a:lnSpc>
                <a:spcPts val="2999"/>
              </a:lnSpc>
              <a:spcBef>
                <a:spcPct val="0"/>
              </a:spcBef>
            </a:pPr>
            <a:r>
              <a:rPr lang="en-US" b="true" sz="2999">
                <a:solidFill>
                  <a:srgbClr val="EEDDCD"/>
                </a:solidFill>
                <a:latin typeface="ABC Ginto Rounded Nord Condensed Medium"/>
                <a:ea typeface="ABC Ginto Rounded Nord Condensed Medium"/>
                <a:cs typeface="ABC Ginto Rounded Nord Condensed Medium"/>
                <a:sym typeface="ABC Ginto Rounded Nord Condensed Medium"/>
              </a:rPr>
              <a:t>Control</a:t>
            </a:r>
          </a:p>
          <a:p>
            <a:pPr algn="ctr">
              <a:lnSpc>
                <a:spcPts val="2999"/>
              </a:lnSpc>
              <a:spcBef>
                <a:spcPct val="0"/>
              </a:spcBef>
            </a:pPr>
            <a:r>
              <a:rPr lang="en-US" sz="2999">
                <a:solidFill>
                  <a:srgbClr val="EEDDCD"/>
                </a:solidFill>
                <a:latin typeface="ABC Ginto Rounded Nord Condensed"/>
                <a:ea typeface="ABC Ginto Rounded Nord Condensed"/>
                <a:cs typeface="ABC Ginto Rounded Nord Condensed"/>
                <a:sym typeface="ABC Ginto Rounded Nord Condensed"/>
              </a:rPr>
              <a:t>(what stays the same)</a:t>
            </a:r>
          </a:p>
        </p:txBody>
      </p:sp>
      <p:sp>
        <p:nvSpPr>
          <p:cNvPr name="AutoShape 34" id="34"/>
          <p:cNvSpPr/>
          <p:nvPr/>
        </p:nvSpPr>
        <p:spPr>
          <a:xfrm>
            <a:off x="11313490" y="4357141"/>
            <a:ext cx="4423808" cy="0"/>
          </a:xfrm>
          <a:prstGeom prst="line">
            <a:avLst/>
          </a:prstGeom>
          <a:ln cap="flat" w="38100">
            <a:solidFill>
              <a:srgbClr val="000000"/>
            </a:solidFill>
            <a:prstDash val="solid"/>
            <a:headEnd type="none" len="sm" w="sm"/>
            <a:tailEnd type="none" len="sm" w="sm"/>
          </a:ln>
        </p:spPr>
      </p:sp>
      <p:sp>
        <p:nvSpPr>
          <p:cNvPr name="AutoShape 35" id="35"/>
          <p:cNvSpPr/>
          <p:nvPr/>
        </p:nvSpPr>
        <p:spPr>
          <a:xfrm>
            <a:off x="11283861" y="8820848"/>
            <a:ext cx="4423808" cy="0"/>
          </a:xfrm>
          <a:prstGeom prst="line">
            <a:avLst/>
          </a:prstGeom>
          <a:ln cap="flat" w="38100">
            <a:solidFill>
              <a:srgbClr val="000000"/>
            </a:solidFill>
            <a:prstDash val="solid"/>
            <a:headEnd type="none" len="sm" w="sm"/>
            <a:tailEnd type="none" len="sm" w="sm"/>
          </a:ln>
        </p:spPr>
      </p:sp>
      <p:sp>
        <p:nvSpPr>
          <p:cNvPr name="AutoShape 36" id="36"/>
          <p:cNvSpPr/>
          <p:nvPr/>
        </p:nvSpPr>
        <p:spPr>
          <a:xfrm flipH="true" flipV="true">
            <a:off x="15697090" y="4336165"/>
            <a:ext cx="10579" cy="4540090"/>
          </a:xfrm>
          <a:prstGeom prst="line">
            <a:avLst/>
          </a:prstGeom>
          <a:ln cap="flat" w="38100">
            <a:solidFill>
              <a:srgbClr val="000000"/>
            </a:solidFill>
            <a:prstDash val="solid"/>
            <a:headEnd type="none" len="sm" w="sm"/>
            <a:tailEnd type="none" len="sm" w="sm"/>
          </a:ln>
        </p:spPr>
      </p:sp>
      <p:sp>
        <p:nvSpPr>
          <p:cNvPr name="AutoShape 37" id="37"/>
          <p:cNvSpPr/>
          <p:nvPr/>
        </p:nvSpPr>
        <p:spPr>
          <a:xfrm>
            <a:off x="11313490" y="5518637"/>
            <a:ext cx="4330830" cy="0"/>
          </a:xfrm>
          <a:prstGeom prst="line">
            <a:avLst/>
          </a:prstGeom>
          <a:ln cap="flat" w="38100">
            <a:solidFill>
              <a:srgbClr val="000000"/>
            </a:solidFill>
            <a:prstDash val="solid"/>
            <a:headEnd type="none" len="sm" w="sm"/>
            <a:tailEnd type="none" len="sm" w="sm"/>
          </a:ln>
        </p:spPr>
      </p:sp>
      <p:sp>
        <p:nvSpPr>
          <p:cNvPr name="AutoShape 38" id="38"/>
          <p:cNvSpPr/>
          <p:nvPr/>
        </p:nvSpPr>
        <p:spPr>
          <a:xfrm>
            <a:off x="11283861" y="6628032"/>
            <a:ext cx="4423808" cy="0"/>
          </a:xfrm>
          <a:prstGeom prst="line">
            <a:avLst/>
          </a:prstGeom>
          <a:ln cap="flat" w="38100">
            <a:solidFill>
              <a:srgbClr val="000000"/>
            </a:solidFill>
            <a:prstDash val="solid"/>
            <a:headEnd type="none" len="sm" w="sm"/>
            <a:tailEnd type="none" len="sm" w="sm"/>
          </a:ln>
        </p:spPr>
      </p:sp>
      <p:sp>
        <p:nvSpPr>
          <p:cNvPr name="AutoShape 39" id="39"/>
          <p:cNvSpPr/>
          <p:nvPr/>
        </p:nvSpPr>
        <p:spPr>
          <a:xfrm>
            <a:off x="11283861" y="7737427"/>
            <a:ext cx="4423808" cy="0"/>
          </a:xfrm>
          <a:prstGeom prst="line">
            <a:avLst/>
          </a:prstGeom>
          <a:ln cap="flat" w="38100">
            <a:solidFill>
              <a:srgbClr val="000000"/>
            </a:solidFill>
            <a:prstDash val="solid"/>
            <a:headEnd type="none" len="sm" w="sm"/>
            <a:tailEnd type="none" len="sm" w="sm"/>
          </a:ln>
        </p:spPr>
      </p:sp>
      <p:sp>
        <p:nvSpPr>
          <p:cNvPr name="TextBox 40" id="40"/>
          <p:cNvSpPr txBox="true"/>
          <p:nvPr/>
        </p:nvSpPr>
        <p:spPr>
          <a:xfrm rot="0">
            <a:off x="1028700" y="6442098"/>
            <a:ext cx="4548762" cy="1187449"/>
          </a:xfrm>
          <a:prstGeom prst="rect">
            <a:avLst/>
          </a:prstGeom>
        </p:spPr>
        <p:txBody>
          <a:bodyPr anchor="t" rtlCol="false" tIns="0" lIns="0" bIns="0" rIns="0">
            <a:spAutoFit/>
          </a:bodyPr>
          <a:lstStyle/>
          <a:p>
            <a:pPr algn="ctr">
              <a:lnSpc>
                <a:spcPts val="3999"/>
              </a:lnSpc>
              <a:spcBef>
                <a:spcPct val="0"/>
              </a:spcBef>
            </a:pPr>
            <a:r>
              <a:rPr lang="en-US" sz="3999">
                <a:solidFill>
                  <a:srgbClr val="000000"/>
                </a:solidFill>
                <a:latin typeface="FF Providence Sans"/>
                <a:ea typeface="FF Providence Sans"/>
                <a:cs typeface="FF Providence Sans"/>
                <a:sym typeface="FF Providence Sans"/>
              </a:rPr>
              <a:t>The steepness of the ramp (angle)</a:t>
            </a:r>
          </a:p>
        </p:txBody>
      </p:sp>
      <p:sp>
        <p:nvSpPr>
          <p:cNvPr name="TextBox 41" id="41"/>
          <p:cNvSpPr txBox="true"/>
          <p:nvPr/>
        </p:nvSpPr>
        <p:spPr>
          <a:xfrm rot="0">
            <a:off x="6364631" y="6442098"/>
            <a:ext cx="4548762" cy="1187449"/>
          </a:xfrm>
          <a:prstGeom prst="rect">
            <a:avLst/>
          </a:prstGeom>
        </p:spPr>
        <p:txBody>
          <a:bodyPr anchor="t" rtlCol="false" tIns="0" lIns="0" bIns="0" rIns="0">
            <a:spAutoFit/>
          </a:bodyPr>
          <a:lstStyle/>
          <a:p>
            <a:pPr algn="ctr">
              <a:lnSpc>
                <a:spcPts val="3999"/>
              </a:lnSpc>
              <a:spcBef>
                <a:spcPct val="0"/>
              </a:spcBef>
            </a:pPr>
            <a:r>
              <a:rPr lang="en-US" sz="3999">
                <a:solidFill>
                  <a:srgbClr val="000000"/>
                </a:solidFill>
                <a:latin typeface="FF Providence Sans"/>
                <a:ea typeface="FF Providence Sans"/>
                <a:cs typeface="FF Providence Sans"/>
                <a:sym typeface="FF Providence Sans"/>
              </a:rPr>
              <a:t>The distance the toy car travelled</a:t>
            </a:r>
          </a:p>
        </p:txBody>
      </p:sp>
      <p:sp>
        <p:nvSpPr>
          <p:cNvPr name="TextBox 42" id="42"/>
          <p:cNvSpPr txBox="true"/>
          <p:nvPr/>
        </p:nvSpPr>
        <p:spPr>
          <a:xfrm rot="0">
            <a:off x="11313490" y="5766287"/>
            <a:ext cx="4548762" cy="682624"/>
          </a:xfrm>
          <a:prstGeom prst="rect">
            <a:avLst/>
          </a:prstGeom>
        </p:spPr>
        <p:txBody>
          <a:bodyPr anchor="t" rtlCol="false" tIns="0" lIns="0" bIns="0" rIns="0">
            <a:spAutoFit/>
          </a:bodyPr>
          <a:lstStyle/>
          <a:p>
            <a:pPr algn="ctr">
              <a:lnSpc>
                <a:spcPts val="3999"/>
              </a:lnSpc>
              <a:spcBef>
                <a:spcPct val="0"/>
              </a:spcBef>
            </a:pPr>
            <a:r>
              <a:rPr lang="en-US" sz="3999">
                <a:solidFill>
                  <a:srgbClr val="000000"/>
                </a:solidFill>
                <a:latin typeface="FF Providence Sans"/>
                <a:ea typeface="FF Providence Sans"/>
                <a:cs typeface="FF Providence Sans"/>
                <a:sym typeface="FF Providence Sans"/>
              </a:rPr>
              <a:t>Toy car used</a:t>
            </a:r>
          </a:p>
        </p:txBody>
      </p:sp>
      <p:sp>
        <p:nvSpPr>
          <p:cNvPr name="TextBox 43" id="43"/>
          <p:cNvSpPr txBox="true"/>
          <p:nvPr/>
        </p:nvSpPr>
        <p:spPr>
          <a:xfrm rot="0">
            <a:off x="11221384" y="6875682"/>
            <a:ext cx="4548762" cy="682624"/>
          </a:xfrm>
          <a:prstGeom prst="rect">
            <a:avLst/>
          </a:prstGeom>
        </p:spPr>
        <p:txBody>
          <a:bodyPr anchor="t" rtlCol="false" tIns="0" lIns="0" bIns="0" rIns="0">
            <a:spAutoFit/>
          </a:bodyPr>
          <a:lstStyle/>
          <a:p>
            <a:pPr algn="ctr">
              <a:lnSpc>
                <a:spcPts val="3999"/>
              </a:lnSpc>
              <a:spcBef>
                <a:spcPct val="0"/>
              </a:spcBef>
            </a:pPr>
            <a:r>
              <a:rPr lang="en-US" sz="3999">
                <a:solidFill>
                  <a:srgbClr val="000000"/>
                </a:solidFill>
                <a:latin typeface="FF Providence Sans"/>
                <a:ea typeface="FF Providence Sans"/>
                <a:cs typeface="FF Providence Sans"/>
                <a:sym typeface="FF Providence Sans"/>
              </a:rPr>
              <a:t>Starting point</a:t>
            </a:r>
          </a:p>
        </p:txBody>
      </p:sp>
      <p:sp>
        <p:nvSpPr>
          <p:cNvPr name="TextBox 44" id="44"/>
          <p:cNvSpPr txBox="true"/>
          <p:nvPr/>
        </p:nvSpPr>
        <p:spPr>
          <a:xfrm rot="0">
            <a:off x="11221384" y="7899726"/>
            <a:ext cx="4548762" cy="682624"/>
          </a:xfrm>
          <a:prstGeom prst="rect">
            <a:avLst/>
          </a:prstGeom>
        </p:spPr>
        <p:txBody>
          <a:bodyPr anchor="t" rtlCol="false" tIns="0" lIns="0" bIns="0" rIns="0">
            <a:spAutoFit/>
          </a:bodyPr>
          <a:lstStyle/>
          <a:p>
            <a:pPr algn="ctr">
              <a:lnSpc>
                <a:spcPts val="3999"/>
              </a:lnSpc>
              <a:spcBef>
                <a:spcPct val="0"/>
              </a:spcBef>
            </a:pPr>
            <a:r>
              <a:rPr lang="en-US" sz="3999">
                <a:solidFill>
                  <a:srgbClr val="000000"/>
                </a:solidFill>
                <a:latin typeface="FF Providence Sans"/>
                <a:ea typeface="FF Providence Sans"/>
                <a:cs typeface="FF Providence Sans"/>
                <a:sym typeface="FF Providence Sans"/>
              </a:rPr>
              <a:t>Ramp material</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2202074" y="1397066"/>
            <a:ext cx="4911090" cy="7507605"/>
            <a:chOff x="0" y="0"/>
            <a:chExt cx="760856" cy="1163124"/>
          </a:xfrm>
        </p:grpSpPr>
        <p:sp>
          <p:nvSpPr>
            <p:cNvPr name="Freeform 4" id="4"/>
            <p:cNvSpPr/>
            <p:nvPr/>
          </p:nvSpPr>
          <p:spPr>
            <a:xfrm flipH="false" flipV="false" rot="0">
              <a:off x="0" y="0"/>
              <a:ext cx="760856" cy="1163124"/>
            </a:xfrm>
            <a:custGeom>
              <a:avLst/>
              <a:gdLst/>
              <a:ahLst/>
              <a:cxnLst/>
              <a:rect r="r" b="b" t="t" l="l"/>
              <a:pathLst>
                <a:path h="1163124" w="760856">
                  <a:moveTo>
                    <a:pt x="47292" y="0"/>
                  </a:moveTo>
                  <a:lnTo>
                    <a:pt x="713564" y="0"/>
                  </a:lnTo>
                  <a:cubicBezTo>
                    <a:pt x="726107" y="0"/>
                    <a:pt x="738136" y="4983"/>
                    <a:pt x="747005" y="13852"/>
                  </a:cubicBezTo>
                  <a:cubicBezTo>
                    <a:pt x="755874" y="22721"/>
                    <a:pt x="760856" y="34750"/>
                    <a:pt x="760856" y="47292"/>
                  </a:cubicBezTo>
                  <a:lnTo>
                    <a:pt x="760856" y="1115832"/>
                  </a:lnTo>
                  <a:cubicBezTo>
                    <a:pt x="760856" y="1128375"/>
                    <a:pt x="755874" y="1140404"/>
                    <a:pt x="747005" y="1149273"/>
                  </a:cubicBezTo>
                  <a:cubicBezTo>
                    <a:pt x="738136" y="1158142"/>
                    <a:pt x="726107" y="1163124"/>
                    <a:pt x="713564" y="1163124"/>
                  </a:cubicBezTo>
                  <a:lnTo>
                    <a:pt x="47292" y="1163124"/>
                  </a:lnTo>
                  <a:cubicBezTo>
                    <a:pt x="34750" y="1163124"/>
                    <a:pt x="22721" y="1158142"/>
                    <a:pt x="13852" y="1149273"/>
                  </a:cubicBezTo>
                  <a:cubicBezTo>
                    <a:pt x="4983" y="1140404"/>
                    <a:pt x="0" y="1128375"/>
                    <a:pt x="0" y="1115832"/>
                  </a:cubicBezTo>
                  <a:lnTo>
                    <a:pt x="0" y="47292"/>
                  </a:lnTo>
                  <a:cubicBezTo>
                    <a:pt x="0" y="34750"/>
                    <a:pt x="4983" y="22721"/>
                    <a:pt x="13852" y="13852"/>
                  </a:cubicBezTo>
                  <a:cubicBezTo>
                    <a:pt x="22721" y="4983"/>
                    <a:pt x="34750" y="0"/>
                    <a:pt x="47292" y="0"/>
                  </a:cubicBezTo>
                  <a:close/>
                </a:path>
              </a:pathLst>
            </a:custGeom>
            <a:blipFill>
              <a:blip r:embed="rId4"/>
              <a:stretch>
                <a:fillRect l="0" t="0" r="-129880" b="0"/>
              </a:stretch>
            </a:blipFill>
          </p:spPr>
        </p:sp>
      </p:grpSp>
      <p:sp>
        <p:nvSpPr>
          <p:cNvPr name="Freeform 5" id="5"/>
          <p:cNvSpPr/>
          <p:nvPr/>
        </p:nvSpPr>
        <p:spPr>
          <a:xfrm flipH="false" flipV="false" rot="-1302409">
            <a:off x="16028712" y="609913"/>
            <a:ext cx="1834930" cy="1828258"/>
          </a:xfrm>
          <a:custGeom>
            <a:avLst/>
            <a:gdLst/>
            <a:ahLst/>
            <a:cxnLst/>
            <a:rect r="r" b="b" t="t" l="l"/>
            <a:pathLst>
              <a:path h="1828258" w="1834930">
                <a:moveTo>
                  <a:pt x="0" y="0"/>
                </a:moveTo>
                <a:lnTo>
                  <a:pt x="1834931" y="0"/>
                </a:lnTo>
                <a:lnTo>
                  <a:pt x="1834931" y="1828258"/>
                </a:lnTo>
                <a:lnTo>
                  <a:pt x="0" y="18282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362744">
            <a:off x="11388079" y="8198716"/>
            <a:ext cx="1627990" cy="1411911"/>
          </a:xfrm>
          <a:custGeom>
            <a:avLst/>
            <a:gdLst/>
            <a:ahLst/>
            <a:cxnLst/>
            <a:rect r="r" b="b" t="t" l="l"/>
            <a:pathLst>
              <a:path h="1411911" w="1627990">
                <a:moveTo>
                  <a:pt x="0" y="0"/>
                </a:moveTo>
                <a:lnTo>
                  <a:pt x="1627990" y="0"/>
                </a:lnTo>
                <a:lnTo>
                  <a:pt x="1627990" y="1411911"/>
                </a:lnTo>
                <a:lnTo>
                  <a:pt x="0" y="141191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51619" y="3420896"/>
            <a:ext cx="8673611" cy="3044768"/>
          </a:xfrm>
          <a:prstGeom prst="rect">
            <a:avLst/>
          </a:prstGeom>
        </p:spPr>
        <p:txBody>
          <a:bodyPr anchor="t" rtlCol="false" tIns="0" lIns="0" bIns="0" rIns="0">
            <a:spAutoFit/>
          </a:bodyPr>
          <a:lstStyle/>
          <a:p>
            <a:pPr algn="l">
              <a:lnSpc>
                <a:spcPts val="3997"/>
              </a:lnSpc>
            </a:pPr>
            <a:r>
              <a:rPr lang="en-US" sz="3997">
                <a:solidFill>
                  <a:srgbClr val="195AEF"/>
                </a:solidFill>
                <a:latin typeface="ABC Ginto Rounded Nord Condensed"/>
                <a:ea typeface="ABC Ginto Rounded Nord Condensed"/>
                <a:cs typeface="ABC Ginto Rounded Nord Condensed"/>
                <a:sym typeface="ABC Ginto Rounded Nord Condensed"/>
              </a:rPr>
              <a:t>A testable question is a question that can be </a:t>
            </a:r>
            <a:r>
              <a:rPr lang="en-US" sz="3997" b="true">
                <a:solidFill>
                  <a:srgbClr val="195AEF"/>
                </a:solidFill>
                <a:latin typeface="ABC Ginto Rounded Nord Condensed Medium"/>
                <a:ea typeface="ABC Ginto Rounded Nord Condensed Medium"/>
                <a:cs typeface="ABC Ginto Rounded Nord Condensed Medium"/>
                <a:sym typeface="ABC Ginto Rounded Nord Condensed Medium"/>
              </a:rPr>
              <a:t>answered through experimenting</a:t>
            </a:r>
            <a:r>
              <a:rPr lang="en-US" sz="3997">
                <a:solidFill>
                  <a:srgbClr val="195AEF"/>
                </a:solidFill>
                <a:latin typeface="ABC Ginto Rounded Nord Condensed"/>
                <a:ea typeface="ABC Ginto Rounded Nord Condensed"/>
                <a:cs typeface="ABC Ginto Rounded Nord Condensed"/>
                <a:sym typeface="ABC Ginto Rounded Nord Condensed"/>
              </a:rPr>
              <a:t> and observations.</a:t>
            </a:r>
          </a:p>
          <a:p>
            <a:pPr algn="l">
              <a:lnSpc>
                <a:spcPts val="3997"/>
              </a:lnSpc>
            </a:pPr>
          </a:p>
          <a:p>
            <a:pPr algn="l">
              <a:lnSpc>
                <a:spcPts val="3997"/>
              </a:lnSpc>
            </a:pPr>
            <a:r>
              <a:rPr lang="en-US" sz="3997">
                <a:solidFill>
                  <a:srgbClr val="195AEF"/>
                </a:solidFill>
                <a:latin typeface="ABC Ginto Rounded Nord Condensed"/>
                <a:ea typeface="ABC Ginto Rounded Nord Condensed"/>
                <a:cs typeface="ABC Ginto Rounded Nord Condensed"/>
                <a:sym typeface="ABC Ginto Rounded Nord Condensed"/>
              </a:rPr>
              <a:t>Questions that need opinions are </a:t>
            </a:r>
            <a:r>
              <a:rPr lang="en-US" b="true" sz="3997">
                <a:solidFill>
                  <a:srgbClr val="195AEF"/>
                </a:solidFill>
                <a:latin typeface="ABC Ginto Rounded Nord Condensed Medium"/>
                <a:ea typeface="ABC Ginto Rounded Nord Condensed Medium"/>
                <a:cs typeface="ABC Ginto Rounded Nord Condensed Medium"/>
                <a:sym typeface="ABC Ginto Rounded Nord Condensed Medium"/>
              </a:rPr>
              <a:t>NOT</a:t>
            </a:r>
            <a:r>
              <a:rPr lang="en-US" sz="3997">
                <a:solidFill>
                  <a:srgbClr val="195AEF"/>
                </a:solidFill>
                <a:latin typeface="ABC Ginto Rounded Nord Condensed"/>
                <a:ea typeface="ABC Ginto Rounded Nord Condensed"/>
                <a:cs typeface="ABC Ginto Rounded Nord Condensed"/>
                <a:sym typeface="ABC Ginto Rounded Nord Condensed"/>
              </a:rPr>
              <a:t> testable.</a:t>
            </a:r>
          </a:p>
        </p:txBody>
      </p:sp>
      <p:sp>
        <p:nvSpPr>
          <p:cNvPr name="TextBox 8" id="8"/>
          <p:cNvSpPr txBox="true"/>
          <p:nvPr/>
        </p:nvSpPr>
        <p:spPr>
          <a:xfrm rot="0">
            <a:off x="951619" y="1520891"/>
            <a:ext cx="10277484" cy="1574038"/>
          </a:xfrm>
          <a:prstGeom prst="rect">
            <a:avLst/>
          </a:prstGeom>
        </p:spPr>
        <p:txBody>
          <a:bodyPr anchor="t" rtlCol="false" tIns="0" lIns="0" bIns="0" rIns="0">
            <a:spAutoFit/>
          </a:bodyPr>
          <a:lstStyle/>
          <a:p>
            <a:pPr algn="l">
              <a:lnSpc>
                <a:spcPts val="6094"/>
              </a:lnSpc>
            </a:pPr>
            <a:r>
              <a:rPr lang="en-US" sz="6094">
                <a:solidFill>
                  <a:srgbClr val="195AEF"/>
                </a:solidFill>
                <a:latin typeface="Gimme Extra Bold"/>
                <a:ea typeface="Gimme Extra Bold"/>
                <a:cs typeface="Gimme Extra Bold"/>
                <a:sym typeface="Gimme Extra Bold"/>
              </a:rPr>
              <a:t>What is a testable question?</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16</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2202074" y="1397066"/>
            <a:ext cx="4911090" cy="7507605"/>
            <a:chOff x="0" y="0"/>
            <a:chExt cx="760856" cy="1163124"/>
          </a:xfrm>
        </p:grpSpPr>
        <p:sp>
          <p:nvSpPr>
            <p:cNvPr name="Freeform 4" id="4"/>
            <p:cNvSpPr/>
            <p:nvPr/>
          </p:nvSpPr>
          <p:spPr>
            <a:xfrm flipH="false" flipV="false" rot="0">
              <a:off x="0" y="0"/>
              <a:ext cx="760856" cy="1163124"/>
            </a:xfrm>
            <a:custGeom>
              <a:avLst/>
              <a:gdLst/>
              <a:ahLst/>
              <a:cxnLst/>
              <a:rect r="r" b="b" t="t" l="l"/>
              <a:pathLst>
                <a:path h="1163124" w="760856">
                  <a:moveTo>
                    <a:pt x="47292" y="0"/>
                  </a:moveTo>
                  <a:lnTo>
                    <a:pt x="713564" y="0"/>
                  </a:lnTo>
                  <a:cubicBezTo>
                    <a:pt x="726107" y="0"/>
                    <a:pt x="738136" y="4983"/>
                    <a:pt x="747005" y="13852"/>
                  </a:cubicBezTo>
                  <a:cubicBezTo>
                    <a:pt x="755874" y="22721"/>
                    <a:pt x="760856" y="34750"/>
                    <a:pt x="760856" y="47292"/>
                  </a:cubicBezTo>
                  <a:lnTo>
                    <a:pt x="760856" y="1115832"/>
                  </a:lnTo>
                  <a:cubicBezTo>
                    <a:pt x="760856" y="1128375"/>
                    <a:pt x="755874" y="1140404"/>
                    <a:pt x="747005" y="1149273"/>
                  </a:cubicBezTo>
                  <a:cubicBezTo>
                    <a:pt x="738136" y="1158142"/>
                    <a:pt x="726107" y="1163124"/>
                    <a:pt x="713564" y="1163124"/>
                  </a:cubicBezTo>
                  <a:lnTo>
                    <a:pt x="47292" y="1163124"/>
                  </a:lnTo>
                  <a:cubicBezTo>
                    <a:pt x="34750" y="1163124"/>
                    <a:pt x="22721" y="1158142"/>
                    <a:pt x="13852" y="1149273"/>
                  </a:cubicBezTo>
                  <a:cubicBezTo>
                    <a:pt x="4983" y="1140404"/>
                    <a:pt x="0" y="1128375"/>
                    <a:pt x="0" y="1115832"/>
                  </a:cubicBezTo>
                  <a:lnTo>
                    <a:pt x="0" y="47292"/>
                  </a:lnTo>
                  <a:cubicBezTo>
                    <a:pt x="0" y="34750"/>
                    <a:pt x="4983" y="22721"/>
                    <a:pt x="13852" y="13852"/>
                  </a:cubicBezTo>
                  <a:cubicBezTo>
                    <a:pt x="22721" y="4983"/>
                    <a:pt x="34750" y="0"/>
                    <a:pt x="47292" y="0"/>
                  </a:cubicBezTo>
                  <a:close/>
                </a:path>
              </a:pathLst>
            </a:custGeom>
            <a:blipFill>
              <a:blip r:embed="rId4"/>
              <a:stretch>
                <a:fillRect l="0" t="0" r="-129880" b="0"/>
              </a:stretch>
            </a:blipFill>
          </p:spPr>
        </p:sp>
      </p:grpSp>
      <p:sp>
        <p:nvSpPr>
          <p:cNvPr name="Freeform 5" id="5"/>
          <p:cNvSpPr/>
          <p:nvPr/>
        </p:nvSpPr>
        <p:spPr>
          <a:xfrm flipH="false" flipV="false" rot="-1302409">
            <a:off x="16028712" y="609913"/>
            <a:ext cx="1834930" cy="1828258"/>
          </a:xfrm>
          <a:custGeom>
            <a:avLst/>
            <a:gdLst/>
            <a:ahLst/>
            <a:cxnLst/>
            <a:rect r="r" b="b" t="t" l="l"/>
            <a:pathLst>
              <a:path h="1828258" w="1834930">
                <a:moveTo>
                  <a:pt x="0" y="0"/>
                </a:moveTo>
                <a:lnTo>
                  <a:pt x="1834931" y="0"/>
                </a:lnTo>
                <a:lnTo>
                  <a:pt x="1834931" y="1828258"/>
                </a:lnTo>
                <a:lnTo>
                  <a:pt x="0" y="18282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362744">
            <a:off x="11388079" y="8198716"/>
            <a:ext cx="1627990" cy="1411911"/>
          </a:xfrm>
          <a:custGeom>
            <a:avLst/>
            <a:gdLst/>
            <a:ahLst/>
            <a:cxnLst/>
            <a:rect r="r" b="b" t="t" l="l"/>
            <a:pathLst>
              <a:path h="1411911" w="1627990">
                <a:moveTo>
                  <a:pt x="0" y="0"/>
                </a:moveTo>
                <a:lnTo>
                  <a:pt x="1627990" y="0"/>
                </a:lnTo>
                <a:lnTo>
                  <a:pt x="1627990" y="1411911"/>
                </a:lnTo>
                <a:lnTo>
                  <a:pt x="0" y="141191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51619" y="3420896"/>
            <a:ext cx="8673611" cy="3044768"/>
          </a:xfrm>
          <a:prstGeom prst="rect">
            <a:avLst/>
          </a:prstGeom>
        </p:spPr>
        <p:txBody>
          <a:bodyPr anchor="t" rtlCol="false" tIns="0" lIns="0" bIns="0" rIns="0">
            <a:spAutoFit/>
          </a:bodyPr>
          <a:lstStyle/>
          <a:p>
            <a:pPr algn="l">
              <a:lnSpc>
                <a:spcPts val="3997"/>
              </a:lnSpc>
            </a:pPr>
            <a:r>
              <a:rPr lang="en-US" sz="3997">
                <a:solidFill>
                  <a:srgbClr val="195AEF"/>
                </a:solidFill>
                <a:latin typeface="ABC Ginto Rounded Nord Condensed"/>
                <a:ea typeface="ABC Ginto Rounded Nord Condensed"/>
                <a:cs typeface="ABC Ginto Rounded Nord Condensed"/>
                <a:sym typeface="ABC Ginto Rounded Nord Condensed"/>
              </a:rPr>
              <a:t>A testable question is a question that can be </a:t>
            </a:r>
            <a:r>
              <a:rPr lang="en-US" sz="3997" b="true">
                <a:solidFill>
                  <a:srgbClr val="195AEF"/>
                </a:solidFill>
                <a:latin typeface="ABC Ginto Rounded Nord Condensed Medium"/>
                <a:ea typeface="ABC Ginto Rounded Nord Condensed Medium"/>
                <a:cs typeface="ABC Ginto Rounded Nord Condensed Medium"/>
                <a:sym typeface="ABC Ginto Rounded Nord Condensed Medium"/>
              </a:rPr>
              <a:t>answered through experimenting</a:t>
            </a:r>
            <a:r>
              <a:rPr lang="en-US" sz="3997">
                <a:solidFill>
                  <a:srgbClr val="195AEF"/>
                </a:solidFill>
                <a:latin typeface="ABC Ginto Rounded Nord Condensed"/>
                <a:ea typeface="ABC Ginto Rounded Nord Condensed"/>
                <a:cs typeface="ABC Ginto Rounded Nord Condensed"/>
                <a:sym typeface="ABC Ginto Rounded Nord Condensed"/>
              </a:rPr>
              <a:t> and observations.</a:t>
            </a:r>
          </a:p>
          <a:p>
            <a:pPr algn="l">
              <a:lnSpc>
                <a:spcPts val="3997"/>
              </a:lnSpc>
            </a:pPr>
          </a:p>
          <a:p>
            <a:pPr algn="l">
              <a:lnSpc>
                <a:spcPts val="3997"/>
              </a:lnSpc>
            </a:pPr>
            <a:r>
              <a:rPr lang="en-US" sz="3997">
                <a:solidFill>
                  <a:srgbClr val="195AEF"/>
                </a:solidFill>
                <a:latin typeface="ABC Ginto Rounded Nord Condensed"/>
                <a:ea typeface="ABC Ginto Rounded Nord Condensed"/>
                <a:cs typeface="ABC Ginto Rounded Nord Condensed"/>
                <a:sym typeface="ABC Ginto Rounded Nord Condensed"/>
              </a:rPr>
              <a:t>Questions that need opinions are </a:t>
            </a:r>
            <a:r>
              <a:rPr lang="en-US" b="true" sz="3997">
                <a:solidFill>
                  <a:srgbClr val="195AEF"/>
                </a:solidFill>
                <a:latin typeface="ABC Ginto Rounded Nord Condensed Medium"/>
                <a:ea typeface="ABC Ginto Rounded Nord Condensed Medium"/>
                <a:cs typeface="ABC Ginto Rounded Nord Condensed Medium"/>
                <a:sym typeface="ABC Ginto Rounded Nord Condensed Medium"/>
              </a:rPr>
              <a:t>NOT</a:t>
            </a:r>
            <a:r>
              <a:rPr lang="en-US" sz="3997">
                <a:solidFill>
                  <a:srgbClr val="195AEF"/>
                </a:solidFill>
                <a:latin typeface="ABC Ginto Rounded Nord Condensed"/>
                <a:ea typeface="ABC Ginto Rounded Nord Condensed"/>
                <a:cs typeface="ABC Ginto Rounded Nord Condensed"/>
                <a:sym typeface="ABC Ginto Rounded Nord Condensed"/>
              </a:rPr>
              <a:t> testable.</a:t>
            </a:r>
          </a:p>
        </p:txBody>
      </p:sp>
      <p:sp>
        <p:nvSpPr>
          <p:cNvPr name="TextBox 8" id="8"/>
          <p:cNvSpPr txBox="true"/>
          <p:nvPr/>
        </p:nvSpPr>
        <p:spPr>
          <a:xfrm rot="0">
            <a:off x="951619" y="1520891"/>
            <a:ext cx="10277484" cy="1574038"/>
          </a:xfrm>
          <a:prstGeom prst="rect">
            <a:avLst/>
          </a:prstGeom>
        </p:spPr>
        <p:txBody>
          <a:bodyPr anchor="t" rtlCol="false" tIns="0" lIns="0" bIns="0" rIns="0">
            <a:spAutoFit/>
          </a:bodyPr>
          <a:lstStyle/>
          <a:p>
            <a:pPr algn="l">
              <a:lnSpc>
                <a:spcPts val="6094"/>
              </a:lnSpc>
            </a:pPr>
            <a:r>
              <a:rPr lang="en-US" sz="6094">
                <a:solidFill>
                  <a:srgbClr val="195AEF"/>
                </a:solidFill>
                <a:latin typeface="Gimme Extra Bold"/>
                <a:ea typeface="Gimme Extra Bold"/>
                <a:cs typeface="Gimme Extra Bold"/>
                <a:sym typeface="Gimme Extra Bold"/>
              </a:rPr>
              <a:t>What is a testable question?</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17</a:t>
            </a:r>
          </a:p>
        </p:txBody>
      </p:sp>
      <p:sp>
        <p:nvSpPr>
          <p:cNvPr name="TextBox 10" id="10"/>
          <p:cNvSpPr txBox="true"/>
          <p:nvPr/>
        </p:nvSpPr>
        <p:spPr>
          <a:xfrm rot="0">
            <a:off x="1028700" y="6873062"/>
            <a:ext cx="1488086" cy="390525"/>
          </a:xfrm>
          <a:prstGeom prst="rect">
            <a:avLst/>
          </a:prstGeom>
        </p:spPr>
        <p:txBody>
          <a:bodyPr anchor="t" rtlCol="false" tIns="0" lIns="0" bIns="0" rIns="0">
            <a:spAutoFit/>
          </a:bodyPr>
          <a:lstStyle/>
          <a:p>
            <a:pPr algn="ctr">
              <a:lnSpc>
                <a:spcPts val="2999"/>
              </a:lnSpc>
              <a:spcBef>
                <a:spcPct val="0"/>
              </a:spcBef>
            </a:pPr>
            <a:r>
              <a:rPr lang="en-US" sz="2999">
                <a:solidFill>
                  <a:srgbClr val="195AEF"/>
                </a:solidFill>
                <a:latin typeface="ABC Ginto Rounded Nord Condensed"/>
                <a:ea typeface="ABC Ginto Rounded Nord Condensed"/>
                <a:cs typeface="ABC Ginto Rounded Nord Condensed"/>
                <a:sym typeface="ABC Ginto Rounded Nord Condensed"/>
              </a:rPr>
              <a:t>Testable:</a:t>
            </a:r>
          </a:p>
        </p:txBody>
      </p:sp>
      <p:sp>
        <p:nvSpPr>
          <p:cNvPr name="TextBox 11" id="11"/>
          <p:cNvSpPr txBox="true"/>
          <p:nvPr/>
        </p:nvSpPr>
        <p:spPr>
          <a:xfrm rot="0">
            <a:off x="1028700" y="7339787"/>
            <a:ext cx="10241628" cy="888999"/>
          </a:xfrm>
          <a:prstGeom prst="rect">
            <a:avLst/>
          </a:prstGeom>
        </p:spPr>
        <p:txBody>
          <a:bodyPr anchor="t" rtlCol="false" tIns="0" lIns="0" bIns="0" rIns="0">
            <a:spAutoFit/>
          </a:bodyPr>
          <a:lstStyle/>
          <a:p>
            <a:pPr algn="l">
              <a:lnSpc>
                <a:spcPts val="3499"/>
              </a:lnSpc>
              <a:spcBef>
                <a:spcPct val="0"/>
              </a:spcBef>
            </a:pPr>
            <a:r>
              <a:rPr lang="en-US" sz="3499">
                <a:solidFill>
                  <a:srgbClr val="E5A000"/>
                </a:solidFill>
                <a:latin typeface="Gimme Extra Bold"/>
                <a:ea typeface="Gimme Extra Bold"/>
                <a:cs typeface="Gimme Extra Bold"/>
                <a:sym typeface="Gimme Extra Bold"/>
              </a:rPr>
              <a:t>How does the steepness of a ramp affect how far a toy car wilL travel? </a:t>
            </a:r>
          </a:p>
        </p:txBody>
      </p:sp>
      <p:sp>
        <p:nvSpPr>
          <p:cNvPr name="TextBox 12" id="12"/>
          <p:cNvSpPr txBox="true"/>
          <p:nvPr/>
        </p:nvSpPr>
        <p:spPr>
          <a:xfrm rot="0">
            <a:off x="1028700" y="8524061"/>
            <a:ext cx="1999466" cy="390525"/>
          </a:xfrm>
          <a:prstGeom prst="rect">
            <a:avLst/>
          </a:prstGeom>
        </p:spPr>
        <p:txBody>
          <a:bodyPr anchor="t" rtlCol="false" tIns="0" lIns="0" bIns="0" rIns="0">
            <a:spAutoFit/>
          </a:bodyPr>
          <a:lstStyle/>
          <a:p>
            <a:pPr algn="ctr">
              <a:lnSpc>
                <a:spcPts val="2999"/>
              </a:lnSpc>
              <a:spcBef>
                <a:spcPct val="0"/>
              </a:spcBef>
            </a:pPr>
            <a:r>
              <a:rPr lang="en-US" sz="2999">
                <a:solidFill>
                  <a:srgbClr val="195AEF"/>
                </a:solidFill>
                <a:latin typeface="ABC Ginto Rounded Nord Condensed"/>
                <a:ea typeface="ABC Ginto Rounded Nord Condensed"/>
                <a:cs typeface="ABC Ginto Rounded Nord Condensed"/>
                <a:sym typeface="ABC Ginto Rounded Nord Condensed"/>
              </a:rPr>
              <a:t>Not t</a:t>
            </a:r>
            <a:r>
              <a:rPr lang="en-US" sz="2999">
                <a:solidFill>
                  <a:srgbClr val="195AEF"/>
                </a:solidFill>
                <a:latin typeface="ABC Ginto Rounded Nord Condensed"/>
                <a:ea typeface="ABC Ginto Rounded Nord Condensed"/>
                <a:cs typeface="ABC Ginto Rounded Nord Condensed"/>
                <a:sym typeface="ABC Ginto Rounded Nord Condensed"/>
              </a:rPr>
              <a:t>estable:</a:t>
            </a:r>
          </a:p>
        </p:txBody>
      </p:sp>
      <p:sp>
        <p:nvSpPr>
          <p:cNvPr name="TextBox 13" id="13"/>
          <p:cNvSpPr txBox="true"/>
          <p:nvPr/>
        </p:nvSpPr>
        <p:spPr>
          <a:xfrm rot="0">
            <a:off x="1028700" y="8990786"/>
            <a:ext cx="10241628" cy="888999"/>
          </a:xfrm>
          <a:prstGeom prst="rect">
            <a:avLst/>
          </a:prstGeom>
        </p:spPr>
        <p:txBody>
          <a:bodyPr anchor="t" rtlCol="false" tIns="0" lIns="0" bIns="0" rIns="0">
            <a:spAutoFit/>
          </a:bodyPr>
          <a:lstStyle/>
          <a:p>
            <a:pPr algn="l">
              <a:lnSpc>
                <a:spcPts val="3499"/>
              </a:lnSpc>
              <a:spcBef>
                <a:spcPct val="0"/>
              </a:spcBef>
            </a:pPr>
            <a:r>
              <a:rPr lang="en-US" sz="3499">
                <a:solidFill>
                  <a:srgbClr val="A86DFC"/>
                </a:solidFill>
                <a:latin typeface="Gimme Extra Bold"/>
                <a:ea typeface="Gimme Extra Bold"/>
                <a:cs typeface="Gimme Extra Bold"/>
                <a:sym typeface="Gimme Extra Bold"/>
              </a:rPr>
              <a:t>Is Chocolate the best kind of ice cream?</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18</a:t>
            </a:r>
          </a:p>
        </p:txBody>
      </p:sp>
      <p:grpSp>
        <p:nvGrpSpPr>
          <p:cNvPr name="Group 4" id="4"/>
          <p:cNvGrpSpPr/>
          <p:nvPr/>
        </p:nvGrpSpPr>
        <p:grpSpPr>
          <a:xfrm rot="0">
            <a:off x="2721699" y="605719"/>
            <a:ext cx="5851159" cy="1564656"/>
            <a:chOff x="0" y="0"/>
            <a:chExt cx="1763273" cy="471516"/>
          </a:xfrm>
        </p:grpSpPr>
        <p:sp>
          <p:nvSpPr>
            <p:cNvPr name="Freeform 5" id="5"/>
            <p:cNvSpPr/>
            <p:nvPr/>
          </p:nvSpPr>
          <p:spPr>
            <a:xfrm flipH="false" flipV="false" rot="0">
              <a:off x="0" y="0"/>
              <a:ext cx="1763273" cy="471516"/>
            </a:xfrm>
            <a:custGeom>
              <a:avLst/>
              <a:gdLst/>
              <a:ahLst/>
              <a:cxnLst/>
              <a:rect r="r" b="b" t="t" l="l"/>
              <a:pathLst>
                <a:path h="471516" w="1763273">
                  <a:moveTo>
                    <a:pt x="50279" y="0"/>
                  </a:moveTo>
                  <a:lnTo>
                    <a:pt x="1712994" y="0"/>
                  </a:lnTo>
                  <a:cubicBezTo>
                    <a:pt x="1726329" y="0"/>
                    <a:pt x="1739117" y="5297"/>
                    <a:pt x="1748547" y="14727"/>
                  </a:cubicBezTo>
                  <a:cubicBezTo>
                    <a:pt x="1757976" y="24156"/>
                    <a:pt x="1763273" y="36945"/>
                    <a:pt x="1763273" y="50279"/>
                  </a:cubicBezTo>
                  <a:lnTo>
                    <a:pt x="1763273" y="421237"/>
                  </a:lnTo>
                  <a:cubicBezTo>
                    <a:pt x="1763273" y="449005"/>
                    <a:pt x="1740762" y="471516"/>
                    <a:pt x="1712994" y="471516"/>
                  </a:cubicBezTo>
                  <a:lnTo>
                    <a:pt x="50279" y="471516"/>
                  </a:lnTo>
                  <a:cubicBezTo>
                    <a:pt x="36945" y="471516"/>
                    <a:pt x="24156" y="466219"/>
                    <a:pt x="14727" y="456790"/>
                  </a:cubicBezTo>
                  <a:cubicBezTo>
                    <a:pt x="5297" y="447360"/>
                    <a:pt x="0" y="434572"/>
                    <a:pt x="0" y="421237"/>
                  </a:cubicBezTo>
                  <a:lnTo>
                    <a:pt x="0" y="50279"/>
                  </a:lnTo>
                  <a:cubicBezTo>
                    <a:pt x="0" y="36945"/>
                    <a:pt x="5297" y="24156"/>
                    <a:pt x="14727" y="14727"/>
                  </a:cubicBezTo>
                  <a:cubicBezTo>
                    <a:pt x="24156" y="5297"/>
                    <a:pt x="36945" y="0"/>
                    <a:pt x="50279" y="0"/>
                  </a:cubicBezTo>
                  <a:close/>
                </a:path>
              </a:pathLst>
            </a:custGeom>
            <a:solidFill>
              <a:srgbClr val="195AEF"/>
            </a:solidFill>
          </p:spPr>
        </p:sp>
        <p:sp>
          <p:nvSpPr>
            <p:cNvPr name="TextBox 6" id="6"/>
            <p:cNvSpPr txBox="true"/>
            <p:nvPr/>
          </p:nvSpPr>
          <p:spPr>
            <a:xfrm>
              <a:off x="0" y="-28575"/>
              <a:ext cx="1763273" cy="500091"/>
            </a:xfrm>
            <a:prstGeom prst="rect">
              <a:avLst/>
            </a:prstGeom>
          </p:spPr>
          <p:txBody>
            <a:bodyPr anchor="ctr" rtlCol="false" tIns="48795" lIns="48795" bIns="48795" rIns="48795"/>
            <a:lstStyle/>
            <a:p>
              <a:pPr algn="ctr">
                <a:lnSpc>
                  <a:spcPts val="2100"/>
                </a:lnSpc>
                <a:spcBef>
                  <a:spcPct val="0"/>
                </a:spcBef>
              </a:pPr>
            </a:p>
          </p:txBody>
        </p:sp>
      </p:grpSp>
      <p:grpSp>
        <p:nvGrpSpPr>
          <p:cNvPr name="Group 7" id="7"/>
          <p:cNvGrpSpPr/>
          <p:nvPr/>
        </p:nvGrpSpPr>
        <p:grpSpPr>
          <a:xfrm rot="0">
            <a:off x="2721699" y="8131187"/>
            <a:ext cx="4865936" cy="1564656"/>
            <a:chOff x="0" y="0"/>
            <a:chExt cx="1466372" cy="471516"/>
          </a:xfrm>
        </p:grpSpPr>
        <p:sp>
          <p:nvSpPr>
            <p:cNvPr name="Freeform 8" id="8"/>
            <p:cNvSpPr/>
            <p:nvPr/>
          </p:nvSpPr>
          <p:spPr>
            <a:xfrm flipH="false" flipV="false" rot="0">
              <a:off x="0" y="0"/>
              <a:ext cx="1466372" cy="471516"/>
            </a:xfrm>
            <a:custGeom>
              <a:avLst/>
              <a:gdLst/>
              <a:ahLst/>
              <a:cxnLst/>
              <a:rect r="r" b="b" t="t" l="l"/>
              <a:pathLst>
                <a:path h="471516" w="1466372">
                  <a:moveTo>
                    <a:pt x="60460" y="0"/>
                  </a:moveTo>
                  <a:lnTo>
                    <a:pt x="1405912" y="0"/>
                  </a:lnTo>
                  <a:cubicBezTo>
                    <a:pt x="1439303" y="0"/>
                    <a:pt x="1466372" y="27069"/>
                    <a:pt x="1466372" y="60460"/>
                  </a:cubicBezTo>
                  <a:lnTo>
                    <a:pt x="1466372" y="411056"/>
                  </a:lnTo>
                  <a:cubicBezTo>
                    <a:pt x="1466372" y="444447"/>
                    <a:pt x="1439303" y="471516"/>
                    <a:pt x="1405912" y="471516"/>
                  </a:cubicBezTo>
                  <a:lnTo>
                    <a:pt x="60460" y="471516"/>
                  </a:lnTo>
                  <a:cubicBezTo>
                    <a:pt x="27069" y="471516"/>
                    <a:pt x="0" y="444447"/>
                    <a:pt x="0" y="411056"/>
                  </a:cubicBezTo>
                  <a:lnTo>
                    <a:pt x="0" y="60460"/>
                  </a:lnTo>
                  <a:cubicBezTo>
                    <a:pt x="0" y="27069"/>
                    <a:pt x="27069" y="0"/>
                    <a:pt x="60460" y="0"/>
                  </a:cubicBezTo>
                  <a:close/>
                </a:path>
              </a:pathLst>
            </a:custGeom>
            <a:solidFill>
              <a:srgbClr val="195AEF"/>
            </a:solidFill>
          </p:spPr>
        </p:sp>
        <p:sp>
          <p:nvSpPr>
            <p:cNvPr name="TextBox 9" id="9"/>
            <p:cNvSpPr txBox="true"/>
            <p:nvPr/>
          </p:nvSpPr>
          <p:spPr>
            <a:xfrm>
              <a:off x="0" y="-28575"/>
              <a:ext cx="1466372" cy="500091"/>
            </a:xfrm>
            <a:prstGeom prst="rect">
              <a:avLst/>
            </a:prstGeom>
          </p:spPr>
          <p:txBody>
            <a:bodyPr anchor="ctr" rtlCol="false" tIns="48795" lIns="48795" bIns="48795" rIns="48795"/>
            <a:lstStyle/>
            <a:p>
              <a:pPr algn="ctr">
                <a:lnSpc>
                  <a:spcPts val="2100"/>
                </a:lnSpc>
                <a:spcBef>
                  <a:spcPct val="0"/>
                </a:spcBef>
              </a:pPr>
            </a:p>
          </p:txBody>
        </p:sp>
      </p:grpSp>
      <p:grpSp>
        <p:nvGrpSpPr>
          <p:cNvPr name="Group 10" id="10"/>
          <p:cNvGrpSpPr/>
          <p:nvPr/>
        </p:nvGrpSpPr>
        <p:grpSpPr>
          <a:xfrm rot="0">
            <a:off x="2721699" y="4368453"/>
            <a:ext cx="7507439" cy="1564656"/>
            <a:chOff x="0" y="0"/>
            <a:chExt cx="2262400" cy="471516"/>
          </a:xfrm>
        </p:grpSpPr>
        <p:sp>
          <p:nvSpPr>
            <p:cNvPr name="Freeform 11" id="11"/>
            <p:cNvSpPr/>
            <p:nvPr/>
          </p:nvSpPr>
          <p:spPr>
            <a:xfrm flipH="false" flipV="false" rot="0">
              <a:off x="0" y="0"/>
              <a:ext cx="2262400" cy="471516"/>
            </a:xfrm>
            <a:custGeom>
              <a:avLst/>
              <a:gdLst/>
              <a:ahLst/>
              <a:cxnLst/>
              <a:rect r="r" b="b" t="t" l="l"/>
              <a:pathLst>
                <a:path h="471516" w="2262400">
                  <a:moveTo>
                    <a:pt x="39187" y="0"/>
                  </a:moveTo>
                  <a:lnTo>
                    <a:pt x="2223214" y="0"/>
                  </a:lnTo>
                  <a:cubicBezTo>
                    <a:pt x="2233607" y="0"/>
                    <a:pt x="2243574" y="4129"/>
                    <a:pt x="2250923" y="11478"/>
                  </a:cubicBezTo>
                  <a:cubicBezTo>
                    <a:pt x="2258272" y="18827"/>
                    <a:pt x="2262400" y="28794"/>
                    <a:pt x="2262400" y="39187"/>
                  </a:cubicBezTo>
                  <a:lnTo>
                    <a:pt x="2262400" y="432329"/>
                  </a:lnTo>
                  <a:cubicBezTo>
                    <a:pt x="2262400" y="453972"/>
                    <a:pt x="2244856" y="471516"/>
                    <a:pt x="2223214" y="471516"/>
                  </a:cubicBezTo>
                  <a:lnTo>
                    <a:pt x="39187" y="471516"/>
                  </a:lnTo>
                  <a:cubicBezTo>
                    <a:pt x="28794" y="471516"/>
                    <a:pt x="18827" y="467388"/>
                    <a:pt x="11478" y="460039"/>
                  </a:cubicBezTo>
                  <a:cubicBezTo>
                    <a:pt x="4129" y="452690"/>
                    <a:pt x="0" y="442722"/>
                    <a:pt x="0" y="432329"/>
                  </a:cubicBezTo>
                  <a:lnTo>
                    <a:pt x="0" y="39187"/>
                  </a:lnTo>
                  <a:cubicBezTo>
                    <a:pt x="0" y="17545"/>
                    <a:pt x="17545" y="0"/>
                    <a:pt x="39187" y="0"/>
                  </a:cubicBezTo>
                  <a:close/>
                </a:path>
              </a:pathLst>
            </a:custGeom>
            <a:solidFill>
              <a:srgbClr val="195AEF"/>
            </a:solidFill>
          </p:spPr>
        </p:sp>
        <p:sp>
          <p:nvSpPr>
            <p:cNvPr name="TextBox 12" id="12"/>
            <p:cNvSpPr txBox="true"/>
            <p:nvPr/>
          </p:nvSpPr>
          <p:spPr>
            <a:xfrm>
              <a:off x="0" y="-28575"/>
              <a:ext cx="2262400" cy="500091"/>
            </a:xfrm>
            <a:prstGeom prst="rect">
              <a:avLst/>
            </a:prstGeom>
          </p:spPr>
          <p:txBody>
            <a:bodyPr anchor="ctr" rtlCol="false" tIns="48795" lIns="48795" bIns="48795" rIns="48795"/>
            <a:lstStyle/>
            <a:p>
              <a:pPr algn="ctr">
                <a:lnSpc>
                  <a:spcPts val="2100"/>
                </a:lnSpc>
                <a:spcBef>
                  <a:spcPct val="0"/>
                </a:spcBef>
              </a:pPr>
            </a:p>
          </p:txBody>
        </p:sp>
      </p:grpSp>
      <p:grpSp>
        <p:nvGrpSpPr>
          <p:cNvPr name="Group 13" id="13"/>
          <p:cNvGrpSpPr/>
          <p:nvPr/>
        </p:nvGrpSpPr>
        <p:grpSpPr>
          <a:xfrm rot="0">
            <a:off x="2721699" y="6249820"/>
            <a:ext cx="6432160" cy="1564656"/>
            <a:chOff x="0" y="0"/>
            <a:chExt cx="1938360" cy="471516"/>
          </a:xfrm>
        </p:grpSpPr>
        <p:sp>
          <p:nvSpPr>
            <p:cNvPr name="Freeform 14" id="14"/>
            <p:cNvSpPr/>
            <p:nvPr/>
          </p:nvSpPr>
          <p:spPr>
            <a:xfrm flipH="false" flipV="false" rot="0">
              <a:off x="0" y="0"/>
              <a:ext cx="1938360" cy="471516"/>
            </a:xfrm>
            <a:custGeom>
              <a:avLst/>
              <a:gdLst/>
              <a:ahLst/>
              <a:cxnLst/>
              <a:rect r="r" b="b" t="t" l="l"/>
              <a:pathLst>
                <a:path h="471516" w="1938360">
                  <a:moveTo>
                    <a:pt x="45738" y="0"/>
                  </a:moveTo>
                  <a:lnTo>
                    <a:pt x="1892622" y="0"/>
                  </a:lnTo>
                  <a:cubicBezTo>
                    <a:pt x="1904753" y="0"/>
                    <a:pt x="1916387" y="4819"/>
                    <a:pt x="1924964" y="13396"/>
                  </a:cubicBezTo>
                  <a:cubicBezTo>
                    <a:pt x="1933542" y="21974"/>
                    <a:pt x="1938360" y="33607"/>
                    <a:pt x="1938360" y="45738"/>
                  </a:cubicBezTo>
                  <a:lnTo>
                    <a:pt x="1938360" y="425778"/>
                  </a:lnTo>
                  <a:cubicBezTo>
                    <a:pt x="1938360" y="437909"/>
                    <a:pt x="1933542" y="449542"/>
                    <a:pt x="1924964" y="458120"/>
                  </a:cubicBezTo>
                  <a:cubicBezTo>
                    <a:pt x="1916387" y="466697"/>
                    <a:pt x="1904753" y="471516"/>
                    <a:pt x="1892622" y="471516"/>
                  </a:cubicBezTo>
                  <a:lnTo>
                    <a:pt x="45738" y="471516"/>
                  </a:lnTo>
                  <a:cubicBezTo>
                    <a:pt x="33607" y="471516"/>
                    <a:pt x="21974" y="466697"/>
                    <a:pt x="13396" y="458120"/>
                  </a:cubicBezTo>
                  <a:cubicBezTo>
                    <a:pt x="4819" y="449542"/>
                    <a:pt x="0" y="437909"/>
                    <a:pt x="0" y="425778"/>
                  </a:cubicBezTo>
                  <a:lnTo>
                    <a:pt x="0" y="45738"/>
                  </a:lnTo>
                  <a:cubicBezTo>
                    <a:pt x="0" y="33607"/>
                    <a:pt x="4819" y="21974"/>
                    <a:pt x="13396" y="13396"/>
                  </a:cubicBezTo>
                  <a:cubicBezTo>
                    <a:pt x="21974" y="4819"/>
                    <a:pt x="33607" y="0"/>
                    <a:pt x="45738" y="0"/>
                  </a:cubicBezTo>
                  <a:close/>
                </a:path>
              </a:pathLst>
            </a:custGeom>
            <a:solidFill>
              <a:srgbClr val="195AEF"/>
            </a:solidFill>
          </p:spPr>
        </p:sp>
        <p:sp>
          <p:nvSpPr>
            <p:cNvPr name="TextBox 15" id="15"/>
            <p:cNvSpPr txBox="true"/>
            <p:nvPr/>
          </p:nvSpPr>
          <p:spPr>
            <a:xfrm>
              <a:off x="0" y="-28575"/>
              <a:ext cx="1938360" cy="500091"/>
            </a:xfrm>
            <a:prstGeom prst="rect">
              <a:avLst/>
            </a:prstGeom>
          </p:spPr>
          <p:txBody>
            <a:bodyPr anchor="ctr" rtlCol="false" tIns="48795" lIns="48795" bIns="48795" rIns="48795"/>
            <a:lstStyle/>
            <a:p>
              <a:pPr algn="ctr">
                <a:lnSpc>
                  <a:spcPts val="2100"/>
                </a:lnSpc>
                <a:spcBef>
                  <a:spcPct val="0"/>
                </a:spcBef>
              </a:pPr>
            </a:p>
          </p:txBody>
        </p:sp>
      </p:grpSp>
      <p:grpSp>
        <p:nvGrpSpPr>
          <p:cNvPr name="Group 16" id="16"/>
          <p:cNvGrpSpPr/>
          <p:nvPr/>
        </p:nvGrpSpPr>
        <p:grpSpPr>
          <a:xfrm rot="0">
            <a:off x="2721699" y="2487086"/>
            <a:ext cx="7507439" cy="1564656"/>
            <a:chOff x="0" y="0"/>
            <a:chExt cx="2262400" cy="471516"/>
          </a:xfrm>
        </p:grpSpPr>
        <p:sp>
          <p:nvSpPr>
            <p:cNvPr name="Freeform 17" id="17"/>
            <p:cNvSpPr/>
            <p:nvPr/>
          </p:nvSpPr>
          <p:spPr>
            <a:xfrm flipH="false" flipV="false" rot="0">
              <a:off x="0" y="0"/>
              <a:ext cx="2262400" cy="471516"/>
            </a:xfrm>
            <a:custGeom>
              <a:avLst/>
              <a:gdLst/>
              <a:ahLst/>
              <a:cxnLst/>
              <a:rect r="r" b="b" t="t" l="l"/>
              <a:pathLst>
                <a:path h="471516" w="2262400">
                  <a:moveTo>
                    <a:pt x="39187" y="0"/>
                  </a:moveTo>
                  <a:lnTo>
                    <a:pt x="2223214" y="0"/>
                  </a:lnTo>
                  <a:cubicBezTo>
                    <a:pt x="2233607" y="0"/>
                    <a:pt x="2243574" y="4129"/>
                    <a:pt x="2250923" y="11478"/>
                  </a:cubicBezTo>
                  <a:cubicBezTo>
                    <a:pt x="2258272" y="18827"/>
                    <a:pt x="2262400" y="28794"/>
                    <a:pt x="2262400" y="39187"/>
                  </a:cubicBezTo>
                  <a:lnTo>
                    <a:pt x="2262400" y="432329"/>
                  </a:lnTo>
                  <a:cubicBezTo>
                    <a:pt x="2262400" y="453972"/>
                    <a:pt x="2244856" y="471516"/>
                    <a:pt x="2223214" y="471516"/>
                  </a:cubicBezTo>
                  <a:lnTo>
                    <a:pt x="39187" y="471516"/>
                  </a:lnTo>
                  <a:cubicBezTo>
                    <a:pt x="28794" y="471516"/>
                    <a:pt x="18827" y="467388"/>
                    <a:pt x="11478" y="460039"/>
                  </a:cubicBezTo>
                  <a:cubicBezTo>
                    <a:pt x="4129" y="452690"/>
                    <a:pt x="0" y="442722"/>
                    <a:pt x="0" y="432329"/>
                  </a:cubicBezTo>
                  <a:lnTo>
                    <a:pt x="0" y="39187"/>
                  </a:lnTo>
                  <a:cubicBezTo>
                    <a:pt x="0" y="17545"/>
                    <a:pt x="17545" y="0"/>
                    <a:pt x="39187" y="0"/>
                  </a:cubicBezTo>
                  <a:close/>
                </a:path>
              </a:pathLst>
            </a:custGeom>
            <a:solidFill>
              <a:srgbClr val="195AEF"/>
            </a:solidFill>
          </p:spPr>
        </p:sp>
        <p:sp>
          <p:nvSpPr>
            <p:cNvPr name="TextBox 18" id="18"/>
            <p:cNvSpPr txBox="true"/>
            <p:nvPr/>
          </p:nvSpPr>
          <p:spPr>
            <a:xfrm>
              <a:off x="0" y="-28575"/>
              <a:ext cx="2262400" cy="500091"/>
            </a:xfrm>
            <a:prstGeom prst="rect">
              <a:avLst/>
            </a:prstGeom>
          </p:spPr>
          <p:txBody>
            <a:bodyPr anchor="ctr" rtlCol="false" tIns="48795" lIns="48795" bIns="48795" rIns="48795"/>
            <a:lstStyle/>
            <a:p>
              <a:pPr algn="ctr">
                <a:lnSpc>
                  <a:spcPts val="2100"/>
                </a:lnSpc>
                <a:spcBef>
                  <a:spcPct val="0"/>
                </a:spcBef>
              </a:pPr>
            </a:p>
          </p:txBody>
        </p:sp>
      </p:grpSp>
      <p:sp>
        <p:nvSpPr>
          <p:cNvPr name="Freeform 19" id="19"/>
          <p:cNvSpPr/>
          <p:nvPr/>
        </p:nvSpPr>
        <p:spPr>
          <a:xfrm flipH="false" flipV="false" rot="0">
            <a:off x="1451255" y="476891"/>
            <a:ext cx="1828963" cy="1822312"/>
          </a:xfrm>
          <a:custGeom>
            <a:avLst/>
            <a:gdLst/>
            <a:ahLst/>
            <a:cxnLst/>
            <a:rect r="r" b="b" t="t" l="l"/>
            <a:pathLst>
              <a:path h="1822312" w="1828963">
                <a:moveTo>
                  <a:pt x="0" y="0"/>
                </a:moveTo>
                <a:lnTo>
                  <a:pt x="1828963" y="0"/>
                </a:lnTo>
                <a:lnTo>
                  <a:pt x="1828963" y="1822312"/>
                </a:lnTo>
                <a:lnTo>
                  <a:pt x="0" y="18223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0" id="20"/>
          <p:cNvSpPr/>
          <p:nvPr/>
        </p:nvSpPr>
        <p:spPr>
          <a:xfrm flipH="false" flipV="false" rot="0">
            <a:off x="1241898" y="8017319"/>
            <a:ext cx="1802623" cy="1792790"/>
          </a:xfrm>
          <a:custGeom>
            <a:avLst/>
            <a:gdLst/>
            <a:ahLst/>
            <a:cxnLst/>
            <a:rect r="r" b="b" t="t" l="l"/>
            <a:pathLst>
              <a:path h="1792790" w="1802623">
                <a:moveTo>
                  <a:pt x="0" y="0"/>
                </a:moveTo>
                <a:lnTo>
                  <a:pt x="1802623" y="0"/>
                </a:lnTo>
                <a:lnTo>
                  <a:pt x="1802623" y="1792790"/>
                </a:lnTo>
                <a:lnTo>
                  <a:pt x="0" y="179279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1" id="21"/>
          <p:cNvSpPr/>
          <p:nvPr/>
        </p:nvSpPr>
        <p:spPr>
          <a:xfrm flipH="false" flipV="false" rot="0">
            <a:off x="1279321" y="4388119"/>
            <a:ext cx="1765200" cy="1582261"/>
          </a:xfrm>
          <a:custGeom>
            <a:avLst/>
            <a:gdLst/>
            <a:ahLst/>
            <a:cxnLst/>
            <a:rect r="r" b="b" t="t" l="l"/>
            <a:pathLst>
              <a:path h="1582261" w="1765200">
                <a:moveTo>
                  <a:pt x="0" y="0"/>
                </a:moveTo>
                <a:lnTo>
                  <a:pt x="1765200" y="0"/>
                </a:lnTo>
                <a:lnTo>
                  <a:pt x="1765200" y="1582261"/>
                </a:lnTo>
                <a:lnTo>
                  <a:pt x="0" y="158226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2" id="22"/>
          <p:cNvSpPr/>
          <p:nvPr/>
        </p:nvSpPr>
        <p:spPr>
          <a:xfrm flipH="false" flipV="false" rot="0">
            <a:off x="1279321" y="2470930"/>
            <a:ext cx="1841369" cy="1596969"/>
          </a:xfrm>
          <a:custGeom>
            <a:avLst/>
            <a:gdLst/>
            <a:ahLst/>
            <a:cxnLst/>
            <a:rect r="r" b="b" t="t" l="l"/>
            <a:pathLst>
              <a:path h="1596969" w="1841369">
                <a:moveTo>
                  <a:pt x="0" y="0"/>
                </a:moveTo>
                <a:lnTo>
                  <a:pt x="1841368" y="0"/>
                </a:lnTo>
                <a:lnTo>
                  <a:pt x="1841368" y="1596969"/>
                </a:lnTo>
                <a:lnTo>
                  <a:pt x="0" y="159696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3" id="23"/>
          <p:cNvSpPr/>
          <p:nvPr/>
        </p:nvSpPr>
        <p:spPr>
          <a:xfrm flipH="false" flipV="false" rot="0">
            <a:off x="1221090" y="6056440"/>
            <a:ext cx="1881662" cy="1874819"/>
          </a:xfrm>
          <a:custGeom>
            <a:avLst/>
            <a:gdLst/>
            <a:ahLst/>
            <a:cxnLst/>
            <a:rect r="r" b="b" t="t" l="l"/>
            <a:pathLst>
              <a:path h="1874819" w="1881662">
                <a:moveTo>
                  <a:pt x="0" y="0"/>
                </a:moveTo>
                <a:lnTo>
                  <a:pt x="1881662" y="0"/>
                </a:lnTo>
                <a:lnTo>
                  <a:pt x="1881662" y="1874819"/>
                </a:lnTo>
                <a:lnTo>
                  <a:pt x="0" y="187481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24" id="24"/>
          <p:cNvSpPr txBox="true"/>
          <p:nvPr/>
        </p:nvSpPr>
        <p:spPr>
          <a:xfrm rot="0">
            <a:off x="3537599" y="535483"/>
            <a:ext cx="608333" cy="1561078"/>
          </a:xfrm>
          <a:prstGeom prst="rect">
            <a:avLst/>
          </a:prstGeom>
        </p:spPr>
        <p:txBody>
          <a:bodyPr anchor="t" rtlCol="false" tIns="0" lIns="0" bIns="0" rIns="0">
            <a:spAutoFit/>
          </a:bodyPr>
          <a:lstStyle/>
          <a:p>
            <a:pPr algn="ctr">
              <a:lnSpc>
                <a:spcPts val="12811"/>
              </a:lnSpc>
              <a:spcBef>
                <a:spcPct val="0"/>
              </a:spcBef>
            </a:pPr>
            <a:r>
              <a:rPr lang="en-US" sz="9150">
                <a:solidFill>
                  <a:srgbClr val="FFFFFF"/>
                </a:solidFill>
                <a:latin typeface="Gimme Extra Bold"/>
                <a:ea typeface="Gimme Extra Bold"/>
                <a:cs typeface="Gimme Extra Bold"/>
                <a:sym typeface="Gimme Extra Bold"/>
              </a:rPr>
              <a:t>S</a:t>
            </a:r>
          </a:p>
        </p:txBody>
      </p:sp>
      <p:sp>
        <p:nvSpPr>
          <p:cNvPr name="TextBox 25" id="25"/>
          <p:cNvSpPr txBox="true"/>
          <p:nvPr/>
        </p:nvSpPr>
        <p:spPr>
          <a:xfrm rot="0">
            <a:off x="3537599" y="2383277"/>
            <a:ext cx="1004430" cy="1575601"/>
          </a:xfrm>
          <a:prstGeom prst="rect">
            <a:avLst/>
          </a:prstGeom>
        </p:spPr>
        <p:txBody>
          <a:bodyPr anchor="t" rtlCol="false" tIns="0" lIns="0" bIns="0" rIns="0">
            <a:spAutoFit/>
          </a:bodyPr>
          <a:lstStyle/>
          <a:p>
            <a:pPr algn="ctr">
              <a:lnSpc>
                <a:spcPts val="12811"/>
              </a:lnSpc>
              <a:spcBef>
                <a:spcPct val="0"/>
              </a:spcBef>
            </a:pPr>
            <a:r>
              <a:rPr lang="en-US" sz="9151">
                <a:solidFill>
                  <a:srgbClr val="FFFFFF"/>
                </a:solidFill>
                <a:latin typeface="Gimme Extra Bold"/>
                <a:ea typeface="Gimme Extra Bold"/>
                <a:cs typeface="Gimme Extra Bold"/>
                <a:sym typeface="Gimme Extra Bold"/>
              </a:rPr>
              <a:t>M</a:t>
            </a:r>
          </a:p>
        </p:txBody>
      </p:sp>
      <p:sp>
        <p:nvSpPr>
          <p:cNvPr name="TextBox 26" id="26"/>
          <p:cNvSpPr txBox="true"/>
          <p:nvPr/>
        </p:nvSpPr>
        <p:spPr>
          <a:xfrm rot="0">
            <a:off x="4791798" y="2733147"/>
            <a:ext cx="4895616" cy="1034368"/>
          </a:xfrm>
          <a:prstGeom prst="rect">
            <a:avLst/>
          </a:prstGeom>
        </p:spPr>
        <p:txBody>
          <a:bodyPr anchor="t" rtlCol="false" tIns="0" lIns="0" bIns="0" rIns="0">
            <a:spAutoFit/>
          </a:bodyPr>
          <a:lstStyle/>
          <a:p>
            <a:pPr algn="ctr">
              <a:lnSpc>
                <a:spcPts val="8540"/>
              </a:lnSpc>
              <a:spcBef>
                <a:spcPct val="0"/>
              </a:spcBef>
            </a:pPr>
            <a:r>
              <a:rPr lang="en-US" sz="6100">
                <a:solidFill>
                  <a:srgbClr val="FFFFFF"/>
                </a:solidFill>
                <a:latin typeface="Gimme Extra Bold"/>
                <a:ea typeface="Gimme Extra Bold"/>
                <a:cs typeface="Gimme Extra Bold"/>
                <a:sym typeface="Gimme Extra Bold"/>
              </a:rPr>
              <a:t>easurable</a:t>
            </a:r>
          </a:p>
        </p:txBody>
      </p:sp>
      <p:sp>
        <p:nvSpPr>
          <p:cNvPr name="TextBox 27" id="27"/>
          <p:cNvSpPr txBox="true"/>
          <p:nvPr/>
        </p:nvSpPr>
        <p:spPr>
          <a:xfrm rot="0">
            <a:off x="3548285" y="4272493"/>
            <a:ext cx="745889" cy="1575601"/>
          </a:xfrm>
          <a:prstGeom prst="rect">
            <a:avLst/>
          </a:prstGeom>
        </p:spPr>
        <p:txBody>
          <a:bodyPr anchor="t" rtlCol="false" tIns="0" lIns="0" bIns="0" rIns="0">
            <a:spAutoFit/>
          </a:bodyPr>
          <a:lstStyle/>
          <a:p>
            <a:pPr algn="ctr">
              <a:lnSpc>
                <a:spcPts val="12811"/>
              </a:lnSpc>
              <a:spcBef>
                <a:spcPct val="0"/>
              </a:spcBef>
            </a:pPr>
            <a:r>
              <a:rPr lang="en-US" sz="9151">
                <a:solidFill>
                  <a:srgbClr val="FFFFFF"/>
                </a:solidFill>
                <a:latin typeface="Gimme Extra Bold"/>
                <a:ea typeface="Gimme Extra Bold"/>
                <a:cs typeface="Gimme Extra Bold"/>
                <a:sym typeface="Gimme Extra Bold"/>
              </a:rPr>
              <a:t>A</a:t>
            </a:r>
          </a:p>
        </p:txBody>
      </p:sp>
      <p:sp>
        <p:nvSpPr>
          <p:cNvPr name="TextBox 28" id="28"/>
          <p:cNvSpPr txBox="true"/>
          <p:nvPr/>
        </p:nvSpPr>
        <p:spPr>
          <a:xfrm rot="0">
            <a:off x="4543942" y="4607783"/>
            <a:ext cx="4619442" cy="1034368"/>
          </a:xfrm>
          <a:prstGeom prst="rect">
            <a:avLst/>
          </a:prstGeom>
        </p:spPr>
        <p:txBody>
          <a:bodyPr anchor="t" rtlCol="false" tIns="0" lIns="0" bIns="0" rIns="0">
            <a:spAutoFit/>
          </a:bodyPr>
          <a:lstStyle/>
          <a:p>
            <a:pPr algn="ctr">
              <a:lnSpc>
                <a:spcPts val="8540"/>
              </a:lnSpc>
              <a:spcBef>
                <a:spcPct val="0"/>
              </a:spcBef>
            </a:pPr>
            <a:r>
              <a:rPr lang="en-US" sz="6100">
                <a:solidFill>
                  <a:srgbClr val="FFFFFF"/>
                </a:solidFill>
                <a:latin typeface="Gimme Extra Bold"/>
                <a:ea typeface="Gimme Extra Bold"/>
                <a:cs typeface="Gimme Extra Bold"/>
                <a:sym typeface="Gimme Extra Bold"/>
              </a:rPr>
              <a:t>chievable</a:t>
            </a:r>
          </a:p>
        </p:txBody>
      </p:sp>
      <p:sp>
        <p:nvSpPr>
          <p:cNvPr name="TextBox 29" id="29"/>
          <p:cNvSpPr txBox="true"/>
          <p:nvPr/>
        </p:nvSpPr>
        <p:spPr>
          <a:xfrm rot="0">
            <a:off x="3537599" y="6142659"/>
            <a:ext cx="733177" cy="1575601"/>
          </a:xfrm>
          <a:prstGeom prst="rect">
            <a:avLst/>
          </a:prstGeom>
        </p:spPr>
        <p:txBody>
          <a:bodyPr anchor="t" rtlCol="false" tIns="0" lIns="0" bIns="0" rIns="0">
            <a:spAutoFit/>
          </a:bodyPr>
          <a:lstStyle/>
          <a:p>
            <a:pPr algn="ctr">
              <a:lnSpc>
                <a:spcPts val="12811"/>
              </a:lnSpc>
              <a:spcBef>
                <a:spcPct val="0"/>
              </a:spcBef>
            </a:pPr>
            <a:r>
              <a:rPr lang="en-US" sz="9151">
                <a:solidFill>
                  <a:srgbClr val="FFFFFF"/>
                </a:solidFill>
                <a:latin typeface="Gimme Extra Bold"/>
                <a:ea typeface="Gimme Extra Bold"/>
                <a:cs typeface="Gimme Extra Bold"/>
                <a:sym typeface="Gimme Extra Bold"/>
              </a:rPr>
              <a:t>R</a:t>
            </a:r>
          </a:p>
        </p:txBody>
      </p:sp>
      <p:sp>
        <p:nvSpPr>
          <p:cNvPr name="TextBox 30" id="30"/>
          <p:cNvSpPr txBox="true"/>
          <p:nvPr/>
        </p:nvSpPr>
        <p:spPr>
          <a:xfrm rot="0">
            <a:off x="4534417" y="6446613"/>
            <a:ext cx="3746376" cy="1034368"/>
          </a:xfrm>
          <a:prstGeom prst="rect">
            <a:avLst/>
          </a:prstGeom>
        </p:spPr>
        <p:txBody>
          <a:bodyPr anchor="t" rtlCol="false" tIns="0" lIns="0" bIns="0" rIns="0">
            <a:spAutoFit/>
          </a:bodyPr>
          <a:lstStyle/>
          <a:p>
            <a:pPr algn="ctr">
              <a:lnSpc>
                <a:spcPts val="8540"/>
              </a:lnSpc>
              <a:spcBef>
                <a:spcPct val="0"/>
              </a:spcBef>
            </a:pPr>
            <a:r>
              <a:rPr lang="en-US" sz="6100">
                <a:solidFill>
                  <a:srgbClr val="FFFFFF"/>
                </a:solidFill>
                <a:latin typeface="Gimme Extra Bold"/>
                <a:ea typeface="Gimme Extra Bold"/>
                <a:cs typeface="Gimme Extra Bold"/>
                <a:sym typeface="Gimme Extra Bold"/>
              </a:rPr>
              <a:t>elevant</a:t>
            </a:r>
          </a:p>
        </p:txBody>
      </p:sp>
      <p:sp>
        <p:nvSpPr>
          <p:cNvPr name="TextBox 31" id="31"/>
          <p:cNvSpPr txBox="true"/>
          <p:nvPr/>
        </p:nvSpPr>
        <p:spPr>
          <a:xfrm rot="0">
            <a:off x="3537599" y="8024026"/>
            <a:ext cx="552039" cy="1575601"/>
          </a:xfrm>
          <a:prstGeom prst="rect">
            <a:avLst/>
          </a:prstGeom>
        </p:spPr>
        <p:txBody>
          <a:bodyPr anchor="t" rtlCol="false" tIns="0" lIns="0" bIns="0" rIns="0">
            <a:spAutoFit/>
          </a:bodyPr>
          <a:lstStyle/>
          <a:p>
            <a:pPr algn="ctr">
              <a:lnSpc>
                <a:spcPts val="12811"/>
              </a:lnSpc>
              <a:spcBef>
                <a:spcPct val="0"/>
              </a:spcBef>
            </a:pPr>
            <a:r>
              <a:rPr lang="en-US" sz="9151">
                <a:solidFill>
                  <a:srgbClr val="FFFFFF"/>
                </a:solidFill>
                <a:latin typeface="Gimme Extra Bold"/>
                <a:ea typeface="Gimme Extra Bold"/>
                <a:cs typeface="Gimme Extra Bold"/>
                <a:sym typeface="Gimme Extra Bold"/>
              </a:rPr>
              <a:t>T</a:t>
            </a:r>
          </a:p>
        </p:txBody>
      </p:sp>
      <p:sp>
        <p:nvSpPr>
          <p:cNvPr name="TextBox 32" id="32"/>
          <p:cNvSpPr txBox="true"/>
          <p:nvPr/>
        </p:nvSpPr>
        <p:spPr>
          <a:xfrm rot="0">
            <a:off x="4281829" y="8381248"/>
            <a:ext cx="2585277" cy="1034368"/>
          </a:xfrm>
          <a:prstGeom prst="rect">
            <a:avLst/>
          </a:prstGeom>
        </p:spPr>
        <p:txBody>
          <a:bodyPr anchor="t" rtlCol="false" tIns="0" lIns="0" bIns="0" rIns="0">
            <a:spAutoFit/>
          </a:bodyPr>
          <a:lstStyle/>
          <a:p>
            <a:pPr algn="ctr">
              <a:lnSpc>
                <a:spcPts val="8540"/>
              </a:lnSpc>
              <a:spcBef>
                <a:spcPct val="0"/>
              </a:spcBef>
            </a:pPr>
            <a:r>
              <a:rPr lang="en-US" sz="6100">
                <a:solidFill>
                  <a:srgbClr val="FFFFFF"/>
                </a:solidFill>
                <a:latin typeface="Gimme Extra Bold"/>
                <a:ea typeface="Gimme Extra Bold"/>
                <a:cs typeface="Gimme Extra Bold"/>
                <a:sym typeface="Gimme Extra Bold"/>
              </a:rPr>
              <a:t>imely</a:t>
            </a:r>
          </a:p>
        </p:txBody>
      </p:sp>
      <p:sp>
        <p:nvSpPr>
          <p:cNvPr name="TextBox 33" id="33"/>
          <p:cNvSpPr txBox="true"/>
          <p:nvPr/>
        </p:nvSpPr>
        <p:spPr>
          <a:xfrm rot="0">
            <a:off x="4395701" y="832176"/>
            <a:ext cx="3149484" cy="1034368"/>
          </a:xfrm>
          <a:prstGeom prst="rect">
            <a:avLst/>
          </a:prstGeom>
        </p:spPr>
        <p:txBody>
          <a:bodyPr anchor="t" rtlCol="false" tIns="0" lIns="0" bIns="0" rIns="0">
            <a:spAutoFit/>
          </a:bodyPr>
          <a:lstStyle/>
          <a:p>
            <a:pPr algn="ctr">
              <a:lnSpc>
                <a:spcPts val="8540"/>
              </a:lnSpc>
              <a:spcBef>
                <a:spcPct val="0"/>
              </a:spcBef>
            </a:pPr>
            <a:r>
              <a:rPr lang="en-US" sz="6100">
                <a:solidFill>
                  <a:srgbClr val="FFFFFF"/>
                </a:solidFill>
                <a:latin typeface="Gimme Extra Bold"/>
                <a:ea typeface="Gimme Extra Bold"/>
                <a:cs typeface="Gimme Extra Bold"/>
                <a:sym typeface="Gimme Extra Bold"/>
              </a:rPr>
              <a:t>Pecific</a:t>
            </a:r>
          </a:p>
        </p:txBody>
      </p:sp>
      <p:sp>
        <p:nvSpPr>
          <p:cNvPr name="TextBox 34" id="34"/>
          <p:cNvSpPr txBox="true"/>
          <p:nvPr/>
        </p:nvSpPr>
        <p:spPr>
          <a:xfrm rot="0">
            <a:off x="10864095" y="3449638"/>
            <a:ext cx="6575479" cy="3502023"/>
          </a:xfrm>
          <a:prstGeom prst="rect">
            <a:avLst/>
          </a:prstGeom>
        </p:spPr>
        <p:txBody>
          <a:bodyPr anchor="t" rtlCol="false" tIns="0" lIns="0" bIns="0" rIns="0">
            <a:spAutoFit/>
          </a:bodyPr>
          <a:lstStyle/>
          <a:p>
            <a:pPr algn="ctr">
              <a:lnSpc>
                <a:spcPts val="5499"/>
              </a:lnSpc>
              <a:spcBef>
                <a:spcPct val="0"/>
              </a:spcBef>
            </a:pPr>
            <a:r>
              <a:rPr lang="en-US" b="true" sz="5499">
                <a:solidFill>
                  <a:srgbClr val="195AEF"/>
                </a:solidFill>
                <a:latin typeface="ABC Ginto Rounded Nord Condensed Medium"/>
                <a:ea typeface="ABC Ginto Rounded Nord Condensed Medium"/>
                <a:cs typeface="ABC Ginto Rounded Nord Condensed Medium"/>
                <a:sym typeface="ABC Ginto Rounded Nord Condensed Medium"/>
              </a:rPr>
              <a:t>To make sure we create testable scientific questions, we want to make they’re S.M.A.R.T.!</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grpSp>
        <p:nvGrpSpPr>
          <p:cNvPr name="Group 3" id="3"/>
          <p:cNvGrpSpPr/>
          <p:nvPr/>
        </p:nvGrpSpPr>
        <p:grpSpPr>
          <a:xfrm rot="0">
            <a:off x="1028700" y="1526654"/>
            <a:ext cx="5788232" cy="6744237"/>
            <a:chOff x="0" y="0"/>
            <a:chExt cx="998250" cy="1163124"/>
          </a:xfrm>
        </p:grpSpPr>
        <p:sp>
          <p:nvSpPr>
            <p:cNvPr name="Freeform 4" id="4"/>
            <p:cNvSpPr/>
            <p:nvPr/>
          </p:nvSpPr>
          <p:spPr>
            <a:xfrm flipH="false" flipV="false" rot="0">
              <a:off x="0" y="0"/>
              <a:ext cx="998250" cy="1163124"/>
            </a:xfrm>
            <a:custGeom>
              <a:avLst/>
              <a:gdLst/>
              <a:ahLst/>
              <a:cxnLst/>
              <a:rect r="r" b="b" t="t" l="l"/>
              <a:pathLst>
                <a:path h="1163124" w="998250">
                  <a:moveTo>
                    <a:pt x="40126" y="0"/>
                  </a:moveTo>
                  <a:lnTo>
                    <a:pt x="958124" y="0"/>
                  </a:lnTo>
                  <a:cubicBezTo>
                    <a:pt x="968766" y="0"/>
                    <a:pt x="978972" y="4228"/>
                    <a:pt x="986497" y="11753"/>
                  </a:cubicBezTo>
                  <a:cubicBezTo>
                    <a:pt x="994022" y="19278"/>
                    <a:pt x="998250" y="29484"/>
                    <a:pt x="998250" y="40126"/>
                  </a:cubicBezTo>
                  <a:lnTo>
                    <a:pt x="998250" y="1122999"/>
                  </a:lnTo>
                  <a:cubicBezTo>
                    <a:pt x="998250" y="1145159"/>
                    <a:pt x="980285" y="1163124"/>
                    <a:pt x="958124" y="1163124"/>
                  </a:cubicBezTo>
                  <a:lnTo>
                    <a:pt x="40126" y="1163124"/>
                  </a:lnTo>
                  <a:cubicBezTo>
                    <a:pt x="17965" y="1163124"/>
                    <a:pt x="0" y="1145159"/>
                    <a:pt x="0" y="1122999"/>
                  </a:cubicBezTo>
                  <a:lnTo>
                    <a:pt x="0" y="40126"/>
                  </a:lnTo>
                  <a:cubicBezTo>
                    <a:pt x="0" y="17965"/>
                    <a:pt x="17965" y="0"/>
                    <a:pt x="40126" y="0"/>
                  </a:cubicBezTo>
                  <a:close/>
                </a:path>
              </a:pathLst>
            </a:custGeom>
            <a:blipFill>
              <a:blip r:embed="rId4"/>
              <a:stretch>
                <a:fillRect l="-8258" t="0" r="-8258" b="0"/>
              </a:stretch>
            </a:blipFill>
          </p:spPr>
        </p:sp>
      </p:grpSp>
      <p:sp>
        <p:nvSpPr>
          <p:cNvPr name="Freeform 5" id="5"/>
          <p:cNvSpPr/>
          <p:nvPr/>
        </p:nvSpPr>
        <p:spPr>
          <a:xfrm flipH="false" flipV="false" rot="1231919">
            <a:off x="430255" y="982821"/>
            <a:ext cx="1507923" cy="1499698"/>
          </a:xfrm>
          <a:custGeom>
            <a:avLst/>
            <a:gdLst/>
            <a:ahLst/>
            <a:cxnLst/>
            <a:rect r="r" b="b" t="t" l="l"/>
            <a:pathLst>
              <a:path h="1499698" w="1507923">
                <a:moveTo>
                  <a:pt x="0" y="0"/>
                </a:moveTo>
                <a:lnTo>
                  <a:pt x="1507923" y="0"/>
                </a:lnTo>
                <a:lnTo>
                  <a:pt x="1507923" y="1499698"/>
                </a:lnTo>
                <a:lnTo>
                  <a:pt x="0" y="1499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1284389">
            <a:off x="5920011" y="7302440"/>
            <a:ext cx="1419551" cy="1414389"/>
          </a:xfrm>
          <a:custGeom>
            <a:avLst/>
            <a:gdLst/>
            <a:ahLst/>
            <a:cxnLst/>
            <a:rect r="r" b="b" t="t" l="l"/>
            <a:pathLst>
              <a:path h="1414389" w="1419551">
                <a:moveTo>
                  <a:pt x="0" y="0"/>
                </a:moveTo>
                <a:lnTo>
                  <a:pt x="1419551" y="0"/>
                </a:lnTo>
                <a:lnTo>
                  <a:pt x="1419551" y="1414389"/>
                </a:lnTo>
                <a:lnTo>
                  <a:pt x="0" y="141438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388680" y="1176202"/>
            <a:ext cx="8100702" cy="790575"/>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SMart qUESTIONS</a:t>
            </a:r>
          </a:p>
        </p:txBody>
      </p:sp>
      <p:sp>
        <p:nvSpPr>
          <p:cNvPr name="TextBox 8" id="8"/>
          <p:cNvSpPr txBox="true"/>
          <p:nvPr/>
        </p:nvSpPr>
        <p:spPr>
          <a:xfrm rot="0">
            <a:off x="9388680" y="2350058"/>
            <a:ext cx="8100702" cy="3016249"/>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Asking a more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specific question </a:t>
            </a:r>
            <a:r>
              <a:rPr lang="en-US" sz="3999">
                <a:solidFill>
                  <a:srgbClr val="195AEF"/>
                </a:solidFill>
                <a:latin typeface="ABC Ginto Rounded Nord Condensed"/>
                <a:ea typeface="ABC Ginto Rounded Nord Condensed"/>
                <a:cs typeface="ABC Ginto Rounded Nord Condensed"/>
                <a:sym typeface="ABC Ginto Rounded Nord Condensed"/>
              </a:rPr>
              <a:t>often leads to an easier experimental set-up.</a:t>
            </a:r>
          </a:p>
          <a:p>
            <a:pPr algn="l">
              <a:lnSpc>
                <a:spcPts val="3779"/>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Adding a more specific variable can help to make the question more specific!</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19</a:t>
            </a:r>
          </a:p>
        </p:txBody>
      </p:sp>
      <p:sp>
        <p:nvSpPr>
          <p:cNvPr name="TextBox 10" id="10"/>
          <p:cNvSpPr txBox="true"/>
          <p:nvPr/>
        </p:nvSpPr>
        <p:spPr>
          <a:xfrm rot="0">
            <a:off x="2002139" y="8399655"/>
            <a:ext cx="3841353" cy="1120760"/>
          </a:xfrm>
          <a:prstGeom prst="rect">
            <a:avLst/>
          </a:prstGeom>
        </p:spPr>
        <p:txBody>
          <a:bodyPr anchor="t" rtlCol="false" tIns="0" lIns="0" bIns="0" rIns="0">
            <a:spAutoFit/>
          </a:bodyPr>
          <a:lstStyle/>
          <a:p>
            <a:pPr algn="ctr">
              <a:lnSpc>
                <a:spcPts val="9100"/>
              </a:lnSpc>
              <a:spcBef>
                <a:spcPct val="0"/>
              </a:spcBef>
            </a:pPr>
            <a:r>
              <a:rPr lang="en-US" sz="6500">
                <a:solidFill>
                  <a:srgbClr val="195AEF"/>
                </a:solidFill>
                <a:latin typeface="Gimme Extra Bold"/>
                <a:ea typeface="Gimme Extra Bold"/>
                <a:cs typeface="Gimme Extra Bold"/>
                <a:sym typeface="Gimme Extra Bold"/>
              </a:rPr>
              <a:t>sPECIFIC</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grpSp>
        <p:nvGrpSpPr>
          <p:cNvPr name="Group 3" id="3"/>
          <p:cNvGrpSpPr/>
          <p:nvPr/>
        </p:nvGrpSpPr>
        <p:grpSpPr>
          <a:xfrm rot="0">
            <a:off x="1028700" y="1526654"/>
            <a:ext cx="5788232" cy="6744237"/>
            <a:chOff x="0" y="0"/>
            <a:chExt cx="998250" cy="1163124"/>
          </a:xfrm>
        </p:grpSpPr>
        <p:sp>
          <p:nvSpPr>
            <p:cNvPr name="Freeform 4" id="4"/>
            <p:cNvSpPr/>
            <p:nvPr/>
          </p:nvSpPr>
          <p:spPr>
            <a:xfrm flipH="false" flipV="false" rot="0">
              <a:off x="0" y="0"/>
              <a:ext cx="998250" cy="1163124"/>
            </a:xfrm>
            <a:custGeom>
              <a:avLst/>
              <a:gdLst/>
              <a:ahLst/>
              <a:cxnLst/>
              <a:rect r="r" b="b" t="t" l="l"/>
              <a:pathLst>
                <a:path h="1163124" w="998250">
                  <a:moveTo>
                    <a:pt x="40126" y="0"/>
                  </a:moveTo>
                  <a:lnTo>
                    <a:pt x="958124" y="0"/>
                  </a:lnTo>
                  <a:cubicBezTo>
                    <a:pt x="968766" y="0"/>
                    <a:pt x="978972" y="4228"/>
                    <a:pt x="986497" y="11753"/>
                  </a:cubicBezTo>
                  <a:cubicBezTo>
                    <a:pt x="994022" y="19278"/>
                    <a:pt x="998250" y="29484"/>
                    <a:pt x="998250" y="40126"/>
                  </a:cubicBezTo>
                  <a:lnTo>
                    <a:pt x="998250" y="1122999"/>
                  </a:lnTo>
                  <a:cubicBezTo>
                    <a:pt x="998250" y="1145159"/>
                    <a:pt x="980285" y="1163124"/>
                    <a:pt x="958124" y="1163124"/>
                  </a:cubicBezTo>
                  <a:lnTo>
                    <a:pt x="40126" y="1163124"/>
                  </a:lnTo>
                  <a:cubicBezTo>
                    <a:pt x="17965" y="1163124"/>
                    <a:pt x="0" y="1145159"/>
                    <a:pt x="0" y="1122999"/>
                  </a:cubicBezTo>
                  <a:lnTo>
                    <a:pt x="0" y="40126"/>
                  </a:lnTo>
                  <a:cubicBezTo>
                    <a:pt x="0" y="17965"/>
                    <a:pt x="17965" y="0"/>
                    <a:pt x="40126" y="0"/>
                  </a:cubicBezTo>
                  <a:close/>
                </a:path>
              </a:pathLst>
            </a:custGeom>
            <a:blipFill>
              <a:blip r:embed="rId4"/>
              <a:stretch>
                <a:fillRect l="-8258" t="0" r="-8258" b="0"/>
              </a:stretch>
            </a:blipFill>
          </p:spPr>
        </p:sp>
      </p:grpSp>
      <p:sp>
        <p:nvSpPr>
          <p:cNvPr name="Freeform 5" id="5"/>
          <p:cNvSpPr/>
          <p:nvPr/>
        </p:nvSpPr>
        <p:spPr>
          <a:xfrm flipH="false" flipV="false" rot="1231919">
            <a:off x="430255" y="982821"/>
            <a:ext cx="1507923" cy="1499698"/>
          </a:xfrm>
          <a:custGeom>
            <a:avLst/>
            <a:gdLst/>
            <a:ahLst/>
            <a:cxnLst/>
            <a:rect r="r" b="b" t="t" l="l"/>
            <a:pathLst>
              <a:path h="1499698" w="1507923">
                <a:moveTo>
                  <a:pt x="0" y="0"/>
                </a:moveTo>
                <a:lnTo>
                  <a:pt x="1507923" y="0"/>
                </a:lnTo>
                <a:lnTo>
                  <a:pt x="1507923" y="1499698"/>
                </a:lnTo>
                <a:lnTo>
                  <a:pt x="0" y="1499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1284389">
            <a:off x="5920011" y="7302440"/>
            <a:ext cx="1419551" cy="1414389"/>
          </a:xfrm>
          <a:custGeom>
            <a:avLst/>
            <a:gdLst/>
            <a:ahLst/>
            <a:cxnLst/>
            <a:rect r="r" b="b" t="t" l="l"/>
            <a:pathLst>
              <a:path h="1414389" w="1419551">
                <a:moveTo>
                  <a:pt x="0" y="0"/>
                </a:moveTo>
                <a:lnTo>
                  <a:pt x="1419551" y="0"/>
                </a:lnTo>
                <a:lnTo>
                  <a:pt x="1419551" y="1414389"/>
                </a:lnTo>
                <a:lnTo>
                  <a:pt x="0" y="141438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388680" y="1176202"/>
            <a:ext cx="8100702" cy="790575"/>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SMart qUESTIONS</a:t>
            </a:r>
          </a:p>
        </p:txBody>
      </p:sp>
      <p:sp>
        <p:nvSpPr>
          <p:cNvPr name="TextBox 8" id="8"/>
          <p:cNvSpPr txBox="true"/>
          <p:nvPr/>
        </p:nvSpPr>
        <p:spPr>
          <a:xfrm rot="0">
            <a:off x="9388680" y="2350058"/>
            <a:ext cx="8100702" cy="3016249"/>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Asking a more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specific question</a:t>
            </a:r>
            <a:r>
              <a:rPr lang="en-US" sz="3999">
                <a:solidFill>
                  <a:srgbClr val="195AEF"/>
                </a:solidFill>
                <a:latin typeface="ABC Ginto Rounded Nord Condensed"/>
                <a:ea typeface="ABC Ginto Rounded Nord Condensed"/>
                <a:cs typeface="ABC Ginto Rounded Nord Condensed"/>
                <a:sym typeface="ABC Ginto Rounded Nord Condensed"/>
              </a:rPr>
              <a:t> often leads to an easier experimental set-up.</a:t>
            </a:r>
          </a:p>
          <a:p>
            <a:pPr algn="l">
              <a:lnSpc>
                <a:spcPts val="3779"/>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Adding a more specific variable can help to make the question more specific!</a:t>
            </a:r>
          </a:p>
        </p:txBody>
      </p:sp>
      <p:sp>
        <p:nvSpPr>
          <p:cNvPr name="TextBox 9" id="9"/>
          <p:cNvSpPr txBox="true"/>
          <p:nvPr/>
        </p:nvSpPr>
        <p:spPr>
          <a:xfrm rot="0">
            <a:off x="9627041" y="5357700"/>
            <a:ext cx="2389680" cy="596883"/>
          </a:xfrm>
          <a:prstGeom prst="rect">
            <a:avLst/>
          </a:prstGeom>
        </p:spPr>
        <p:txBody>
          <a:bodyPr anchor="t" rtlCol="false" tIns="0" lIns="0" bIns="0" rIns="0">
            <a:spAutoFit/>
          </a:bodyPr>
          <a:lstStyle/>
          <a:p>
            <a:pPr algn="ctr">
              <a:lnSpc>
                <a:spcPts val="4900"/>
              </a:lnSpc>
              <a:spcBef>
                <a:spcPct val="0"/>
              </a:spcBef>
            </a:pPr>
            <a:r>
              <a:rPr lang="en-US" sz="3500">
                <a:solidFill>
                  <a:srgbClr val="195AEF"/>
                </a:solidFill>
                <a:latin typeface="ABC Ginto Rounded Nord Condensed"/>
                <a:ea typeface="ABC Ginto Rounded Nord Condensed"/>
                <a:cs typeface="ABC Ginto Rounded Nord Condensed"/>
                <a:sym typeface="ABC Ginto Rounded Nord Condensed"/>
              </a:rPr>
              <a:t>Non-specific</a:t>
            </a:r>
            <a:r>
              <a:rPr lang="en-US" sz="3500">
                <a:solidFill>
                  <a:srgbClr val="195AEF"/>
                </a:solidFill>
                <a:latin typeface="ABC Ginto Rounded Nord Condensed"/>
                <a:ea typeface="ABC Ginto Rounded Nord Condensed"/>
                <a:cs typeface="ABC Ginto Rounded Nord Condensed"/>
                <a:sym typeface="ABC Ginto Rounded Nord Condensed"/>
              </a:rPr>
              <a:t>:</a:t>
            </a:r>
          </a:p>
        </p:txBody>
      </p:sp>
      <p:sp>
        <p:nvSpPr>
          <p:cNvPr name="TextBox 10" id="10"/>
          <p:cNvSpPr txBox="true"/>
          <p:nvPr/>
        </p:nvSpPr>
        <p:spPr>
          <a:xfrm rot="0">
            <a:off x="10027617" y="6150257"/>
            <a:ext cx="6886643" cy="898542"/>
          </a:xfrm>
          <a:prstGeom prst="rect">
            <a:avLst/>
          </a:prstGeom>
        </p:spPr>
        <p:txBody>
          <a:bodyPr anchor="t" rtlCol="false" tIns="0" lIns="0" bIns="0" rIns="0">
            <a:spAutoFit/>
          </a:bodyPr>
          <a:lstStyle/>
          <a:p>
            <a:pPr algn="ctr">
              <a:lnSpc>
                <a:spcPts val="3500"/>
              </a:lnSpc>
            </a:pPr>
            <a:r>
              <a:rPr lang="en-US" sz="3500">
                <a:solidFill>
                  <a:srgbClr val="A86DFC"/>
                </a:solidFill>
                <a:latin typeface="Gimme Extra Bold"/>
                <a:ea typeface="Gimme Extra Bold"/>
                <a:cs typeface="Gimme Extra Bold"/>
                <a:sym typeface="Gimme Extra Bold"/>
              </a:rPr>
              <a:t>How long does it take to boil something?</a:t>
            </a:r>
          </a:p>
        </p:txBody>
      </p:sp>
      <p:sp>
        <p:nvSpPr>
          <p:cNvPr name="TextBox 11" id="11"/>
          <p:cNvSpPr txBox="true"/>
          <p:nvPr/>
        </p:nvSpPr>
        <p:spPr>
          <a:xfrm rot="0">
            <a:off x="9603315" y="7040192"/>
            <a:ext cx="1591178" cy="596883"/>
          </a:xfrm>
          <a:prstGeom prst="rect">
            <a:avLst/>
          </a:prstGeom>
        </p:spPr>
        <p:txBody>
          <a:bodyPr anchor="t" rtlCol="false" tIns="0" lIns="0" bIns="0" rIns="0">
            <a:spAutoFit/>
          </a:bodyPr>
          <a:lstStyle/>
          <a:p>
            <a:pPr algn="ctr">
              <a:lnSpc>
                <a:spcPts val="4900"/>
              </a:lnSpc>
              <a:spcBef>
                <a:spcPct val="0"/>
              </a:spcBef>
            </a:pPr>
            <a:r>
              <a:rPr lang="en-US" sz="3500">
                <a:solidFill>
                  <a:srgbClr val="195AEF"/>
                </a:solidFill>
                <a:latin typeface="ABC Ginto Rounded Nord Condensed"/>
                <a:ea typeface="ABC Ginto Rounded Nord Condensed"/>
                <a:cs typeface="ABC Ginto Rounded Nord Condensed"/>
                <a:sym typeface="ABC Ginto Rounded Nord Condensed"/>
              </a:rPr>
              <a:t>Specific</a:t>
            </a:r>
            <a:r>
              <a:rPr lang="en-US" sz="3500">
                <a:solidFill>
                  <a:srgbClr val="195AEF"/>
                </a:solidFill>
                <a:latin typeface="ABC Ginto Rounded Nord Condensed"/>
                <a:ea typeface="ABC Ginto Rounded Nord Condensed"/>
                <a:cs typeface="ABC Ginto Rounded Nord Condensed"/>
                <a:sym typeface="ABC Ginto Rounded Nord Condensed"/>
              </a:rPr>
              <a:t>:</a:t>
            </a:r>
          </a:p>
        </p:txBody>
      </p:sp>
      <p:sp>
        <p:nvSpPr>
          <p:cNvPr name="TextBox 12" id="12"/>
          <p:cNvSpPr txBox="true"/>
          <p:nvPr/>
        </p:nvSpPr>
        <p:spPr>
          <a:xfrm rot="0">
            <a:off x="9603315" y="7837099"/>
            <a:ext cx="6963527" cy="898542"/>
          </a:xfrm>
          <a:prstGeom prst="rect">
            <a:avLst/>
          </a:prstGeom>
        </p:spPr>
        <p:txBody>
          <a:bodyPr anchor="t" rtlCol="false" tIns="0" lIns="0" bIns="0" rIns="0">
            <a:spAutoFit/>
          </a:bodyPr>
          <a:lstStyle/>
          <a:p>
            <a:pPr algn="ctr">
              <a:lnSpc>
                <a:spcPts val="3500"/>
              </a:lnSpc>
            </a:pPr>
            <a:r>
              <a:rPr lang="en-US" sz="3500">
                <a:solidFill>
                  <a:srgbClr val="ED3F2E"/>
                </a:solidFill>
                <a:latin typeface="Gimme Extra Bold"/>
                <a:ea typeface="Gimme Extra Bold"/>
                <a:cs typeface="Gimme Extra Bold"/>
                <a:sym typeface="Gimme Extra Bold"/>
              </a:rPr>
              <a:t>How long does it take to boil water?</a:t>
            </a:r>
          </a:p>
        </p:txBody>
      </p:sp>
      <p:sp>
        <p:nvSpPr>
          <p:cNvPr name="TextBox 13" id="1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20</a:t>
            </a:r>
          </a:p>
        </p:txBody>
      </p:sp>
      <p:sp>
        <p:nvSpPr>
          <p:cNvPr name="TextBox 14" id="14"/>
          <p:cNvSpPr txBox="true"/>
          <p:nvPr/>
        </p:nvSpPr>
        <p:spPr>
          <a:xfrm rot="0">
            <a:off x="2002139" y="8399655"/>
            <a:ext cx="3841353" cy="1120760"/>
          </a:xfrm>
          <a:prstGeom prst="rect">
            <a:avLst/>
          </a:prstGeom>
        </p:spPr>
        <p:txBody>
          <a:bodyPr anchor="t" rtlCol="false" tIns="0" lIns="0" bIns="0" rIns="0">
            <a:spAutoFit/>
          </a:bodyPr>
          <a:lstStyle/>
          <a:p>
            <a:pPr algn="ctr">
              <a:lnSpc>
                <a:spcPts val="9100"/>
              </a:lnSpc>
              <a:spcBef>
                <a:spcPct val="0"/>
              </a:spcBef>
            </a:pPr>
            <a:r>
              <a:rPr lang="en-US" sz="6500">
                <a:solidFill>
                  <a:srgbClr val="195AEF"/>
                </a:solidFill>
                <a:latin typeface="Gimme Extra Bold"/>
                <a:ea typeface="Gimme Extra Bold"/>
                <a:cs typeface="Gimme Extra Bold"/>
                <a:sym typeface="Gimme Extra Bold"/>
              </a:rPr>
              <a:t>sPECIFIC</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sp>
        <p:nvSpPr>
          <p:cNvPr name="Freeform 3" id="3"/>
          <p:cNvSpPr/>
          <p:nvPr/>
        </p:nvSpPr>
        <p:spPr>
          <a:xfrm flipH="false" flipV="false" rot="-10800000">
            <a:off x="0" y="0"/>
            <a:ext cx="18288000" cy="10384175"/>
          </a:xfrm>
          <a:custGeom>
            <a:avLst/>
            <a:gdLst/>
            <a:ahLst/>
            <a:cxnLst/>
            <a:rect r="r" b="b" t="t" l="l"/>
            <a:pathLst>
              <a:path h="10384175" w="18288000">
                <a:moveTo>
                  <a:pt x="0" y="0"/>
                </a:moveTo>
                <a:lnTo>
                  <a:pt x="18288000" y="0"/>
                </a:lnTo>
                <a:lnTo>
                  <a:pt x="18288000" y="10384175"/>
                </a:lnTo>
                <a:lnTo>
                  <a:pt x="0" y="10384175"/>
                </a:lnTo>
                <a:lnTo>
                  <a:pt x="0" y="0"/>
                </a:lnTo>
                <a:close/>
              </a:path>
            </a:pathLst>
          </a:custGeom>
          <a:blipFill>
            <a:blip r:embed="rId4"/>
            <a:stretch>
              <a:fillRect l="-944" t="0" r="0" b="0"/>
            </a:stretch>
          </a:blipFill>
        </p:spPr>
      </p:sp>
      <p:grpSp>
        <p:nvGrpSpPr>
          <p:cNvPr name="Group 4" id="4"/>
          <p:cNvGrpSpPr/>
          <p:nvPr/>
        </p:nvGrpSpPr>
        <p:grpSpPr>
          <a:xfrm rot="0">
            <a:off x="1028700" y="1526654"/>
            <a:ext cx="5788232" cy="6744237"/>
            <a:chOff x="0" y="0"/>
            <a:chExt cx="998250" cy="1163124"/>
          </a:xfrm>
        </p:grpSpPr>
        <p:sp>
          <p:nvSpPr>
            <p:cNvPr name="Freeform 5" id="5"/>
            <p:cNvSpPr/>
            <p:nvPr/>
          </p:nvSpPr>
          <p:spPr>
            <a:xfrm flipH="false" flipV="false" rot="0">
              <a:off x="0" y="0"/>
              <a:ext cx="998250" cy="1163124"/>
            </a:xfrm>
            <a:custGeom>
              <a:avLst/>
              <a:gdLst/>
              <a:ahLst/>
              <a:cxnLst/>
              <a:rect r="r" b="b" t="t" l="l"/>
              <a:pathLst>
                <a:path h="1163124" w="998250">
                  <a:moveTo>
                    <a:pt x="40126" y="0"/>
                  </a:moveTo>
                  <a:lnTo>
                    <a:pt x="958124" y="0"/>
                  </a:lnTo>
                  <a:cubicBezTo>
                    <a:pt x="968766" y="0"/>
                    <a:pt x="978972" y="4228"/>
                    <a:pt x="986497" y="11753"/>
                  </a:cubicBezTo>
                  <a:cubicBezTo>
                    <a:pt x="994022" y="19278"/>
                    <a:pt x="998250" y="29484"/>
                    <a:pt x="998250" y="40126"/>
                  </a:cubicBezTo>
                  <a:lnTo>
                    <a:pt x="998250" y="1122999"/>
                  </a:lnTo>
                  <a:cubicBezTo>
                    <a:pt x="998250" y="1145159"/>
                    <a:pt x="980285" y="1163124"/>
                    <a:pt x="958124" y="1163124"/>
                  </a:cubicBezTo>
                  <a:lnTo>
                    <a:pt x="40126" y="1163124"/>
                  </a:lnTo>
                  <a:cubicBezTo>
                    <a:pt x="17965" y="1163124"/>
                    <a:pt x="0" y="1145159"/>
                    <a:pt x="0" y="1122999"/>
                  </a:cubicBezTo>
                  <a:lnTo>
                    <a:pt x="0" y="40126"/>
                  </a:lnTo>
                  <a:cubicBezTo>
                    <a:pt x="0" y="17965"/>
                    <a:pt x="17965" y="0"/>
                    <a:pt x="40126" y="0"/>
                  </a:cubicBezTo>
                  <a:close/>
                </a:path>
              </a:pathLst>
            </a:custGeom>
            <a:blipFill>
              <a:blip r:embed="rId5"/>
              <a:stretch>
                <a:fillRect l="-36952" t="0" r="-36952" b="0"/>
              </a:stretch>
            </a:blipFill>
          </p:spPr>
        </p:sp>
      </p:grpSp>
      <p:sp>
        <p:nvSpPr>
          <p:cNvPr name="Freeform 6" id="6"/>
          <p:cNvSpPr/>
          <p:nvPr/>
        </p:nvSpPr>
        <p:spPr>
          <a:xfrm flipH="false" flipV="false" rot="-653498">
            <a:off x="5852565" y="7121649"/>
            <a:ext cx="1567371" cy="1359338"/>
          </a:xfrm>
          <a:custGeom>
            <a:avLst/>
            <a:gdLst/>
            <a:ahLst/>
            <a:cxnLst/>
            <a:rect r="r" b="b" t="t" l="l"/>
            <a:pathLst>
              <a:path h="1359338" w="1567371">
                <a:moveTo>
                  <a:pt x="0" y="0"/>
                </a:moveTo>
                <a:lnTo>
                  <a:pt x="1567371" y="0"/>
                </a:lnTo>
                <a:lnTo>
                  <a:pt x="1567371" y="1359339"/>
                </a:lnTo>
                <a:lnTo>
                  <a:pt x="0" y="135933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1227254">
            <a:off x="243151" y="853635"/>
            <a:ext cx="1705485" cy="1699283"/>
          </a:xfrm>
          <a:custGeom>
            <a:avLst/>
            <a:gdLst/>
            <a:ahLst/>
            <a:cxnLst/>
            <a:rect r="r" b="b" t="t" l="l"/>
            <a:pathLst>
              <a:path h="1699283" w="1705485">
                <a:moveTo>
                  <a:pt x="0" y="0"/>
                </a:moveTo>
                <a:lnTo>
                  <a:pt x="1705485" y="0"/>
                </a:lnTo>
                <a:lnTo>
                  <a:pt x="1705485" y="1699284"/>
                </a:lnTo>
                <a:lnTo>
                  <a:pt x="0" y="169928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9144000" y="1420930"/>
            <a:ext cx="8100702" cy="790575"/>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SMart qUESTIONS</a:t>
            </a:r>
          </a:p>
        </p:txBody>
      </p:sp>
      <p:sp>
        <p:nvSpPr>
          <p:cNvPr name="TextBox 9" id="9"/>
          <p:cNvSpPr txBox="true"/>
          <p:nvPr/>
        </p:nvSpPr>
        <p:spPr>
          <a:xfrm rot="0">
            <a:off x="9158598" y="2475042"/>
            <a:ext cx="8100702" cy="3044824"/>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How will you know when your question is answered? This can be done by thinking about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what tools you will use</a:t>
            </a:r>
            <a:r>
              <a:rPr lang="en-US" sz="3999">
                <a:solidFill>
                  <a:srgbClr val="195AEF"/>
                </a:solidFill>
                <a:latin typeface="ABC Ginto Rounded Nord Condensed"/>
                <a:ea typeface="ABC Ginto Rounded Nord Condensed"/>
                <a:cs typeface="ABC Ginto Rounded Nord Condensed"/>
                <a:sym typeface="ABC Ginto Rounded Nord Condensed"/>
              </a:rPr>
              <a:t>!</a:t>
            </a:r>
          </a:p>
          <a:p>
            <a:pPr algn="l">
              <a:lnSpc>
                <a:spcPts val="3999"/>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A measurable question is one that can be answered by measuring something.</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21</a:t>
            </a:r>
          </a:p>
        </p:txBody>
      </p:sp>
      <p:sp>
        <p:nvSpPr>
          <p:cNvPr name="TextBox 11" id="11"/>
          <p:cNvSpPr txBox="true"/>
          <p:nvPr/>
        </p:nvSpPr>
        <p:spPr>
          <a:xfrm rot="0">
            <a:off x="912767" y="8399655"/>
            <a:ext cx="6020098" cy="1120760"/>
          </a:xfrm>
          <a:prstGeom prst="rect">
            <a:avLst/>
          </a:prstGeom>
        </p:spPr>
        <p:txBody>
          <a:bodyPr anchor="t" rtlCol="false" tIns="0" lIns="0" bIns="0" rIns="0">
            <a:spAutoFit/>
          </a:bodyPr>
          <a:lstStyle/>
          <a:p>
            <a:pPr algn="ctr">
              <a:lnSpc>
                <a:spcPts val="9100"/>
              </a:lnSpc>
              <a:spcBef>
                <a:spcPct val="0"/>
              </a:spcBef>
            </a:pPr>
            <a:r>
              <a:rPr lang="en-US" sz="6500">
                <a:solidFill>
                  <a:srgbClr val="195AEF"/>
                </a:solidFill>
                <a:latin typeface="Gimme Extra Bold"/>
                <a:ea typeface="Gimme Extra Bold"/>
                <a:cs typeface="Gimme Extra Bold"/>
                <a:sym typeface="Gimme Extra Bold"/>
              </a:rPr>
              <a:t>Measurable</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sp>
        <p:nvSpPr>
          <p:cNvPr name="Freeform 3" id="3"/>
          <p:cNvSpPr/>
          <p:nvPr/>
        </p:nvSpPr>
        <p:spPr>
          <a:xfrm flipH="false" flipV="false" rot="-10800000">
            <a:off x="0" y="0"/>
            <a:ext cx="18288000" cy="10384175"/>
          </a:xfrm>
          <a:custGeom>
            <a:avLst/>
            <a:gdLst/>
            <a:ahLst/>
            <a:cxnLst/>
            <a:rect r="r" b="b" t="t" l="l"/>
            <a:pathLst>
              <a:path h="10384175" w="18288000">
                <a:moveTo>
                  <a:pt x="0" y="0"/>
                </a:moveTo>
                <a:lnTo>
                  <a:pt x="18288000" y="0"/>
                </a:lnTo>
                <a:lnTo>
                  <a:pt x="18288000" y="10384175"/>
                </a:lnTo>
                <a:lnTo>
                  <a:pt x="0" y="10384175"/>
                </a:lnTo>
                <a:lnTo>
                  <a:pt x="0" y="0"/>
                </a:lnTo>
                <a:close/>
              </a:path>
            </a:pathLst>
          </a:custGeom>
          <a:blipFill>
            <a:blip r:embed="rId4"/>
            <a:stretch>
              <a:fillRect l="-944" t="0" r="0" b="0"/>
            </a:stretch>
          </a:blipFill>
        </p:spPr>
      </p:sp>
      <p:grpSp>
        <p:nvGrpSpPr>
          <p:cNvPr name="Group 4" id="4"/>
          <p:cNvGrpSpPr/>
          <p:nvPr/>
        </p:nvGrpSpPr>
        <p:grpSpPr>
          <a:xfrm rot="0">
            <a:off x="1028700" y="1526654"/>
            <a:ext cx="5788232" cy="6744237"/>
            <a:chOff x="0" y="0"/>
            <a:chExt cx="998250" cy="1163124"/>
          </a:xfrm>
        </p:grpSpPr>
        <p:sp>
          <p:nvSpPr>
            <p:cNvPr name="Freeform 5" id="5"/>
            <p:cNvSpPr/>
            <p:nvPr/>
          </p:nvSpPr>
          <p:spPr>
            <a:xfrm flipH="false" flipV="false" rot="0">
              <a:off x="0" y="0"/>
              <a:ext cx="998250" cy="1163124"/>
            </a:xfrm>
            <a:custGeom>
              <a:avLst/>
              <a:gdLst/>
              <a:ahLst/>
              <a:cxnLst/>
              <a:rect r="r" b="b" t="t" l="l"/>
              <a:pathLst>
                <a:path h="1163124" w="998250">
                  <a:moveTo>
                    <a:pt x="40126" y="0"/>
                  </a:moveTo>
                  <a:lnTo>
                    <a:pt x="958124" y="0"/>
                  </a:lnTo>
                  <a:cubicBezTo>
                    <a:pt x="968766" y="0"/>
                    <a:pt x="978972" y="4228"/>
                    <a:pt x="986497" y="11753"/>
                  </a:cubicBezTo>
                  <a:cubicBezTo>
                    <a:pt x="994022" y="19278"/>
                    <a:pt x="998250" y="29484"/>
                    <a:pt x="998250" y="40126"/>
                  </a:cubicBezTo>
                  <a:lnTo>
                    <a:pt x="998250" y="1122999"/>
                  </a:lnTo>
                  <a:cubicBezTo>
                    <a:pt x="998250" y="1145159"/>
                    <a:pt x="980285" y="1163124"/>
                    <a:pt x="958124" y="1163124"/>
                  </a:cubicBezTo>
                  <a:lnTo>
                    <a:pt x="40126" y="1163124"/>
                  </a:lnTo>
                  <a:cubicBezTo>
                    <a:pt x="17965" y="1163124"/>
                    <a:pt x="0" y="1145159"/>
                    <a:pt x="0" y="1122999"/>
                  </a:cubicBezTo>
                  <a:lnTo>
                    <a:pt x="0" y="40126"/>
                  </a:lnTo>
                  <a:cubicBezTo>
                    <a:pt x="0" y="17965"/>
                    <a:pt x="17965" y="0"/>
                    <a:pt x="40126" y="0"/>
                  </a:cubicBezTo>
                  <a:close/>
                </a:path>
              </a:pathLst>
            </a:custGeom>
            <a:blipFill>
              <a:blip r:embed="rId5"/>
              <a:stretch>
                <a:fillRect l="-36952" t="0" r="-36952" b="0"/>
              </a:stretch>
            </a:blipFill>
          </p:spPr>
        </p:sp>
      </p:grpSp>
      <p:sp>
        <p:nvSpPr>
          <p:cNvPr name="Freeform 6" id="6"/>
          <p:cNvSpPr/>
          <p:nvPr/>
        </p:nvSpPr>
        <p:spPr>
          <a:xfrm flipH="false" flipV="false" rot="-653498">
            <a:off x="5852565" y="7121649"/>
            <a:ext cx="1567371" cy="1359338"/>
          </a:xfrm>
          <a:custGeom>
            <a:avLst/>
            <a:gdLst/>
            <a:ahLst/>
            <a:cxnLst/>
            <a:rect r="r" b="b" t="t" l="l"/>
            <a:pathLst>
              <a:path h="1359338" w="1567371">
                <a:moveTo>
                  <a:pt x="0" y="0"/>
                </a:moveTo>
                <a:lnTo>
                  <a:pt x="1567371" y="0"/>
                </a:lnTo>
                <a:lnTo>
                  <a:pt x="1567371" y="1359339"/>
                </a:lnTo>
                <a:lnTo>
                  <a:pt x="0" y="135933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1227254">
            <a:off x="243151" y="853635"/>
            <a:ext cx="1705485" cy="1699283"/>
          </a:xfrm>
          <a:custGeom>
            <a:avLst/>
            <a:gdLst/>
            <a:ahLst/>
            <a:cxnLst/>
            <a:rect r="r" b="b" t="t" l="l"/>
            <a:pathLst>
              <a:path h="1699283" w="1705485">
                <a:moveTo>
                  <a:pt x="0" y="0"/>
                </a:moveTo>
                <a:lnTo>
                  <a:pt x="1705485" y="0"/>
                </a:lnTo>
                <a:lnTo>
                  <a:pt x="1705485" y="1699284"/>
                </a:lnTo>
                <a:lnTo>
                  <a:pt x="0" y="169928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9144000" y="1420930"/>
            <a:ext cx="8100702" cy="790575"/>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SMart qUESTIONS</a:t>
            </a:r>
          </a:p>
        </p:txBody>
      </p:sp>
      <p:sp>
        <p:nvSpPr>
          <p:cNvPr name="TextBox 9" id="9"/>
          <p:cNvSpPr txBox="true"/>
          <p:nvPr/>
        </p:nvSpPr>
        <p:spPr>
          <a:xfrm rot="0">
            <a:off x="9158598" y="2475042"/>
            <a:ext cx="8100702" cy="3044824"/>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How will you know when your question is answered? This can be done by thinking about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what tools you will use!</a:t>
            </a:r>
          </a:p>
          <a:p>
            <a:pPr algn="l">
              <a:lnSpc>
                <a:spcPts val="3999"/>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A measurable question is one that can be answered by measuring something.</a:t>
            </a:r>
          </a:p>
        </p:txBody>
      </p:sp>
      <p:sp>
        <p:nvSpPr>
          <p:cNvPr name="TextBox 10" id="10"/>
          <p:cNvSpPr txBox="true"/>
          <p:nvPr/>
        </p:nvSpPr>
        <p:spPr>
          <a:xfrm rot="0">
            <a:off x="9230378" y="5677827"/>
            <a:ext cx="3203239" cy="596883"/>
          </a:xfrm>
          <a:prstGeom prst="rect">
            <a:avLst/>
          </a:prstGeom>
        </p:spPr>
        <p:txBody>
          <a:bodyPr anchor="t" rtlCol="false" tIns="0" lIns="0" bIns="0" rIns="0">
            <a:spAutoFit/>
          </a:bodyPr>
          <a:lstStyle/>
          <a:p>
            <a:pPr algn="ctr">
              <a:lnSpc>
                <a:spcPts val="4900"/>
              </a:lnSpc>
              <a:spcBef>
                <a:spcPct val="0"/>
              </a:spcBef>
            </a:pPr>
            <a:r>
              <a:rPr lang="en-US" sz="3500">
                <a:solidFill>
                  <a:srgbClr val="195AEF"/>
                </a:solidFill>
                <a:latin typeface="ABC Ginto Rounded Nord Condensed"/>
                <a:ea typeface="ABC Ginto Rounded Nord Condensed"/>
                <a:cs typeface="ABC Ginto Rounded Nord Condensed"/>
                <a:sym typeface="ABC Ginto Rounded Nord Condensed"/>
              </a:rPr>
              <a:t>Non-measurable</a:t>
            </a:r>
            <a:r>
              <a:rPr lang="en-US" sz="3500">
                <a:solidFill>
                  <a:srgbClr val="195AEF"/>
                </a:solidFill>
                <a:latin typeface="ABC Ginto Rounded Nord Condensed"/>
                <a:ea typeface="ABC Ginto Rounded Nord Condensed"/>
                <a:cs typeface="ABC Ginto Rounded Nord Condensed"/>
                <a:sym typeface="ABC Ginto Rounded Nord Condensed"/>
              </a:rPr>
              <a:t>:</a:t>
            </a:r>
          </a:p>
        </p:txBody>
      </p:sp>
      <p:sp>
        <p:nvSpPr>
          <p:cNvPr name="TextBox 11" id="11"/>
          <p:cNvSpPr txBox="true"/>
          <p:nvPr/>
        </p:nvSpPr>
        <p:spPr>
          <a:xfrm rot="0">
            <a:off x="9654679" y="6504315"/>
            <a:ext cx="6886643" cy="563897"/>
          </a:xfrm>
          <a:prstGeom prst="rect">
            <a:avLst/>
          </a:prstGeom>
        </p:spPr>
        <p:txBody>
          <a:bodyPr anchor="t" rtlCol="false" tIns="0" lIns="0" bIns="0" rIns="0">
            <a:spAutoFit/>
          </a:bodyPr>
          <a:lstStyle/>
          <a:p>
            <a:pPr algn="ctr">
              <a:lnSpc>
                <a:spcPts val="4200"/>
              </a:lnSpc>
            </a:pPr>
            <a:r>
              <a:rPr lang="en-US" sz="4200">
                <a:solidFill>
                  <a:srgbClr val="E5A000"/>
                </a:solidFill>
                <a:latin typeface="Gimme Extra Bold"/>
                <a:ea typeface="Gimme Extra Bold"/>
                <a:cs typeface="Gimme Extra Bold"/>
                <a:sym typeface="Gimme Extra Bold"/>
              </a:rPr>
              <a:t>Are plants happy?</a:t>
            </a:r>
          </a:p>
        </p:txBody>
      </p:sp>
      <p:sp>
        <p:nvSpPr>
          <p:cNvPr name="TextBox 12" id="12"/>
          <p:cNvSpPr txBox="true"/>
          <p:nvPr/>
        </p:nvSpPr>
        <p:spPr>
          <a:xfrm rot="0">
            <a:off x="9230378" y="7230137"/>
            <a:ext cx="2323381" cy="596883"/>
          </a:xfrm>
          <a:prstGeom prst="rect">
            <a:avLst/>
          </a:prstGeom>
        </p:spPr>
        <p:txBody>
          <a:bodyPr anchor="t" rtlCol="false" tIns="0" lIns="0" bIns="0" rIns="0">
            <a:spAutoFit/>
          </a:bodyPr>
          <a:lstStyle/>
          <a:p>
            <a:pPr algn="ctr">
              <a:lnSpc>
                <a:spcPts val="4900"/>
              </a:lnSpc>
              <a:spcBef>
                <a:spcPct val="0"/>
              </a:spcBef>
            </a:pPr>
            <a:r>
              <a:rPr lang="en-US" sz="3500">
                <a:solidFill>
                  <a:srgbClr val="195AEF"/>
                </a:solidFill>
                <a:latin typeface="ABC Ginto Rounded Nord Condensed"/>
                <a:ea typeface="ABC Ginto Rounded Nord Condensed"/>
                <a:cs typeface="ABC Ginto Rounded Nord Condensed"/>
                <a:sym typeface="ABC Ginto Rounded Nord Condensed"/>
              </a:rPr>
              <a:t>Measurable:</a:t>
            </a:r>
          </a:p>
        </p:txBody>
      </p:sp>
      <p:sp>
        <p:nvSpPr>
          <p:cNvPr name="TextBox 13" id="13"/>
          <p:cNvSpPr txBox="true"/>
          <p:nvPr/>
        </p:nvSpPr>
        <p:spPr>
          <a:xfrm rot="0">
            <a:off x="9230378" y="8027044"/>
            <a:ext cx="6963527" cy="898542"/>
          </a:xfrm>
          <a:prstGeom prst="rect">
            <a:avLst/>
          </a:prstGeom>
        </p:spPr>
        <p:txBody>
          <a:bodyPr anchor="t" rtlCol="false" tIns="0" lIns="0" bIns="0" rIns="0">
            <a:spAutoFit/>
          </a:bodyPr>
          <a:lstStyle/>
          <a:p>
            <a:pPr algn="ctr">
              <a:lnSpc>
                <a:spcPts val="3500"/>
              </a:lnSpc>
            </a:pPr>
            <a:r>
              <a:rPr lang="en-US" sz="3500">
                <a:solidFill>
                  <a:srgbClr val="ED3F2E"/>
                </a:solidFill>
                <a:latin typeface="Gimme Extra Bold"/>
                <a:ea typeface="Gimme Extra Bold"/>
                <a:cs typeface="Gimme Extra Bold"/>
                <a:sym typeface="Gimme Extra Bold"/>
              </a:rPr>
              <a:t>How does sunlight affect how tall a plant grows?</a:t>
            </a:r>
          </a:p>
        </p:txBody>
      </p:sp>
      <p:sp>
        <p:nvSpPr>
          <p:cNvPr name="TextBox 14" id="1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22</a:t>
            </a:r>
          </a:p>
        </p:txBody>
      </p:sp>
      <p:sp>
        <p:nvSpPr>
          <p:cNvPr name="TextBox 15" id="15"/>
          <p:cNvSpPr txBox="true"/>
          <p:nvPr/>
        </p:nvSpPr>
        <p:spPr>
          <a:xfrm rot="0">
            <a:off x="912767" y="8399655"/>
            <a:ext cx="6020098" cy="1120760"/>
          </a:xfrm>
          <a:prstGeom prst="rect">
            <a:avLst/>
          </a:prstGeom>
        </p:spPr>
        <p:txBody>
          <a:bodyPr anchor="t" rtlCol="false" tIns="0" lIns="0" bIns="0" rIns="0">
            <a:spAutoFit/>
          </a:bodyPr>
          <a:lstStyle/>
          <a:p>
            <a:pPr algn="ctr">
              <a:lnSpc>
                <a:spcPts val="9100"/>
              </a:lnSpc>
              <a:spcBef>
                <a:spcPct val="0"/>
              </a:spcBef>
            </a:pPr>
            <a:r>
              <a:rPr lang="en-US" sz="6500">
                <a:solidFill>
                  <a:srgbClr val="195AEF"/>
                </a:solidFill>
                <a:latin typeface="Gimme Extra Bold"/>
                <a:ea typeface="Gimme Extra Bold"/>
                <a:cs typeface="Gimme Extra Bold"/>
                <a:sym typeface="Gimme Extra Bold"/>
              </a:rPr>
              <a:t>Measurable</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sp>
        <p:nvSpPr>
          <p:cNvPr name="Freeform 3" id="3"/>
          <p:cNvSpPr/>
          <p:nvPr/>
        </p:nvSpPr>
        <p:spPr>
          <a:xfrm flipH="false" flipV="false" rot="-1080000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4"/>
            <a:stretch>
              <a:fillRect l="0" t="0" r="0" b="0"/>
            </a:stretch>
          </a:blipFill>
        </p:spPr>
      </p:sp>
      <p:grpSp>
        <p:nvGrpSpPr>
          <p:cNvPr name="Group 4" id="4"/>
          <p:cNvGrpSpPr/>
          <p:nvPr/>
        </p:nvGrpSpPr>
        <p:grpSpPr>
          <a:xfrm rot="0">
            <a:off x="1028700" y="1526654"/>
            <a:ext cx="5788232" cy="6744237"/>
            <a:chOff x="0" y="0"/>
            <a:chExt cx="998250" cy="1163124"/>
          </a:xfrm>
        </p:grpSpPr>
        <p:sp>
          <p:nvSpPr>
            <p:cNvPr name="Freeform 5" id="5"/>
            <p:cNvSpPr/>
            <p:nvPr/>
          </p:nvSpPr>
          <p:spPr>
            <a:xfrm flipH="false" flipV="false" rot="0">
              <a:off x="0" y="0"/>
              <a:ext cx="998250" cy="1163124"/>
            </a:xfrm>
            <a:custGeom>
              <a:avLst/>
              <a:gdLst/>
              <a:ahLst/>
              <a:cxnLst/>
              <a:rect r="r" b="b" t="t" l="l"/>
              <a:pathLst>
                <a:path h="1163124" w="998250">
                  <a:moveTo>
                    <a:pt x="40126" y="0"/>
                  </a:moveTo>
                  <a:lnTo>
                    <a:pt x="958124" y="0"/>
                  </a:lnTo>
                  <a:cubicBezTo>
                    <a:pt x="968766" y="0"/>
                    <a:pt x="978972" y="4228"/>
                    <a:pt x="986497" y="11753"/>
                  </a:cubicBezTo>
                  <a:cubicBezTo>
                    <a:pt x="994022" y="19278"/>
                    <a:pt x="998250" y="29484"/>
                    <a:pt x="998250" y="40126"/>
                  </a:cubicBezTo>
                  <a:lnTo>
                    <a:pt x="998250" y="1122999"/>
                  </a:lnTo>
                  <a:cubicBezTo>
                    <a:pt x="998250" y="1145159"/>
                    <a:pt x="980285" y="1163124"/>
                    <a:pt x="958124" y="1163124"/>
                  </a:cubicBezTo>
                  <a:lnTo>
                    <a:pt x="40126" y="1163124"/>
                  </a:lnTo>
                  <a:cubicBezTo>
                    <a:pt x="17965" y="1163124"/>
                    <a:pt x="0" y="1145159"/>
                    <a:pt x="0" y="1122999"/>
                  </a:cubicBezTo>
                  <a:lnTo>
                    <a:pt x="0" y="40126"/>
                  </a:lnTo>
                  <a:cubicBezTo>
                    <a:pt x="0" y="17965"/>
                    <a:pt x="17965" y="0"/>
                    <a:pt x="40126" y="0"/>
                  </a:cubicBezTo>
                  <a:close/>
                </a:path>
              </a:pathLst>
            </a:custGeom>
            <a:blipFill>
              <a:blip r:embed="rId5"/>
              <a:stretch>
                <a:fillRect l="-2636" t="0" r="-13880" b="0"/>
              </a:stretch>
            </a:blipFill>
          </p:spPr>
        </p:sp>
      </p:grpSp>
      <p:sp>
        <p:nvSpPr>
          <p:cNvPr name="Freeform 6" id="6"/>
          <p:cNvSpPr/>
          <p:nvPr/>
        </p:nvSpPr>
        <p:spPr>
          <a:xfrm flipH="false" flipV="false" rot="-839460">
            <a:off x="476513" y="932736"/>
            <a:ext cx="1872004" cy="1677997"/>
          </a:xfrm>
          <a:custGeom>
            <a:avLst/>
            <a:gdLst/>
            <a:ahLst/>
            <a:cxnLst/>
            <a:rect r="r" b="b" t="t" l="l"/>
            <a:pathLst>
              <a:path h="1677997" w="1872004">
                <a:moveTo>
                  <a:pt x="0" y="0"/>
                </a:moveTo>
                <a:lnTo>
                  <a:pt x="1872004" y="0"/>
                </a:lnTo>
                <a:lnTo>
                  <a:pt x="1872004" y="1677997"/>
                </a:lnTo>
                <a:lnTo>
                  <a:pt x="0" y="167799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803946">
            <a:off x="6021092" y="7199613"/>
            <a:ext cx="1591680" cy="1585892"/>
          </a:xfrm>
          <a:custGeom>
            <a:avLst/>
            <a:gdLst/>
            <a:ahLst/>
            <a:cxnLst/>
            <a:rect r="r" b="b" t="t" l="l"/>
            <a:pathLst>
              <a:path h="1585892" w="1591680">
                <a:moveTo>
                  <a:pt x="0" y="0"/>
                </a:moveTo>
                <a:lnTo>
                  <a:pt x="1591679" y="0"/>
                </a:lnTo>
                <a:lnTo>
                  <a:pt x="1591679" y="1585891"/>
                </a:lnTo>
                <a:lnTo>
                  <a:pt x="0" y="158589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9423547" y="1100920"/>
            <a:ext cx="7605414" cy="790575"/>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SMart qUESTIONS</a:t>
            </a:r>
          </a:p>
        </p:txBody>
      </p:sp>
      <p:sp>
        <p:nvSpPr>
          <p:cNvPr name="TextBox 9" id="9"/>
          <p:cNvSpPr txBox="true"/>
          <p:nvPr/>
        </p:nvSpPr>
        <p:spPr>
          <a:xfrm rot="0">
            <a:off x="9423547" y="2274776"/>
            <a:ext cx="8030969" cy="3549649"/>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When asking your question, it should take a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reasonable amount of time</a:t>
            </a:r>
            <a:r>
              <a:rPr lang="en-US" sz="3999">
                <a:solidFill>
                  <a:srgbClr val="195AEF"/>
                </a:solidFill>
                <a:latin typeface="ABC Ginto Rounded Nord Condensed"/>
                <a:ea typeface="ABC Ginto Rounded Nord Condensed"/>
                <a:cs typeface="ABC Ginto Rounded Nord Condensed"/>
                <a:sym typeface="ABC Ginto Rounded Nord Condensed"/>
              </a:rPr>
              <a:t> and be done with the resources that are available to you.</a:t>
            </a:r>
          </a:p>
          <a:p>
            <a:pPr algn="l">
              <a:lnSpc>
                <a:spcPts val="3999"/>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Attainable questions are doable questions!</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23</a:t>
            </a:r>
          </a:p>
        </p:txBody>
      </p:sp>
      <p:sp>
        <p:nvSpPr>
          <p:cNvPr name="TextBox 11" id="11"/>
          <p:cNvSpPr txBox="true"/>
          <p:nvPr/>
        </p:nvSpPr>
        <p:spPr>
          <a:xfrm rot="0">
            <a:off x="1210423" y="8583479"/>
            <a:ext cx="5424785" cy="1120760"/>
          </a:xfrm>
          <a:prstGeom prst="rect">
            <a:avLst/>
          </a:prstGeom>
        </p:spPr>
        <p:txBody>
          <a:bodyPr anchor="t" rtlCol="false" tIns="0" lIns="0" bIns="0" rIns="0">
            <a:spAutoFit/>
          </a:bodyPr>
          <a:lstStyle/>
          <a:p>
            <a:pPr algn="ctr">
              <a:lnSpc>
                <a:spcPts val="9100"/>
              </a:lnSpc>
              <a:spcBef>
                <a:spcPct val="0"/>
              </a:spcBef>
            </a:pPr>
            <a:r>
              <a:rPr lang="en-US" sz="6500">
                <a:solidFill>
                  <a:srgbClr val="195AEF"/>
                </a:solidFill>
                <a:latin typeface="Gimme Extra Bold"/>
                <a:ea typeface="Gimme Extra Bold"/>
                <a:cs typeface="Gimme Extra Bold"/>
                <a:sym typeface="Gimme Extra Bold"/>
              </a:rPr>
              <a:t>Attainable</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sp>
        <p:nvSpPr>
          <p:cNvPr name="Freeform 3" id="3"/>
          <p:cNvSpPr/>
          <p:nvPr/>
        </p:nvSpPr>
        <p:spPr>
          <a:xfrm flipH="false" flipV="false" rot="-1080000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4"/>
            <a:stretch>
              <a:fillRect l="0" t="0" r="0" b="0"/>
            </a:stretch>
          </a:blipFill>
        </p:spPr>
      </p:sp>
      <p:grpSp>
        <p:nvGrpSpPr>
          <p:cNvPr name="Group 4" id="4"/>
          <p:cNvGrpSpPr/>
          <p:nvPr/>
        </p:nvGrpSpPr>
        <p:grpSpPr>
          <a:xfrm rot="0">
            <a:off x="1028700" y="1526654"/>
            <a:ext cx="5788232" cy="6744237"/>
            <a:chOff x="0" y="0"/>
            <a:chExt cx="998250" cy="1163124"/>
          </a:xfrm>
        </p:grpSpPr>
        <p:sp>
          <p:nvSpPr>
            <p:cNvPr name="Freeform 5" id="5"/>
            <p:cNvSpPr/>
            <p:nvPr/>
          </p:nvSpPr>
          <p:spPr>
            <a:xfrm flipH="false" flipV="false" rot="0">
              <a:off x="0" y="0"/>
              <a:ext cx="998250" cy="1163124"/>
            </a:xfrm>
            <a:custGeom>
              <a:avLst/>
              <a:gdLst/>
              <a:ahLst/>
              <a:cxnLst/>
              <a:rect r="r" b="b" t="t" l="l"/>
              <a:pathLst>
                <a:path h="1163124" w="998250">
                  <a:moveTo>
                    <a:pt x="40126" y="0"/>
                  </a:moveTo>
                  <a:lnTo>
                    <a:pt x="958124" y="0"/>
                  </a:lnTo>
                  <a:cubicBezTo>
                    <a:pt x="968766" y="0"/>
                    <a:pt x="978972" y="4228"/>
                    <a:pt x="986497" y="11753"/>
                  </a:cubicBezTo>
                  <a:cubicBezTo>
                    <a:pt x="994022" y="19278"/>
                    <a:pt x="998250" y="29484"/>
                    <a:pt x="998250" y="40126"/>
                  </a:cubicBezTo>
                  <a:lnTo>
                    <a:pt x="998250" y="1122999"/>
                  </a:lnTo>
                  <a:cubicBezTo>
                    <a:pt x="998250" y="1145159"/>
                    <a:pt x="980285" y="1163124"/>
                    <a:pt x="958124" y="1163124"/>
                  </a:cubicBezTo>
                  <a:lnTo>
                    <a:pt x="40126" y="1163124"/>
                  </a:lnTo>
                  <a:cubicBezTo>
                    <a:pt x="17965" y="1163124"/>
                    <a:pt x="0" y="1145159"/>
                    <a:pt x="0" y="1122999"/>
                  </a:cubicBezTo>
                  <a:lnTo>
                    <a:pt x="0" y="40126"/>
                  </a:lnTo>
                  <a:cubicBezTo>
                    <a:pt x="0" y="17965"/>
                    <a:pt x="17965" y="0"/>
                    <a:pt x="40126" y="0"/>
                  </a:cubicBezTo>
                  <a:close/>
                </a:path>
              </a:pathLst>
            </a:custGeom>
            <a:blipFill>
              <a:blip r:embed="rId5"/>
              <a:stretch>
                <a:fillRect l="-2636" t="0" r="-13880" b="0"/>
              </a:stretch>
            </a:blipFill>
          </p:spPr>
        </p:sp>
      </p:grpSp>
      <p:sp>
        <p:nvSpPr>
          <p:cNvPr name="Freeform 6" id="6"/>
          <p:cNvSpPr/>
          <p:nvPr/>
        </p:nvSpPr>
        <p:spPr>
          <a:xfrm flipH="false" flipV="false" rot="-839460">
            <a:off x="476513" y="932736"/>
            <a:ext cx="1872004" cy="1677997"/>
          </a:xfrm>
          <a:custGeom>
            <a:avLst/>
            <a:gdLst/>
            <a:ahLst/>
            <a:cxnLst/>
            <a:rect r="r" b="b" t="t" l="l"/>
            <a:pathLst>
              <a:path h="1677997" w="1872004">
                <a:moveTo>
                  <a:pt x="0" y="0"/>
                </a:moveTo>
                <a:lnTo>
                  <a:pt x="1872004" y="0"/>
                </a:lnTo>
                <a:lnTo>
                  <a:pt x="1872004" y="1677997"/>
                </a:lnTo>
                <a:lnTo>
                  <a:pt x="0" y="167799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803946">
            <a:off x="6021092" y="7199613"/>
            <a:ext cx="1591680" cy="1585892"/>
          </a:xfrm>
          <a:custGeom>
            <a:avLst/>
            <a:gdLst/>
            <a:ahLst/>
            <a:cxnLst/>
            <a:rect r="r" b="b" t="t" l="l"/>
            <a:pathLst>
              <a:path h="1585892" w="1591680">
                <a:moveTo>
                  <a:pt x="0" y="0"/>
                </a:moveTo>
                <a:lnTo>
                  <a:pt x="1591679" y="0"/>
                </a:lnTo>
                <a:lnTo>
                  <a:pt x="1591679" y="1585891"/>
                </a:lnTo>
                <a:lnTo>
                  <a:pt x="0" y="158589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9423547" y="1100920"/>
            <a:ext cx="8100702" cy="790575"/>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SMart qUESTIONS</a:t>
            </a:r>
          </a:p>
        </p:txBody>
      </p:sp>
      <p:sp>
        <p:nvSpPr>
          <p:cNvPr name="TextBox 9" id="9"/>
          <p:cNvSpPr txBox="true"/>
          <p:nvPr/>
        </p:nvSpPr>
        <p:spPr>
          <a:xfrm rot="0">
            <a:off x="9423547" y="2274776"/>
            <a:ext cx="8553971" cy="3549649"/>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When asking your question, it should take a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reasonable amount of time</a:t>
            </a:r>
            <a:r>
              <a:rPr lang="en-US" sz="3999">
                <a:solidFill>
                  <a:srgbClr val="195AEF"/>
                </a:solidFill>
                <a:latin typeface="ABC Ginto Rounded Nord Condensed"/>
                <a:ea typeface="ABC Ginto Rounded Nord Condensed"/>
                <a:cs typeface="ABC Ginto Rounded Nord Condensed"/>
                <a:sym typeface="ABC Ginto Rounded Nord Condensed"/>
              </a:rPr>
              <a:t> and be done with the resources that are available to you.</a:t>
            </a:r>
          </a:p>
          <a:p>
            <a:pPr algn="l">
              <a:lnSpc>
                <a:spcPts val="3999"/>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Attainable questions are doable questions!</a:t>
            </a:r>
          </a:p>
        </p:txBody>
      </p:sp>
      <p:sp>
        <p:nvSpPr>
          <p:cNvPr name="TextBox 10" id="10"/>
          <p:cNvSpPr txBox="true"/>
          <p:nvPr/>
        </p:nvSpPr>
        <p:spPr>
          <a:xfrm rot="0">
            <a:off x="9627041" y="5891100"/>
            <a:ext cx="2819704" cy="596883"/>
          </a:xfrm>
          <a:prstGeom prst="rect">
            <a:avLst/>
          </a:prstGeom>
        </p:spPr>
        <p:txBody>
          <a:bodyPr anchor="t" rtlCol="false" tIns="0" lIns="0" bIns="0" rIns="0">
            <a:spAutoFit/>
          </a:bodyPr>
          <a:lstStyle/>
          <a:p>
            <a:pPr algn="ctr">
              <a:lnSpc>
                <a:spcPts val="4900"/>
              </a:lnSpc>
              <a:spcBef>
                <a:spcPct val="0"/>
              </a:spcBef>
            </a:pPr>
            <a:r>
              <a:rPr lang="en-US" sz="3500">
                <a:solidFill>
                  <a:srgbClr val="195AEF"/>
                </a:solidFill>
                <a:latin typeface="ABC Ginto Rounded Nord Condensed"/>
                <a:ea typeface="ABC Ginto Rounded Nord Condensed"/>
                <a:cs typeface="ABC Ginto Rounded Nord Condensed"/>
                <a:sym typeface="ABC Ginto Rounded Nord Condensed"/>
              </a:rPr>
              <a:t>Non-attainable</a:t>
            </a:r>
            <a:r>
              <a:rPr lang="en-US" sz="3500">
                <a:solidFill>
                  <a:srgbClr val="195AEF"/>
                </a:solidFill>
                <a:latin typeface="ABC Ginto Rounded Nord Condensed"/>
                <a:ea typeface="ABC Ginto Rounded Nord Condensed"/>
                <a:cs typeface="ABC Ginto Rounded Nord Condensed"/>
                <a:sym typeface="ABC Ginto Rounded Nord Condensed"/>
              </a:rPr>
              <a:t>:</a:t>
            </a:r>
          </a:p>
        </p:txBody>
      </p:sp>
      <p:sp>
        <p:nvSpPr>
          <p:cNvPr name="TextBox 11" id="11"/>
          <p:cNvSpPr txBox="true"/>
          <p:nvPr/>
        </p:nvSpPr>
        <p:spPr>
          <a:xfrm rot="0">
            <a:off x="9423547" y="6688007"/>
            <a:ext cx="8757828" cy="898542"/>
          </a:xfrm>
          <a:prstGeom prst="rect">
            <a:avLst/>
          </a:prstGeom>
        </p:spPr>
        <p:txBody>
          <a:bodyPr anchor="t" rtlCol="false" tIns="0" lIns="0" bIns="0" rIns="0">
            <a:spAutoFit/>
          </a:bodyPr>
          <a:lstStyle/>
          <a:p>
            <a:pPr algn="ctr">
              <a:lnSpc>
                <a:spcPts val="3500"/>
              </a:lnSpc>
            </a:pPr>
            <a:r>
              <a:rPr lang="en-US" sz="3500">
                <a:solidFill>
                  <a:srgbClr val="E5A000"/>
                </a:solidFill>
                <a:latin typeface="Gimme Extra Bold"/>
                <a:ea typeface="Gimme Extra Bold"/>
                <a:cs typeface="Gimme Extra Bold"/>
                <a:sym typeface="Gimme Extra Bold"/>
              </a:rPr>
              <a:t>What happens if i teleport back in time using a time machine?</a:t>
            </a:r>
          </a:p>
        </p:txBody>
      </p:sp>
      <p:sp>
        <p:nvSpPr>
          <p:cNvPr name="TextBox 12" id="12"/>
          <p:cNvSpPr txBox="true"/>
          <p:nvPr/>
        </p:nvSpPr>
        <p:spPr>
          <a:xfrm rot="0">
            <a:off x="9603315" y="8011742"/>
            <a:ext cx="2067691" cy="596883"/>
          </a:xfrm>
          <a:prstGeom prst="rect">
            <a:avLst/>
          </a:prstGeom>
        </p:spPr>
        <p:txBody>
          <a:bodyPr anchor="t" rtlCol="false" tIns="0" lIns="0" bIns="0" rIns="0">
            <a:spAutoFit/>
          </a:bodyPr>
          <a:lstStyle/>
          <a:p>
            <a:pPr algn="ctr">
              <a:lnSpc>
                <a:spcPts val="4900"/>
              </a:lnSpc>
              <a:spcBef>
                <a:spcPct val="0"/>
              </a:spcBef>
            </a:pPr>
            <a:r>
              <a:rPr lang="en-US" sz="3500">
                <a:solidFill>
                  <a:srgbClr val="195AEF"/>
                </a:solidFill>
                <a:latin typeface="ABC Ginto Rounded Nord Condensed"/>
                <a:ea typeface="ABC Ginto Rounded Nord Condensed"/>
                <a:cs typeface="ABC Ginto Rounded Nord Condensed"/>
                <a:sym typeface="ABC Ginto Rounded Nord Condensed"/>
              </a:rPr>
              <a:t>Attainable:</a:t>
            </a:r>
          </a:p>
        </p:txBody>
      </p:sp>
      <p:sp>
        <p:nvSpPr>
          <p:cNvPr name="TextBox 13" id="13"/>
          <p:cNvSpPr txBox="true"/>
          <p:nvPr/>
        </p:nvSpPr>
        <p:spPr>
          <a:xfrm rot="0">
            <a:off x="10079828" y="8721876"/>
            <a:ext cx="5789678" cy="982362"/>
          </a:xfrm>
          <a:prstGeom prst="rect">
            <a:avLst/>
          </a:prstGeom>
        </p:spPr>
        <p:txBody>
          <a:bodyPr anchor="t" rtlCol="false" tIns="0" lIns="0" bIns="0" rIns="0">
            <a:spAutoFit/>
          </a:bodyPr>
          <a:lstStyle/>
          <a:p>
            <a:pPr algn="ctr">
              <a:lnSpc>
                <a:spcPts val="3800"/>
              </a:lnSpc>
            </a:pPr>
            <a:r>
              <a:rPr lang="en-US" sz="3800">
                <a:solidFill>
                  <a:srgbClr val="A86DFC"/>
                </a:solidFill>
                <a:latin typeface="Gimme Extra Bold"/>
                <a:ea typeface="Gimme Extra Bold"/>
                <a:cs typeface="Gimme Extra Bold"/>
                <a:sym typeface="Gimme Extra Bold"/>
              </a:rPr>
              <a:t>How tall can a plant grow?</a:t>
            </a:r>
          </a:p>
        </p:txBody>
      </p:sp>
      <p:sp>
        <p:nvSpPr>
          <p:cNvPr name="TextBox 14" id="1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24</a:t>
            </a:r>
          </a:p>
        </p:txBody>
      </p:sp>
      <p:sp>
        <p:nvSpPr>
          <p:cNvPr name="TextBox 15" id="15"/>
          <p:cNvSpPr txBox="true"/>
          <p:nvPr/>
        </p:nvSpPr>
        <p:spPr>
          <a:xfrm rot="0">
            <a:off x="1210423" y="8583479"/>
            <a:ext cx="5424785" cy="1120760"/>
          </a:xfrm>
          <a:prstGeom prst="rect">
            <a:avLst/>
          </a:prstGeom>
        </p:spPr>
        <p:txBody>
          <a:bodyPr anchor="t" rtlCol="false" tIns="0" lIns="0" bIns="0" rIns="0">
            <a:spAutoFit/>
          </a:bodyPr>
          <a:lstStyle/>
          <a:p>
            <a:pPr algn="ctr">
              <a:lnSpc>
                <a:spcPts val="9100"/>
              </a:lnSpc>
              <a:spcBef>
                <a:spcPct val="0"/>
              </a:spcBef>
            </a:pPr>
            <a:r>
              <a:rPr lang="en-US" sz="6500">
                <a:solidFill>
                  <a:srgbClr val="195AEF"/>
                </a:solidFill>
                <a:latin typeface="Gimme Extra Bold"/>
                <a:ea typeface="Gimme Extra Bold"/>
                <a:cs typeface="Gimme Extra Bold"/>
                <a:sym typeface="Gimme Extra Bold"/>
              </a:rPr>
              <a:t>Attainable</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grpSp>
        <p:nvGrpSpPr>
          <p:cNvPr name="Group 3" id="3"/>
          <p:cNvGrpSpPr/>
          <p:nvPr/>
        </p:nvGrpSpPr>
        <p:grpSpPr>
          <a:xfrm rot="0">
            <a:off x="1028700" y="1526654"/>
            <a:ext cx="5788232" cy="6744237"/>
            <a:chOff x="0" y="0"/>
            <a:chExt cx="998250" cy="1163124"/>
          </a:xfrm>
        </p:grpSpPr>
        <p:sp>
          <p:nvSpPr>
            <p:cNvPr name="Freeform 4" id="4"/>
            <p:cNvSpPr/>
            <p:nvPr/>
          </p:nvSpPr>
          <p:spPr>
            <a:xfrm flipH="false" flipV="false" rot="0">
              <a:off x="0" y="0"/>
              <a:ext cx="998250" cy="1163124"/>
            </a:xfrm>
            <a:custGeom>
              <a:avLst/>
              <a:gdLst/>
              <a:ahLst/>
              <a:cxnLst/>
              <a:rect r="r" b="b" t="t" l="l"/>
              <a:pathLst>
                <a:path h="1163124" w="998250">
                  <a:moveTo>
                    <a:pt x="40126" y="0"/>
                  </a:moveTo>
                  <a:lnTo>
                    <a:pt x="958124" y="0"/>
                  </a:lnTo>
                  <a:cubicBezTo>
                    <a:pt x="968766" y="0"/>
                    <a:pt x="978972" y="4228"/>
                    <a:pt x="986497" y="11753"/>
                  </a:cubicBezTo>
                  <a:cubicBezTo>
                    <a:pt x="994022" y="19278"/>
                    <a:pt x="998250" y="29484"/>
                    <a:pt x="998250" y="40126"/>
                  </a:cubicBezTo>
                  <a:lnTo>
                    <a:pt x="998250" y="1122999"/>
                  </a:lnTo>
                  <a:cubicBezTo>
                    <a:pt x="998250" y="1145159"/>
                    <a:pt x="980285" y="1163124"/>
                    <a:pt x="958124" y="1163124"/>
                  </a:cubicBezTo>
                  <a:lnTo>
                    <a:pt x="40126" y="1163124"/>
                  </a:lnTo>
                  <a:cubicBezTo>
                    <a:pt x="17965" y="1163124"/>
                    <a:pt x="0" y="1145159"/>
                    <a:pt x="0" y="1122999"/>
                  </a:cubicBezTo>
                  <a:lnTo>
                    <a:pt x="0" y="40126"/>
                  </a:lnTo>
                  <a:cubicBezTo>
                    <a:pt x="0" y="17965"/>
                    <a:pt x="17965" y="0"/>
                    <a:pt x="40126" y="0"/>
                  </a:cubicBezTo>
                  <a:close/>
                </a:path>
              </a:pathLst>
            </a:custGeom>
            <a:blipFill>
              <a:blip r:embed="rId4"/>
              <a:stretch>
                <a:fillRect l="-8258" t="0" r="-8258" b="0"/>
              </a:stretch>
            </a:blipFill>
          </p:spPr>
        </p:sp>
      </p:grpSp>
      <p:sp>
        <p:nvSpPr>
          <p:cNvPr name="Freeform 5" id="5"/>
          <p:cNvSpPr/>
          <p:nvPr/>
        </p:nvSpPr>
        <p:spPr>
          <a:xfrm flipH="false" flipV="false" rot="1231919">
            <a:off x="430255" y="982821"/>
            <a:ext cx="1507923" cy="1499698"/>
          </a:xfrm>
          <a:custGeom>
            <a:avLst/>
            <a:gdLst/>
            <a:ahLst/>
            <a:cxnLst/>
            <a:rect r="r" b="b" t="t" l="l"/>
            <a:pathLst>
              <a:path h="1499698" w="1507923">
                <a:moveTo>
                  <a:pt x="0" y="0"/>
                </a:moveTo>
                <a:lnTo>
                  <a:pt x="1507923" y="0"/>
                </a:lnTo>
                <a:lnTo>
                  <a:pt x="1507923" y="1499698"/>
                </a:lnTo>
                <a:lnTo>
                  <a:pt x="0" y="1499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1284389">
            <a:off x="5920011" y="7302440"/>
            <a:ext cx="1419551" cy="1414389"/>
          </a:xfrm>
          <a:custGeom>
            <a:avLst/>
            <a:gdLst/>
            <a:ahLst/>
            <a:cxnLst/>
            <a:rect r="r" b="b" t="t" l="l"/>
            <a:pathLst>
              <a:path h="1414389" w="1419551">
                <a:moveTo>
                  <a:pt x="0" y="0"/>
                </a:moveTo>
                <a:lnTo>
                  <a:pt x="1419551" y="0"/>
                </a:lnTo>
                <a:lnTo>
                  <a:pt x="1419551" y="1414389"/>
                </a:lnTo>
                <a:lnTo>
                  <a:pt x="0" y="141438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388680" y="1176202"/>
            <a:ext cx="8100702" cy="790575"/>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SMart qUESTIONS</a:t>
            </a:r>
          </a:p>
        </p:txBody>
      </p:sp>
      <p:sp>
        <p:nvSpPr>
          <p:cNvPr name="TextBox 8" id="8"/>
          <p:cNvSpPr txBox="true"/>
          <p:nvPr/>
        </p:nvSpPr>
        <p:spPr>
          <a:xfrm rot="0">
            <a:off x="9388680" y="2350058"/>
            <a:ext cx="8100702" cy="3549649"/>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Does this question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increase your knowledge</a:t>
            </a:r>
            <a:r>
              <a:rPr lang="en-US" sz="3999">
                <a:solidFill>
                  <a:srgbClr val="195AEF"/>
                </a:solidFill>
                <a:latin typeface="ABC Ginto Rounded Nord Condensed"/>
                <a:ea typeface="ABC Ginto Rounded Nord Condensed"/>
                <a:cs typeface="ABC Ginto Rounded Nord Condensed"/>
                <a:sym typeface="ABC Ginto Rounded Nord Condensed"/>
              </a:rPr>
              <a:t>? Making sure your question is relevant is a way to make sure your results will be interesting!</a:t>
            </a:r>
          </a:p>
          <a:p>
            <a:pPr algn="l">
              <a:lnSpc>
                <a:spcPts val="3999"/>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Relevant questions are interesting for others to learn about!</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25</a:t>
            </a:r>
          </a:p>
        </p:txBody>
      </p:sp>
      <p:sp>
        <p:nvSpPr>
          <p:cNvPr name="TextBox 10" id="10"/>
          <p:cNvSpPr txBox="true"/>
          <p:nvPr/>
        </p:nvSpPr>
        <p:spPr>
          <a:xfrm rot="0">
            <a:off x="1661968" y="8399655"/>
            <a:ext cx="4521696" cy="1120760"/>
          </a:xfrm>
          <a:prstGeom prst="rect">
            <a:avLst/>
          </a:prstGeom>
        </p:spPr>
        <p:txBody>
          <a:bodyPr anchor="t" rtlCol="false" tIns="0" lIns="0" bIns="0" rIns="0">
            <a:spAutoFit/>
          </a:bodyPr>
          <a:lstStyle/>
          <a:p>
            <a:pPr algn="ctr">
              <a:lnSpc>
                <a:spcPts val="9100"/>
              </a:lnSpc>
              <a:spcBef>
                <a:spcPct val="0"/>
              </a:spcBef>
            </a:pPr>
            <a:r>
              <a:rPr lang="en-US" sz="6500">
                <a:solidFill>
                  <a:srgbClr val="195AEF"/>
                </a:solidFill>
                <a:latin typeface="Gimme Extra Bold"/>
                <a:ea typeface="Gimme Extra Bold"/>
                <a:cs typeface="Gimme Extra Bold"/>
                <a:sym typeface="Gimme Extra Bold"/>
              </a:rPr>
              <a:t>relevant</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grpSp>
        <p:nvGrpSpPr>
          <p:cNvPr name="Group 3" id="3"/>
          <p:cNvGrpSpPr/>
          <p:nvPr/>
        </p:nvGrpSpPr>
        <p:grpSpPr>
          <a:xfrm rot="0">
            <a:off x="1028700" y="1526654"/>
            <a:ext cx="5788232" cy="6744237"/>
            <a:chOff x="0" y="0"/>
            <a:chExt cx="998250" cy="1163124"/>
          </a:xfrm>
        </p:grpSpPr>
        <p:sp>
          <p:nvSpPr>
            <p:cNvPr name="Freeform 4" id="4"/>
            <p:cNvSpPr/>
            <p:nvPr/>
          </p:nvSpPr>
          <p:spPr>
            <a:xfrm flipH="false" flipV="false" rot="0">
              <a:off x="0" y="0"/>
              <a:ext cx="998250" cy="1163124"/>
            </a:xfrm>
            <a:custGeom>
              <a:avLst/>
              <a:gdLst/>
              <a:ahLst/>
              <a:cxnLst/>
              <a:rect r="r" b="b" t="t" l="l"/>
              <a:pathLst>
                <a:path h="1163124" w="998250">
                  <a:moveTo>
                    <a:pt x="40126" y="0"/>
                  </a:moveTo>
                  <a:lnTo>
                    <a:pt x="958124" y="0"/>
                  </a:lnTo>
                  <a:cubicBezTo>
                    <a:pt x="968766" y="0"/>
                    <a:pt x="978972" y="4228"/>
                    <a:pt x="986497" y="11753"/>
                  </a:cubicBezTo>
                  <a:cubicBezTo>
                    <a:pt x="994022" y="19278"/>
                    <a:pt x="998250" y="29484"/>
                    <a:pt x="998250" y="40126"/>
                  </a:cubicBezTo>
                  <a:lnTo>
                    <a:pt x="998250" y="1122999"/>
                  </a:lnTo>
                  <a:cubicBezTo>
                    <a:pt x="998250" y="1145159"/>
                    <a:pt x="980285" y="1163124"/>
                    <a:pt x="958124" y="1163124"/>
                  </a:cubicBezTo>
                  <a:lnTo>
                    <a:pt x="40126" y="1163124"/>
                  </a:lnTo>
                  <a:cubicBezTo>
                    <a:pt x="17965" y="1163124"/>
                    <a:pt x="0" y="1145159"/>
                    <a:pt x="0" y="1122999"/>
                  </a:cubicBezTo>
                  <a:lnTo>
                    <a:pt x="0" y="40126"/>
                  </a:lnTo>
                  <a:cubicBezTo>
                    <a:pt x="0" y="17965"/>
                    <a:pt x="17965" y="0"/>
                    <a:pt x="40126" y="0"/>
                  </a:cubicBezTo>
                  <a:close/>
                </a:path>
              </a:pathLst>
            </a:custGeom>
            <a:blipFill>
              <a:blip r:embed="rId4"/>
              <a:stretch>
                <a:fillRect l="-8258" t="0" r="-8258" b="0"/>
              </a:stretch>
            </a:blipFill>
          </p:spPr>
        </p:sp>
      </p:grpSp>
      <p:sp>
        <p:nvSpPr>
          <p:cNvPr name="Freeform 5" id="5"/>
          <p:cNvSpPr/>
          <p:nvPr/>
        </p:nvSpPr>
        <p:spPr>
          <a:xfrm flipH="false" flipV="false" rot="1231919">
            <a:off x="430255" y="982821"/>
            <a:ext cx="1507923" cy="1499698"/>
          </a:xfrm>
          <a:custGeom>
            <a:avLst/>
            <a:gdLst/>
            <a:ahLst/>
            <a:cxnLst/>
            <a:rect r="r" b="b" t="t" l="l"/>
            <a:pathLst>
              <a:path h="1499698" w="1507923">
                <a:moveTo>
                  <a:pt x="0" y="0"/>
                </a:moveTo>
                <a:lnTo>
                  <a:pt x="1507923" y="0"/>
                </a:lnTo>
                <a:lnTo>
                  <a:pt x="1507923" y="1499698"/>
                </a:lnTo>
                <a:lnTo>
                  <a:pt x="0" y="14996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1284389">
            <a:off x="5920011" y="7302440"/>
            <a:ext cx="1419551" cy="1414389"/>
          </a:xfrm>
          <a:custGeom>
            <a:avLst/>
            <a:gdLst/>
            <a:ahLst/>
            <a:cxnLst/>
            <a:rect r="r" b="b" t="t" l="l"/>
            <a:pathLst>
              <a:path h="1414389" w="1419551">
                <a:moveTo>
                  <a:pt x="0" y="0"/>
                </a:moveTo>
                <a:lnTo>
                  <a:pt x="1419551" y="0"/>
                </a:lnTo>
                <a:lnTo>
                  <a:pt x="1419551" y="1414389"/>
                </a:lnTo>
                <a:lnTo>
                  <a:pt x="0" y="141438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388680" y="1176202"/>
            <a:ext cx="8100702" cy="790575"/>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SMart qUESTIONS</a:t>
            </a:r>
          </a:p>
        </p:txBody>
      </p:sp>
      <p:sp>
        <p:nvSpPr>
          <p:cNvPr name="TextBox 8" id="8"/>
          <p:cNvSpPr txBox="true"/>
          <p:nvPr/>
        </p:nvSpPr>
        <p:spPr>
          <a:xfrm rot="0">
            <a:off x="9388680" y="2350058"/>
            <a:ext cx="8100702" cy="3549649"/>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Does this question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increase your knowledge</a:t>
            </a:r>
            <a:r>
              <a:rPr lang="en-US" sz="3999">
                <a:solidFill>
                  <a:srgbClr val="195AEF"/>
                </a:solidFill>
                <a:latin typeface="ABC Ginto Rounded Nord Condensed"/>
                <a:ea typeface="ABC Ginto Rounded Nord Condensed"/>
                <a:cs typeface="ABC Ginto Rounded Nord Condensed"/>
                <a:sym typeface="ABC Ginto Rounded Nord Condensed"/>
              </a:rPr>
              <a:t>? Making sure your question is relevant is a way to make sure your results will be interesting!</a:t>
            </a:r>
          </a:p>
          <a:p>
            <a:pPr algn="l">
              <a:lnSpc>
                <a:spcPts val="3999"/>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Relevant questions are interesting for others to learn about!</a:t>
            </a:r>
          </a:p>
        </p:txBody>
      </p:sp>
      <p:sp>
        <p:nvSpPr>
          <p:cNvPr name="TextBox 9" id="9"/>
          <p:cNvSpPr txBox="true"/>
          <p:nvPr/>
        </p:nvSpPr>
        <p:spPr>
          <a:xfrm rot="0">
            <a:off x="9603315" y="6007566"/>
            <a:ext cx="2587258" cy="596883"/>
          </a:xfrm>
          <a:prstGeom prst="rect">
            <a:avLst/>
          </a:prstGeom>
        </p:spPr>
        <p:txBody>
          <a:bodyPr anchor="t" rtlCol="false" tIns="0" lIns="0" bIns="0" rIns="0">
            <a:spAutoFit/>
          </a:bodyPr>
          <a:lstStyle/>
          <a:p>
            <a:pPr algn="ctr">
              <a:lnSpc>
                <a:spcPts val="4900"/>
              </a:lnSpc>
              <a:spcBef>
                <a:spcPct val="0"/>
              </a:spcBef>
            </a:pPr>
            <a:r>
              <a:rPr lang="en-US" sz="3500">
                <a:solidFill>
                  <a:srgbClr val="195AEF"/>
                </a:solidFill>
                <a:latin typeface="ABC Ginto Rounded Nord Condensed"/>
                <a:ea typeface="ABC Ginto Rounded Nord Condensed"/>
                <a:cs typeface="ABC Ginto Rounded Nord Condensed"/>
                <a:sym typeface="ABC Ginto Rounded Nord Condensed"/>
              </a:rPr>
              <a:t>Non-relevant</a:t>
            </a:r>
            <a:r>
              <a:rPr lang="en-US" sz="3500">
                <a:solidFill>
                  <a:srgbClr val="195AEF"/>
                </a:solidFill>
                <a:latin typeface="ABC Ginto Rounded Nord Condensed"/>
                <a:ea typeface="ABC Ginto Rounded Nord Condensed"/>
                <a:cs typeface="ABC Ginto Rounded Nord Condensed"/>
                <a:sym typeface="ABC Ginto Rounded Nord Condensed"/>
              </a:rPr>
              <a:t>:</a:t>
            </a:r>
          </a:p>
        </p:txBody>
      </p:sp>
      <p:sp>
        <p:nvSpPr>
          <p:cNvPr name="TextBox 10" id="10"/>
          <p:cNvSpPr txBox="true"/>
          <p:nvPr/>
        </p:nvSpPr>
        <p:spPr>
          <a:xfrm rot="0">
            <a:off x="9731160" y="6777230"/>
            <a:ext cx="6886643" cy="1044592"/>
          </a:xfrm>
          <a:prstGeom prst="rect">
            <a:avLst/>
          </a:prstGeom>
        </p:spPr>
        <p:txBody>
          <a:bodyPr anchor="t" rtlCol="false" tIns="0" lIns="0" bIns="0" rIns="0">
            <a:spAutoFit/>
          </a:bodyPr>
          <a:lstStyle/>
          <a:p>
            <a:pPr algn="ctr">
              <a:lnSpc>
                <a:spcPts val="4000"/>
              </a:lnSpc>
            </a:pPr>
            <a:r>
              <a:rPr lang="en-US" sz="4000">
                <a:solidFill>
                  <a:srgbClr val="A86DFC"/>
                </a:solidFill>
                <a:latin typeface="Gimme Extra Bold"/>
                <a:ea typeface="Gimme Extra Bold"/>
                <a:cs typeface="Gimme Extra Bold"/>
                <a:sym typeface="Gimme Extra Bold"/>
              </a:rPr>
              <a:t>Can i make a paper airplane?</a:t>
            </a:r>
          </a:p>
        </p:txBody>
      </p:sp>
      <p:sp>
        <p:nvSpPr>
          <p:cNvPr name="TextBox 11" id="11"/>
          <p:cNvSpPr txBox="true"/>
          <p:nvPr/>
        </p:nvSpPr>
        <p:spPr>
          <a:xfrm rot="0">
            <a:off x="9603315" y="7822198"/>
            <a:ext cx="1835245" cy="596883"/>
          </a:xfrm>
          <a:prstGeom prst="rect">
            <a:avLst/>
          </a:prstGeom>
        </p:spPr>
        <p:txBody>
          <a:bodyPr anchor="t" rtlCol="false" tIns="0" lIns="0" bIns="0" rIns="0">
            <a:spAutoFit/>
          </a:bodyPr>
          <a:lstStyle/>
          <a:p>
            <a:pPr algn="ctr">
              <a:lnSpc>
                <a:spcPts val="4900"/>
              </a:lnSpc>
              <a:spcBef>
                <a:spcPct val="0"/>
              </a:spcBef>
            </a:pPr>
            <a:r>
              <a:rPr lang="en-US" sz="3500">
                <a:solidFill>
                  <a:srgbClr val="195AEF"/>
                </a:solidFill>
                <a:latin typeface="ABC Ginto Rounded Nord Condensed"/>
                <a:ea typeface="ABC Ginto Rounded Nord Condensed"/>
                <a:cs typeface="ABC Ginto Rounded Nord Condensed"/>
                <a:sym typeface="ABC Ginto Rounded Nord Condensed"/>
              </a:rPr>
              <a:t>Relevant:</a:t>
            </a:r>
          </a:p>
        </p:txBody>
      </p:sp>
      <p:sp>
        <p:nvSpPr>
          <p:cNvPr name="TextBox 12" id="12"/>
          <p:cNvSpPr txBox="true"/>
          <p:nvPr/>
        </p:nvSpPr>
        <p:spPr>
          <a:xfrm rot="0">
            <a:off x="9731160" y="8628631"/>
            <a:ext cx="6638103" cy="1336692"/>
          </a:xfrm>
          <a:prstGeom prst="rect">
            <a:avLst/>
          </a:prstGeom>
        </p:spPr>
        <p:txBody>
          <a:bodyPr anchor="t" rtlCol="false" tIns="0" lIns="0" bIns="0" rIns="0">
            <a:spAutoFit/>
          </a:bodyPr>
          <a:lstStyle/>
          <a:p>
            <a:pPr algn="ctr">
              <a:lnSpc>
                <a:spcPts val="3500"/>
              </a:lnSpc>
            </a:pPr>
            <a:r>
              <a:rPr lang="en-US" sz="3500">
                <a:solidFill>
                  <a:srgbClr val="ED3F2E"/>
                </a:solidFill>
                <a:latin typeface="Gimme Extra Bold"/>
                <a:ea typeface="Gimme Extra Bold"/>
                <a:cs typeface="Gimme Extra Bold"/>
                <a:sym typeface="Gimme Extra Bold"/>
              </a:rPr>
              <a:t>Which style of paper airplane flies the farthest?</a:t>
            </a:r>
          </a:p>
        </p:txBody>
      </p:sp>
      <p:sp>
        <p:nvSpPr>
          <p:cNvPr name="TextBox 13" id="1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26</a:t>
            </a:r>
          </a:p>
        </p:txBody>
      </p:sp>
      <p:sp>
        <p:nvSpPr>
          <p:cNvPr name="TextBox 14" id="14"/>
          <p:cNvSpPr txBox="true"/>
          <p:nvPr/>
        </p:nvSpPr>
        <p:spPr>
          <a:xfrm rot="0">
            <a:off x="1661968" y="8399655"/>
            <a:ext cx="4521696" cy="1120760"/>
          </a:xfrm>
          <a:prstGeom prst="rect">
            <a:avLst/>
          </a:prstGeom>
        </p:spPr>
        <p:txBody>
          <a:bodyPr anchor="t" rtlCol="false" tIns="0" lIns="0" bIns="0" rIns="0">
            <a:spAutoFit/>
          </a:bodyPr>
          <a:lstStyle/>
          <a:p>
            <a:pPr algn="ctr">
              <a:lnSpc>
                <a:spcPts val="9100"/>
              </a:lnSpc>
              <a:spcBef>
                <a:spcPct val="0"/>
              </a:spcBef>
            </a:pPr>
            <a:r>
              <a:rPr lang="en-US" sz="6500">
                <a:solidFill>
                  <a:srgbClr val="195AEF"/>
                </a:solidFill>
                <a:latin typeface="Gimme Extra Bold"/>
                <a:ea typeface="Gimme Extra Bold"/>
                <a:cs typeface="Gimme Extra Bold"/>
                <a:sym typeface="Gimme Extra Bold"/>
              </a:rPr>
              <a:t>relevant</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sp>
        <p:nvSpPr>
          <p:cNvPr name="Freeform 3" id="3"/>
          <p:cNvSpPr/>
          <p:nvPr/>
        </p:nvSpPr>
        <p:spPr>
          <a:xfrm flipH="false" flipV="false" rot="-10800000">
            <a:off x="0" y="0"/>
            <a:ext cx="18288000" cy="10384175"/>
          </a:xfrm>
          <a:custGeom>
            <a:avLst/>
            <a:gdLst/>
            <a:ahLst/>
            <a:cxnLst/>
            <a:rect r="r" b="b" t="t" l="l"/>
            <a:pathLst>
              <a:path h="10384175" w="18288000">
                <a:moveTo>
                  <a:pt x="0" y="0"/>
                </a:moveTo>
                <a:lnTo>
                  <a:pt x="18288000" y="0"/>
                </a:lnTo>
                <a:lnTo>
                  <a:pt x="18288000" y="10384175"/>
                </a:lnTo>
                <a:lnTo>
                  <a:pt x="0" y="10384175"/>
                </a:lnTo>
                <a:lnTo>
                  <a:pt x="0" y="0"/>
                </a:lnTo>
                <a:close/>
              </a:path>
            </a:pathLst>
          </a:custGeom>
          <a:blipFill>
            <a:blip r:embed="rId4"/>
            <a:stretch>
              <a:fillRect l="-944" t="0" r="0" b="0"/>
            </a:stretch>
          </a:blipFill>
        </p:spPr>
      </p:sp>
      <p:grpSp>
        <p:nvGrpSpPr>
          <p:cNvPr name="Group 4" id="4"/>
          <p:cNvGrpSpPr/>
          <p:nvPr/>
        </p:nvGrpSpPr>
        <p:grpSpPr>
          <a:xfrm rot="0">
            <a:off x="1028700" y="1526654"/>
            <a:ext cx="5788232" cy="6744237"/>
            <a:chOff x="0" y="0"/>
            <a:chExt cx="998250" cy="1163124"/>
          </a:xfrm>
        </p:grpSpPr>
        <p:sp>
          <p:nvSpPr>
            <p:cNvPr name="Freeform 5" id="5"/>
            <p:cNvSpPr/>
            <p:nvPr/>
          </p:nvSpPr>
          <p:spPr>
            <a:xfrm flipH="false" flipV="false" rot="0">
              <a:off x="0" y="0"/>
              <a:ext cx="998250" cy="1163124"/>
            </a:xfrm>
            <a:custGeom>
              <a:avLst/>
              <a:gdLst/>
              <a:ahLst/>
              <a:cxnLst/>
              <a:rect r="r" b="b" t="t" l="l"/>
              <a:pathLst>
                <a:path h="1163124" w="998250">
                  <a:moveTo>
                    <a:pt x="40126" y="0"/>
                  </a:moveTo>
                  <a:lnTo>
                    <a:pt x="958124" y="0"/>
                  </a:lnTo>
                  <a:cubicBezTo>
                    <a:pt x="968766" y="0"/>
                    <a:pt x="978972" y="4228"/>
                    <a:pt x="986497" y="11753"/>
                  </a:cubicBezTo>
                  <a:cubicBezTo>
                    <a:pt x="994022" y="19278"/>
                    <a:pt x="998250" y="29484"/>
                    <a:pt x="998250" y="40126"/>
                  </a:cubicBezTo>
                  <a:lnTo>
                    <a:pt x="998250" y="1122999"/>
                  </a:lnTo>
                  <a:cubicBezTo>
                    <a:pt x="998250" y="1145159"/>
                    <a:pt x="980285" y="1163124"/>
                    <a:pt x="958124" y="1163124"/>
                  </a:cubicBezTo>
                  <a:lnTo>
                    <a:pt x="40126" y="1163124"/>
                  </a:lnTo>
                  <a:cubicBezTo>
                    <a:pt x="17965" y="1163124"/>
                    <a:pt x="0" y="1145159"/>
                    <a:pt x="0" y="1122999"/>
                  </a:cubicBezTo>
                  <a:lnTo>
                    <a:pt x="0" y="40126"/>
                  </a:lnTo>
                  <a:cubicBezTo>
                    <a:pt x="0" y="17965"/>
                    <a:pt x="17965" y="0"/>
                    <a:pt x="40126" y="0"/>
                  </a:cubicBezTo>
                  <a:close/>
                </a:path>
              </a:pathLst>
            </a:custGeom>
            <a:blipFill>
              <a:blip r:embed="rId5"/>
              <a:stretch>
                <a:fillRect l="-8258" t="0" r="-8258" b="0"/>
              </a:stretch>
            </a:blipFill>
          </p:spPr>
        </p:sp>
      </p:grpSp>
      <p:sp>
        <p:nvSpPr>
          <p:cNvPr name="Freeform 6" id="6"/>
          <p:cNvSpPr/>
          <p:nvPr/>
        </p:nvSpPr>
        <p:spPr>
          <a:xfrm flipH="false" flipV="false" rot="-653498">
            <a:off x="5852565" y="7121649"/>
            <a:ext cx="1567371" cy="1359338"/>
          </a:xfrm>
          <a:custGeom>
            <a:avLst/>
            <a:gdLst/>
            <a:ahLst/>
            <a:cxnLst/>
            <a:rect r="r" b="b" t="t" l="l"/>
            <a:pathLst>
              <a:path h="1359338" w="1567371">
                <a:moveTo>
                  <a:pt x="0" y="0"/>
                </a:moveTo>
                <a:lnTo>
                  <a:pt x="1567371" y="0"/>
                </a:lnTo>
                <a:lnTo>
                  <a:pt x="1567371" y="1359339"/>
                </a:lnTo>
                <a:lnTo>
                  <a:pt x="0" y="135933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1227254">
            <a:off x="243151" y="853635"/>
            <a:ext cx="1705485" cy="1699283"/>
          </a:xfrm>
          <a:custGeom>
            <a:avLst/>
            <a:gdLst/>
            <a:ahLst/>
            <a:cxnLst/>
            <a:rect r="r" b="b" t="t" l="l"/>
            <a:pathLst>
              <a:path h="1699283" w="1705485">
                <a:moveTo>
                  <a:pt x="0" y="0"/>
                </a:moveTo>
                <a:lnTo>
                  <a:pt x="1705485" y="0"/>
                </a:lnTo>
                <a:lnTo>
                  <a:pt x="1705485" y="1699284"/>
                </a:lnTo>
                <a:lnTo>
                  <a:pt x="0" y="169928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9144000" y="1420930"/>
            <a:ext cx="8100702" cy="790575"/>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SMart qUESTIONS</a:t>
            </a:r>
          </a:p>
        </p:txBody>
      </p:sp>
      <p:sp>
        <p:nvSpPr>
          <p:cNvPr name="TextBox 9" id="9"/>
          <p:cNvSpPr txBox="true"/>
          <p:nvPr/>
        </p:nvSpPr>
        <p:spPr>
          <a:xfrm rot="0">
            <a:off x="9158598" y="2475042"/>
            <a:ext cx="8100702" cy="3549649"/>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Make sure your question can be answered in a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reasonable amount of time</a:t>
            </a:r>
            <a:r>
              <a:rPr lang="en-US" sz="3999">
                <a:solidFill>
                  <a:srgbClr val="195AEF"/>
                </a:solidFill>
                <a:latin typeface="ABC Ginto Rounded Nord Condensed"/>
                <a:ea typeface="ABC Ginto Rounded Nord Condensed"/>
                <a:cs typeface="ABC Ginto Rounded Nord Condensed"/>
                <a:sym typeface="ABC Ginto Rounded Nord Condensed"/>
              </a:rPr>
              <a:t>. While some experiments take years, we want one that is much quicker.</a:t>
            </a:r>
          </a:p>
          <a:p>
            <a:pPr algn="l">
              <a:lnSpc>
                <a:spcPts val="3999"/>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Timely questions can be completed in ~2 weeks!</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27</a:t>
            </a:r>
          </a:p>
        </p:txBody>
      </p:sp>
      <p:sp>
        <p:nvSpPr>
          <p:cNvPr name="TextBox 11" id="11"/>
          <p:cNvSpPr txBox="true"/>
          <p:nvPr/>
        </p:nvSpPr>
        <p:spPr>
          <a:xfrm rot="0">
            <a:off x="2354217" y="8399655"/>
            <a:ext cx="3137198" cy="1120760"/>
          </a:xfrm>
          <a:prstGeom prst="rect">
            <a:avLst/>
          </a:prstGeom>
        </p:spPr>
        <p:txBody>
          <a:bodyPr anchor="t" rtlCol="false" tIns="0" lIns="0" bIns="0" rIns="0">
            <a:spAutoFit/>
          </a:bodyPr>
          <a:lstStyle/>
          <a:p>
            <a:pPr algn="ctr">
              <a:lnSpc>
                <a:spcPts val="9100"/>
              </a:lnSpc>
              <a:spcBef>
                <a:spcPct val="0"/>
              </a:spcBef>
            </a:pPr>
            <a:r>
              <a:rPr lang="en-US" sz="6500">
                <a:solidFill>
                  <a:srgbClr val="195AEF"/>
                </a:solidFill>
                <a:latin typeface="Gimme Extra Bold"/>
                <a:ea typeface="Gimme Extra Bold"/>
                <a:cs typeface="Gimme Extra Bold"/>
                <a:sym typeface="Gimme Extra Bold"/>
              </a:rPr>
              <a:t>Timely</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sp>
        <p:nvSpPr>
          <p:cNvPr name="Freeform 3" id="3"/>
          <p:cNvSpPr/>
          <p:nvPr/>
        </p:nvSpPr>
        <p:spPr>
          <a:xfrm flipH="false" flipV="false" rot="-10800000">
            <a:off x="0" y="0"/>
            <a:ext cx="18288000" cy="10384175"/>
          </a:xfrm>
          <a:custGeom>
            <a:avLst/>
            <a:gdLst/>
            <a:ahLst/>
            <a:cxnLst/>
            <a:rect r="r" b="b" t="t" l="l"/>
            <a:pathLst>
              <a:path h="10384175" w="18288000">
                <a:moveTo>
                  <a:pt x="0" y="0"/>
                </a:moveTo>
                <a:lnTo>
                  <a:pt x="18288000" y="0"/>
                </a:lnTo>
                <a:lnTo>
                  <a:pt x="18288000" y="10384175"/>
                </a:lnTo>
                <a:lnTo>
                  <a:pt x="0" y="10384175"/>
                </a:lnTo>
                <a:lnTo>
                  <a:pt x="0" y="0"/>
                </a:lnTo>
                <a:close/>
              </a:path>
            </a:pathLst>
          </a:custGeom>
          <a:blipFill>
            <a:blip r:embed="rId4"/>
            <a:stretch>
              <a:fillRect l="-944" t="0" r="0" b="0"/>
            </a:stretch>
          </a:blipFill>
        </p:spPr>
      </p:sp>
      <p:grpSp>
        <p:nvGrpSpPr>
          <p:cNvPr name="Group 4" id="4"/>
          <p:cNvGrpSpPr/>
          <p:nvPr/>
        </p:nvGrpSpPr>
        <p:grpSpPr>
          <a:xfrm rot="0">
            <a:off x="1028700" y="1526654"/>
            <a:ext cx="5788232" cy="6744237"/>
            <a:chOff x="0" y="0"/>
            <a:chExt cx="998250" cy="1163124"/>
          </a:xfrm>
        </p:grpSpPr>
        <p:sp>
          <p:nvSpPr>
            <p:cNvPr name="Freeform 5" id="5"/>
            <p:cNvSpPr/>
            <p:nvPr/>
          </p:nvSpPr>
          <p:spPr>
            <a:xfrm flipH="false" flipV="false" rot="0">
              <a:off x="0" y="0"/>
              <a:ext cx="998250" cy="1163124"/>
            </a:xfrm>
            <a:custGeom>
              <a:avLst/>
              <a:gdLst/>
              <a:ahLst/>
              <a:cxnLst/>
              <a:rect r="r" b="b" t="t" l="l"/>
              <a:pathLst>
                <a:path h="1163124" w="998250">
                  <a:moveTo>
                    <a:pt x="40126" y="0"/>
                  </a:moveTo>
                  <a:lnTo>
                    <a:pt x="958124" y="0"/>
                  </a:lnTo>
                  <a:cubicBezTo>
                    <a:pt x="968766" y="0"/>
                    <a:pt x="978972" y="4228"/>
                    <a:pt x="986497" y="11753"/>
                  </a:cubicBezTo>
                  <a:cubicBezTo>
                    <a:pt x="994022" y="19278"/>
                    <a:pt x="998250" y="29484"/>
                    <a:pt x="998250" y="40126"/>
                  </a:cubicBezTo>
                  <a:lnTo>
                    <a:pt x="998250" y="1122999"/>
                  </a:lnTo>
                  <a:cubicBezTo>
                    <a:pt x="998250" y="1145159"/>
                    <a:pt x="980285" y="1163124"/>
                    <a:pt x="958124" y="1163124"/>
                  </a:cubicBezTo>
                  <a:lnTo>
                    <a:pt x="40126" y="1163124"/>
                  </a:lnTo>
                  <a:cubicBezTo>
                    <a:pt x="17965" y="1163124"/>
                    <a:pt x="0" y="1145159"/>
                    <a:pt x="0" y="1122999"/>
                  </a:cubicBezTo>
                  <a:lnTo>
                    <a:pt x="0" y="40126"/>
                  </a:lnTo>
                  <a:cubicBezTo>
                    <a:pt x="0" y="17965"/>
                    <a:pt x="17965" y="0"/>
                    <a:pt x="40126" y="0"/>
                  </a:cubicBezTo>
                  <a:close/>
                </a:path>
              </a:pathLst>
            </a:custGeom>
            <a:blipFill>
              <a:blip r:embed="rId5"/>
              <a:stretch>
                <a:fillRect l="-8258" t="0" r="-8258" b="0"/>
              </a:stretch>
            </a:blipFill>
          </p:spPr>
        </p:sp>
      </p:grpSp>
      <p:sp>
        <p:nvSpPr>
          <p:cNvPr name="Freeform 6" id="6"/>
          <p:cNvSpPr/>
          <p:nvPr/>
        </p:nvSpPr>
        <p:spPr>
          <a:xfrm flipH="false" flipV="false" rot="-653498">
            <a:off x="5852565" y="7121649"/>
            <a:ext cx="1567371" cy="1359338"/>
          </a:xfrm>
          <a:custGeom>
            <a:avLst/>
            <a:gdLst/>
            <a:ahLst/>
            <a:cxnLst/>
            <a:rect r="r" b="b" t="t" l="l"/>
            <a:pathLst>
              <a:path h="1359338" w="1567371">
                <a:moveTo>
                  <a:pt x="0" y="0"/>
                </a:moveTo>
                <a:lnTo>
                  <a:pt x="1567371" y="0"/>
                </a:lnTo>
                <a:lnTo>
                  <a:pt x="1567371" y="1359339"/>
                </a:lnTo>
                <a:lnTo>
                  <a:pt x="0" y="135933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1227254">
            <a:off x="243151" y="853635"/>
            <a:ext cx="1705485" cy="1699283"/>
          </a:xfrm>
          <a:custGeom>
            <a:avLst/>
            <a:gdLst/>
            <a:ahLst/>
            <a:cxnLst/>
            <a:rect r="r" b="b" t="t" l="l"/>
            <a:pathLst>
              <a:path h="1699283" w="1705485">
                <a:moveTo>
                  <a:pt x="0" y="0"/>
                </a:moveTo>
                <a:lnTo>
                  <a:pt x="1705485" y="0"/>
                </a:lnTo>
                <a:lnTo>
                  <a:pt x="1705485" y="1699284"/>
                </a:lnTo>
                <a:lnTo>
                  <a:pt x="0" y="169928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9144000" y="1420930"/>
            <a:ext cx="8100702" cy="790575"/>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SMart qUESTIONS</a:t>
            </a:r>
          </a:p>
        </p:txBody>
      </p:sp>
      <p:sp>
        <p:nvSpPr>
          <p:cNvPr name="TextBox 9" id="9"/>
          <p:cNvSpPr txBox="true"/>
          <p:nvPr/>
        </p:nvSpPr>
        <p:spPr>
          <a:xfrm rot="0">
            <a:off x="9144000" y="6206332"/>
            <a:ext cx="3203239" cy="596883"/>
          </a:xfrm>
          <a:prstGeom prst="rect">
            <a:avLst/>
          </a:prstGeom>
        </p:spPr>
        <p:txBody>
          <a:bodyPr anchor="t" rtlCol="false" tIns="0" lIns="0" bIns="0" rIns="0">
            <a:spAutoFit/>
          </a:bodyPr>
          <a:lstStyle/>
          <a:p>
            <a:pPr algn="ctr">
              <a:lnSpc>
                <a:spcPts val="4900"/>
              </a:lnSpc>
              <a:spcBef>
                <a:spcPct val="0"/>
              </a:spcBef>
            </a:pPr>
            <a:r>
              <a:rPr lang="en-US" sz="3500">
                <a:solidFill>
                  <a:srgbClr val="195AEF"/>
                </a:solidFill>
                <a:latin typeface="ABC Ginto Rounded Nord Condensed"/>
                <a:ea typeface="ABC Ginto Rounded Nord Condensed"/>
                <a:cs typeface="ABC Ginto Rounded Nord Condensed"/>
                <a:sym typeface="ABC Ginto Rounded Nord Condensed"/>
              </a:rPr>
              <a:t>Non-timely</a:t>
            </a:r>
            <a:r>
              <a:rPr lang="en-US" sz="3500">
                <a:solidFill>
                  <a:srgbClr val="195AEF"/>
                </a:solidFill>
                <a:latin typeface="ABC Ginto Rounded Nord Condensed"/>
                <a:ea typeface="ABC Ginto Rounded Nord Condensed"/>
                <a:cs typeface="ABC Ginto Rounded Nord Condensed"/>
                <a:sym typeface="ABC Ginto Rounded Nord Condensed"/>
              </a:rPr>
              <a:t>:</a:t>
            </a:r>
          </a:p>
        </p:txBody>
      </p:sp>
      <p:sp>
        <p:nvSpPr>
          <p:cNvPr name="TextBox 10" id="10"/>
          <p:cNvSpPr txBox="true"/>
          <p:nvPr/>
        </p:nvSpPr>
        <p:spPr>
          <a:xfrm rot="0">
            <a:off x="9568302" y="7032820"/>
            <a:ext cx="6886643" cy="1097297"/>
          </a:xfrm>
          <a:prstGeom prst="rect">
            <a:avLst/>
          </a:prstGeom>
        </p:spPr>
        <p:txBody>
          <a:bodyPr anchor="t" rtlCol="false" tIns="0" lIns="0" bIns="0" rIns="0">
            <a:spAutoFit/>
          </a:bodyPr>
          <a:lstStyle/>
          <a:p>
            <a:pPr algn="ctr">
              <a:lnSpc>
                <a:spcPts val="4200"/>
              </a:lnSpc>
            </a:pPr>
            <a:r>
              <a:rPr lang="en-US" sz="4200">
                <a:solidFill>
                  <a:srgbClr val="E5A000"/>
                </a:solidFill>
                <a:latin typeface="Gimme Extra Bold"/>
                <a:ea typeface="Gimme Extra Bold"/>
                <a:cs typeface="Gimme Extra Bold"/>
                <a:sym typeface="Gimme Extra Bold"/>
              </a:rPr>
              <a:t>How long will the sun last?</a:t>
            </a:r>
          </a:p>
        </p:txBody>
      </p:sp>
      <p:sp>
        <p:nvSpPr>
          <p:cNvPr name="TextBox 11" id="11"/>
          <p:cNvSpPr txBox="true"/>
          <p:nvPr/>
        </p:nvSpPr>
        <p:spPr>
          <a:xfrm rot="0">
            <a:off x="9144000" y="7985584"/>
            <a:ext cx="2323381" cy="596883"/>
          </a:xfrm>
          <a:prstGeom prst="rect">
            <a:avLst/>
          </a:prstGeom>
        </p:spPr>
        <p:txBody>
          <a:bodyPr anchor="t" rtlCol="false" tIns="0" lIns="0" bIns="0" rIns="0">
            <a:spAutoFit/>
          </a:bodyPr>
          <a:lstStyle/>
          <a:p>
            <a:pPr algn="ctr">
              <a:lnSpc>
                <a:spcPts val="4900"/>
              </a:lnSpc>
              <a:spcBef>
                <a:spcPct val="0"/>
              </a:spcBef>
            </a:pPr>
            <a:r>
              <a:rPr lang="en-US" sz="3500">
                <a:solidFill>
                  <a:srgbClr val="195AEF"/>
                </a:solidFill>
                <a:latin typeface="ABC Ginto Rounded Nord Condensed"/>
                <a:ea typeface="ABC Ginto Rounded Nord Condensed"/>
                <a:cs typeface="ABC Ginto Rounded Nord Condensed"/>
                <a:sym typeface="ABC Ginto Rounded Nord Condensed"/>
              </a:rPr>
              <a:t>Timely:</a:t>
            </a:r>
          </a:p>
        </p:txBody>
      </p:sp>
      <p:sp>
        <p:nvSpPr>
          <p:cNvPr name="TextBox 12" id="12"/>
          <p:cNvSpPr txBox="true"/>
          <p:nvPr/>
        </p:nvSpPr>
        <p:spPr>
          <a:xfrm rot="0">
            <a:off x="9144000" y="8782492"/>
            <a:ext cx="6963527" cy="898542"/>
          </a:xfrm>
          <a:prstGeom prst="rect">
            <a:avLst/>
          </a:prstGeom>
        </p:spPr>
        <p:txBody>
          <a:bodyPr anchor="t" rtlCol="false" tIns="0" lIns="0" bIns="0" rIns="0">
            <a:spAutoFit/>
          </a:bodyPr>
          <a:lstStyle/>
          <a:p>
            <a:pPr algn="ctr">
              <a:lnSpc>
                <a:spcPts val="3500"/>
              </a:lnSpc>
            </a:pPr>
            <a:r>
              <a:rPr lang="en-US" sz="3500">
                <a:solidFill>
                  <a:srgbClr val="ED3F2E"/>
                </a:solidFill>
                <a:latin typeface="Gimme Extra Bold"/>
                <a:ea typeface="Gimme Extra Bold"/>
                <a:cs typeface="Gimme Extra Bold"/>
                <a:sym typeface="Gimme Extra Bold"/>
              </a:rPr>
              <a:t>How long does it take an ice cube to melt?</a:t>
            </a:r>
          </a:p>
        </p:txBody>
      </p:sp>
      <p:sp>
        <p:nvSpPr>
          <p:cNvPr name="TextBox 13" id="1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28</a:t>
            </a:r>
          </a:p>
        </p:txBody>
      </p:sp>
      <p:sp>
        <p:nvSpPr>
          <p:cNvPr name="TextBox 14" id="14"/>
          <p:cNvSpPr txBox="true"/>
          <p:nvPr/>
        </p:nvSpPr>
        <p:spPr>
          <a:xfrm rot="0">
            <a:off x="2354217" y="8399655"/>
            <a:ext cx="3137198" cy="1120760"/>
          </a:xfrm>
          <a:prstGeom prst="rect">
            <a:avLst/>
          </a:prstGeom>
        </p:spPr>
        <p:txBody>
          <a:bodyPr anchor="t" rtlCol="false" tIns="0" lIns="0" bIns="0" rIns="0">
            <a:spAutoFit/>
          </a:bodyPr>
          <a:lstStyle/>
          <a:p>
            <a:pPr algn="ctr">
              <a:lnSpc>
                <a:spcPts val="9100"/>
              </a:lnSpc>
              <a:spcBef>
                <a:spcPct val="0"/>
              </a:spcBef>
            </a:pPr>
            <a:r>
              <a:rPr lang="en-US" sz="6500">
                <a:solidFill>
                  <a:srgbClr val="195AEF"/>
                </a:solidFill>
                <a:latin typeface="Gimme Extra Bold"/>
                <a:ea typeface="Gimme Extra Bold"/>
                <a:cs typeface="Gimme Extra Bold"/>
                <a:sym typeface="Gimme Extra Bold"/>
              </a:rPr>
              <a:t>timely</a:t>
            </a:r>
          </a:p>
        </p:txBody>
      </p:sp>
      <p:sp>
        <p:nvSpPr>
          <p:cNvPr name="TextBox 15" id="15"/>
          <p:cNvSpPr txBox="true"/>
          <p:nvPr/>
        </p:nvSpPr>
        <p:spPr>
          <a:xfrm rot="0">
            <a:off x="9144000" y="2351883"/>
            <a:ext cx="8100702" cy="3416299"/>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Make sure your question can be answered in a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reasonable amount of time</a:t>
            </a:r>
            <a:r>
              <a:rPr lang="en-US" sz="3999">
                <a:solidFill>
                  <a:srgbClr val="195AEF"/>
                </a:solidFill>
                <a:latin typeface="ABC Ginto Rounded Nord Condensed"/>
                <a:ea typeface="ABC Ginto Rounded Nord Condensed"/>
                <a:cs typeface="ABC Ginto Rounded Nord Condensed"/>
                <a:sym typeface="ABC Ginto Rounded Nord Condensed"/>
              </a:rPr>
              <a:t>. While some experiments take years, we want one that is much quicker.</a:t>
            </a:r>
          </a:p>
          <a:p>
            <a:pPr algn="l">
              <a:lnSpc>
                <a:spcPts val="2999"/>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Timely questions can be completed in ~2 weeks!</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058234">
            <a:off x="1678714" y="1782853"/>
            <a:ext cx="2498475" cy="2166860"/>
          </a:xfrm>
          <a:custGeom>
            <a:avLst/>
            <a:gdLst/>
            <a:ahLst/>
            <a:cxnLst/>
            <a:rect r="r" b="b" t="t" l="l"/>
            <a:pathLst>
              <a:path h="2166860" w="2498475">
                <a:moveTo>
                  <a:pt x="0" y="0"/>
                </a:moveTo>
                <a:lnTo>
                  <a:pt x="2498475" y="0"/>
                </a:lnTo>
                <a:lnTo>
                  <a:pt x="2498475" y="2166860"/>
                </a:lnTo>
                <a:lnTo>
                  <a:pt x="0" y="21668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452287">
            <a:off x="1022701" y="6668607"/>
            <a:ext cx="2237188" cy="2229053"/>
          </a:xfrm>
          <a:custGeom>
            <a:avLst/>
            <a:gdLst/>
            <a:ahLst/>
            <a:cxnLst/>
            <a:rect r="r" b="b" t="t" l="l"/>
            <a:pathLst>
              <a:path h="2229053" w="2237188">
                <a:moveTo>
                  <a:pt x="0" y="0"/>
                </a:moveTo>
                <a:lnTo>
                  <a:pt x="2237188" y="0"/>
                </a:lnTo>
                <a:lnTo>
                  <a:pt x="2237188" y="2229053"/>
                </a:lnTo>
                <a:lnTo>
                  <a:pt x="0" y="222905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2172082">
            <a:off x="8026407" y="7367579"/>
            <a:ext cx="2235186" cy="2227058"/>
          </a:xfrm>
          <a:custGeom>
            <a:avLst/>
            <a:gdLst/>
            <a:ahLst/>
            <a:cxnLst/>
            <a:rect r="r" b="b" t="t" l="l"/>
            <a:pathLst>
              <a:path h="2227058" w="2235186">
                <a:moveTo>
                  <a:pt x="0" y="0"/>
                </a:moveTo>
                <a:lnTo>
                  <a:pt x="2235186" y="0"/>
                </a:lnTo>
                <a:lnTo>
                  <a:pt x="2235186" y="2227058"/>
                </a:lnTo>
                <a:lnTo>
                  <a:pt x="0" y="222705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1569569">
            <a:off x="7965780" y="718540"/>
            <a:ext cx="2263962" cy="2255730"/>
          </a:xfrm>
          <a:custGeom>
            <a:avLst/>
            <a:gdLst/>
            <a:ahLst/>
            <a:cxnLst/>
            <a:rect r="r" b="b" t="t" l="l"/>
            <a:pathLst>
              <a:path h="2255730" w="2263962">
                <a:moveTo>
                  <a:pt x="0" y="0"/>
                </a:moveTo>
                <a:lnTo>
                  <a:pt x="2263962" y="0"/>
                </a:lnTo>
                <a:lnTo>
                  <a:pt x="2263962" y="2255730"/>
                </a:lnTo>
                <a:lnTo>
                  <a:pt x="0" y="225573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1157730">
            <a:off x="14145585" y="7243546"/>
            <a:ext cx="1849252" cy="1839165"/>
          </a:xfrm>
          <a:custGeom>
            <a:avLst/>
            <a:gdLst/>
            <a:ahLst/>
            <a:cxnLst/>
            <a:rect r="r" b="b" t="t" l="l"/>
            <a:pathLst>
              <a:path h="1839165" w="1849252">
                <a:moveTo>
                  <a:pt x="0" y="0"/>
                </a:moveTo>
                <a:lnTo>
                  <a:pt x="1849252" y="0"/>
                </a:lnTo>
                <a:lnTo>
                  <a:pt x="1849252" y="1839166"/>
                </a:lnTo>
                <a:lnTo>
                  <a:pt x="0" y="183916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380010">
            <a:off x="14405829" y="1824997"/>
            <a:ext cx="2465522" cy="2210004"/>
          </a:xfrm>
          <a:custGeom>
            <a:avLst/>
            <a:gdLst/>
            <a:ahLst/>
            <a:cxnLst/>
            <a:rect r="r" b="b" t="t" l="l"/>
            <a:pathLst>
              <a:path h="2210004" w="2465522">
                <a:moveTo>
                  <a:pt x="0" y="0"/>
                </a:moveTo>
                <a:lnTo>
                  <a:pt x="2465522" y="0"/>
                </a:lnTo>
                <a:lnTo>
                  <a:pt x="2465522" y="2210004"/>
                </a:lnTo>
                <a:lnTo>
                  <a:pt x="0" y="221000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9" id="9"/>
          <p:cNvSpPr txBox="true"/>
          <p:nvPr/>
        </p:nvSpPr>
        <p:spPr>
          <a:xfrm rot="0">
            <a:off x="522880" y="3710226"/>
            <a:ext cx="17242241" cy="1060447"/>
          </a:xfrm>
          <a:prstGeom prst="rect">
            <a:avLst/>
          </a:prstGeom>
        </p:spPr>
        <p:txBody>
          <a:bodyPr anchor="t" rtlCol="false" tIns="0" lIns="0" bIns="0" rIns="0">
            <a:spAutoFit/>
          </a:bodyPr>
          <a:lstStyle/>
          <a:p>
            <a:pPr algn="ctr">
              <a:lnSpc>
                <a:spcPts val="7999"/>
              </a:lnSpc>
            </a:pPr>
            <a:r>
              <a:rPr lang="en-US" sz="7999">
                <a:solidFill>
                  <a:srgbClr val="195AEF"/>
                </a:solidFill>
                <a:latin typeface="Gimme Extra Bold"/>
                <a:ea typeface="Gimme Extra Bold"/>
                <a:cs typeface="Gimme Extra Bold"/>
                <a:sym typeface="Gimme Extra Bold"/>
              </a:rPr>
              <a:t>Let’s Review!</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29</a:t>
            </a:r>
          </a:p>
        </p:txBody>
      </p:sp>
      <p:sp>
        <p:nvSpPr>
          <p:cNvPr name="TextBox 11" id="11"/>
          <p:cNvSpPr txBox="true"/>
          <p:nvPr/>
        </p:nvSpPr>
        <p:spPr>
          <a:xfrm rot="0">
            <a:off x="948072" y="4900054"/>
            <a:ext cx="16391856" cy="1571626"/>
          </a:xfrm>
          <a:prstGeom prst="rect">
            <a:avLst/>
          </a:prstGeom>
        </p:spPr>
        <p:txBody>
          <a:bodyPr anchor="t" rtlCol="false" tIns="0" lIns="0" bIns="0" rIns="0">
            <a:spAutoFit/>
          </a:bodyPr>
          <a:lstStyle/>
          <a:p>
            <a:pPr algn="ctr">
              <a:lnSpc>
                <a:spcPts val="6000"/>
              </a:lnSpc>
            </a:pPr>
            <a:r>
              <a:rPr lang="en-US" sz="6000">
                <a:solidFill>
                  <a:srgbClr val="195AEF"/>
                </a:solidFill>
                <a:latin typeface="ABC Ginto Rounded Nord Condensed"/>
                <a:ea typeface="ABC Ginto Rounded Nord Condensed"/>
                <a:cs typeface="ABC Ginto Rounded Nord Condensed"/>
                <a:sym typeface="ABC Ginto Rounded Nord Condensed"/>
              </a:rPr>
              <a:t>Looking back at the wonderings we had at the start of the lesson, do they fit within our SMART acronym?</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195AE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113215">
            <a:off x="13896870" y="551014"/>
            <a:ext cx="3371857" cy="3359596"/>
          </a:xfrm>
          <a:custGeom>
            <a:avLst/>
            <a:gdLst/>
            <a:ahLst/>
            <a:cxnLst/>
            <a:rect r="r" b="b" t="t" l="l"/>
            <a:pathLst>
              <a:path h="3359596" w="3371857">
                <a:moveTo>
                  <a:pt x="0" y="0"/>
                </a:moveTo>
                <a:lnTo>
                  <a:pt x="3371857" y="0"/>
                </a:lnTo>
                <a:lnTo>
                  <a:pt x="3371857" y="3359596"/>
                </a:lnTo>
                <a:lnTo>
                  <a:pt x="0" y="3359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338064">
            <a:off x="1163420" y="1035169"/>
            <a:ext cx="3239470" cy="2903743"/>
          </a:xfrm>
          <a:custGeom>
            <a:avLst/>
            <a:gdLst/>
            <a:ahLst/>
            <a:cxnLst/>
            <a:rect r="r" b="b" t="t" l="l"/>
            <a:pathLst>
              <a:path h="2903743" w="3239470">
                <a:moveTo>
                  <a:pt x="0" y="0"/>
                </a:moveTo>
                <a:lnTo>
                  <a:pt x="3239470" y="0"/>
                </a:lnTo>
                <a:lnTo>
                  <a:pt x="3239470" y="2903743"/>
                </a:lnTo>
                <a:lnTo>
                  <a:pt x="0" y="29037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458638">
            <a:off x="1128635" y="6201290"/>
            <a:ext cx="3309040" cy="3297007"/>
          </a:xfrm>
          <a:custGeom>
            <a:avLst/>
            <a:gdLst/>
            <a:ahLst/>
            <a:cxnLst/>
            <a:rect r="r" b="b" t="t" l="l"/>
            <a:pathLst>
              <a:path h="3297007" w="3309040">
                <a:moveTo>
                  <a:pt x="0" y="0"/>
                </a:moveTo>
                <a:lnTo>
                  <a:pt x="3309040" y="0"/>
                </a:lnTo>
                <a:lnTo>
                  <a:pt x="3309040" y="3297008"/>
                </a:lnTo>
                <a:lnTo>
                  <a:pt x="0" y="32970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6230977" y="826756"/>
            <a:ext cx="5826047" cy="3264169"/>
          </a:xfrm>
          <a:custGeom>
            <a:avLst/>
            <a:gdLst/>
            <a:ahLst/>
            <a:cxnLst/>
            <a:rect r="r" b="b" t="t" l="l"/>
            <a:pathLst>
              <a:path h="3264169" w="5826047">
                <a:moveTo>
                  <a:pt x="0" y="0"/>
                </a:moveTo>
                <a:lnTo>
                  <a:pt x="5826046" y="0"/>
                </a:lnTo>
                <a:lnTo>
                  <a:pt x="5826046" y="3264168"/>
                </a:lnTo>
                <a:lnTo>
                  <a:pt x="0" y="3264168"/>
                </a:lnTo>
                <a:lnTo>
                  <a:pt x="0" y="0"/>
                </a:lnTo>
                <a:close/>
              </a:path>
            </a:pathLst>
          </a:custGeom>
          <a:blipFill>
            <a:blip r:embed="rId10">
              <a:extLst>
                <a:ext uri="{96DAC541-7B7A-43D3-8B79-37D633B846F1}">
                  <asvg:svgBlip xmlns:asvg="http://schemas.microsoft.com/office/drawing/2016/SVG/main" r:embed="rId11"/>
                </a:ext>
              </a:extLst>
            </a:blip>
            <a:stretch>
              <a:fillRect l="-15316" t="-25305" r="-13766" b="-26336"/>
            </a:stretch>
          </a:blipFill>
        </p:spPr>
      </p:sp>
      <p:sp>
        <p:nvSpPr>
          <p:cNvPr name="Freeform 7" id="7"/>
          <p:cNvSpPr/>
          <p:nvPr/>
        </p:nvSpPr>
        <p:spPr>
          <a:xfrm flipH="false" flipV="false" rot="1602670">
            <a:off x="13093047" y="6288230"/>
            <a:ext cx="3140257" cy="3123128"/>
          </a:xfrm>
          <a:custGeom>
            <a:avLst/>
            <a:gdLst/>
            <a:ahLst/>
            <a:cxnLst/>
            <a:rect r="r" b="b" t="t" l="l"/>
            <a:pathLst>
              <a:path h="3123128" w="3140257">
                <a:moveTo>
                  <a:pt x="0" y="0"/>
                </a:moveTo>
                <a:lnTo>
                  <a:pt x="3140257" y="0"/>
                </a:lnTo>
                <a:lnTo>
                  <a:pt x="3140257" y="3123128"/>
                </a:lnTo>
                <a:lnTo>
                  <a:pt x="0" y="312312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8" id="8"/>
          <p:cNvSpPr txBox="true"/>
          <p:nvPr/>
        </p:nvSpPr>
        <p:spPr>
          <a:xfrm rot="0">
            <a:off x="2926705" y="4102369"/>
            <a:ext cx="12434590" cy="1692625"/>
          </a:xfrm>
          <a:prstGeom prst="rect">
            <a:avLst/>
          </a:prstGeom>
        </p:spPr>
        <p:txBody>
          <a:bodyPr anchor="t" rtlCol="false" tIns="0" lIns="0" bIns="0" rIns="0">
            <a:spAutoFit/>
          </a:bodyPr>
          <a:lstStyle/>
          <a:p>
            <a:pPr algn="ctr">
              <a:lnSpc>
                <a:spcPts val="13805"/>
              </a:lnSpc>
              <a:spcBef>
                <a:spcPct val="0"/>
              </a:spcBef>
            </a:pPr>
            <a:r>
              <a:rPr lang="en-US" sz="9861" spc="581">
                <a:solidFill>
                  <a:srgbClr val="195AEF"/>
                </a:solidFill>
                <a:latin typeface="Gimme Extra Bold"/>
                <a:ea typeface="Gimme Extra Bold"/>
                <a:cs typeface="Gimme Extra Bold"/>
                <a:sym typeface="Gimme Extra Bold"/>
              </a:rPr>
              <a:t>Any questions?</a:t>
            </a:r>
          </a:p>
        </p:txBody>
      </p:sp>
      <p:sp>
        <p:nvSpPr>
          <p:cNvPr name="TextBox 9" id="9"/>
          <p:cNvSpPr txBox="true"/>
          <p:nvPr/>
        </p:nvSpPr>
        <p:spPr>
          <a:xfrm rot="0">
            <a:off x="4756328" y="5962431"/>
            <a:ext cx="8775344" cy="762001"/>
          </a:xfrm>
          <a:prstGeom prst="rect">
            <a:avLst/>
          </a:prstGeom>
        </p:spPr>
        <p:txBody>
          <a:bodyPr anchor="t" rtlCol="false" tIns="0" lIns="0" bIns="0" rIns="0">
            <a:spAutoFit/>
          </a:bodyPr>
          <a:lstStyle/>
          <a:p>
            <a:pPr algn="ctr">
              <a:lnSpc>
                <a:spcPts val="6299"/>
              </a:lnSpc>
              <a:spcBef>
                <a:spcPct val="0"/>
              </a:spcBef>
            </a:pPr>
            <a:r>
              <a:rPr lang="en-US" b="true" sz="4499">
                <a:solidFill>
                  <a:srgbClr val="E5A000"/>
                </a:solidFill>
                <a:latin typeface="ABC Ginto Rounded Nord Condensed Medium"/>
                <a:ea typeface="ABC Ginto Rounded Nord Condensed Medium"/>
                <a:cs typeface="ABC Ginto Rounded Nord Condensed Medium"/>
                <a:sym typeface="ABC Ginto Rounded Nord Condensed Medium"/>
              </a:rPr>
              <a:t>Next session: Intro to SNOLAB</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D9FDCF"/>
                </a:solidFill>
                <a:latin typeface="Gimme Extra Bold"/>
                <a:ea typeface="Gimme Extra Bold"/>
                <a:cs typeface="Gimme Extra Bold"/>
                <a:sym typeface="Gimme Extra Bold"/>
              </a:rPr>
              <a:t>30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DAHQBbPsSKs</dc:identifier>
  <dcterms:modified xsi:type="dcterms:W3CDTF">2011-08-01T06:04:30Z</dcterms:modified>
  <cp:revision>1</cp:revision>
  <dc:title>Session 2: Asking scientific questions</dc:title>
</cp:coreProperties>
</file>