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8"/>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8288000" cy="10287000"/>
  <p:notesSz cx="6858000" cy="9144000"/>
  <p:embeddedFontLst>
    <p:embeddedFont>
      <p:font typeface="Gimme Extra Bold" charset="1" panose="00000000000000000000"/>
      <p:regular r:id="rId31"/>
    </p:embeddedFont>
    <p:embeddedFont>
      <p:font typeface="ABC Ginto Rounded Nord Condensed Medium" charset="1" panose="00000000000000000000"/>
      <p:regular r:id="rId32"/>
    </p:embeddedFont>
    <p:embeddedFont>
      <p:font typeface="ABC Ginto Rounded Nord Condensed" charset="1" panose="0000000000000000000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notesMasters/notesMaster1.xml" Type="http://schemas.openxmlformats.org/officeDocument/2006/relationships/notesMaster"/><Relationship Id="rId29" Target="theme/theme2.xml" Type="http://schemas.openxmlformats.org/officeDocument/2006/relationships/theme"/><Relationship Id="rId3" Target="viewProps.xml" Type="http://schemas.openxmlformats.org/officeDocument/2006/relationships/viewProps"/><Relationship Id="rId30" Target="notesSlides/notesSlide1.xml" Type="http://schemas.openxmlformats.org/officeDocument/2006/relationships/notesSlide"/><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notesSlides/notesSlide2.xml" Type="http://schemas.openxmlformats.org/officeDocument/2006/relationships/notesSlide"/><Relationship Id="rId35" Target="notesSlides/notesSlide3.xml" Type="http://schemas.openxmlformats.org/officeDocument/2006/relationships/notesSlide"/><Relationship Id="rId36" Target="notesSlides/notesSlide4.xml" Type="http://schemas.openxmlformats.org/officeDocument/2006/relationships/notesSlide"/><Relationship Id="rId37" Target="notesSlides/notesSlide5.xml" Type="http://schemas.openxmlformats.org/officeDocument/2006/relationships/notesSlide"/><Relationship Id="rId38" Target="notesSlides/notesSlide6.xml" Type="http://schemas.openxmlformats.org/officeDocument/2006/relationships/notesSlide"/><Relationship Id="rId39" Target="notesSlides/notesSlide7.xml" Type="http://schemas.openxmlformats.org/officeDocument/2006/relationships/notesSlide"/><Relationship Id="rId4" Target="theme/theme1.xml" Type="http://schemas.openxmlformats.org/officeDocument/2006/relationships/theme"/><Relationship Id="rId40" Target="notesSlides/notesSlide8.xml" Type="http://schemas.openxmlformats.org/officeDocument/2006/relationships/notesSlide"/><Relationship Id="rId41" Target="notesSlides/notesSlide9.xml" Type="http://schemas.openxmlformats.org/officeDocument/2006/relationships/notesSlide"/><Relationship Id="rId42" Target="notesSlides/notesSlide10.xml" Type="http://schemas.openxmlformats.org/officeDocument/2006/relationships/notesSlide"/><Relationship Id="rId43" Target="notesSlides/notesSlide11.xml" Type="http://schemas.openxmlformats.org/officeDocument/2006/relationships/notesSlide"/><Relationship Id="rId44" Target="notesSlides/notesSlide12.xml" Type="http://schemas.openxmlformats.org/officeDocument/2006/relationships/notesSlide"/><Relationship Id="rId45" Target="notesSlides/notesSlide13.xml" Type="http://schemas.openxmlformats.org/officeDocument/2006/relationships/notesSlide"/><Relationship Id="rId46" Target="notesSlides/notesSlide14.xml" Type="http://schemas.openxmlformats.org/officeDocument/2006/relationships/notesSlide"/><Relationship Id="rId47" Target="notesSlides/notesSlide15.xml" Type="http://schemas.openxmlformats.org/officeDocument/2006/relationships/notesSlide"/><Relationship Id="rId48" Target="notesSlides/notesSlide16.xml" Type="http://schemas.openxmlformats.org/officeDocument/2006/relationships/notesSlide"/><Relationship Id="rId49" Target="notesSlides/notesSlide17.xml" Type="http://schemas.openxmlformats.org/officeDocument/2006/relationships/notesSlide"/><Relationship Id="rId5" Target="tableStyles.xml" Type="http://schemas.openxmlformats.org/officeDocument/2006/relationships/tableStyles"/><Relationship Id="rId50" Target="notesSlides/notesSlide18.xml" Type="http://schemas.openxmlformats.org/officeDocument/2006/relationships/notesSlide"/><Relationship Id="rId51" Target="notesSlides/notesSlide19.xml" Type="http://schemas.openxmlformats.org/officeDocument/2006/relationships/notesSlide"/><Relationship Id="rId52" Target="notesSlides/notesSlide20.xml" Type="http://schemas.openxmlformats.org/officeDocument/2006/relationships/notesSlide"/><Relationship Id="rId53" Target="notesSlides/notesSlide21.xml" Type="http://schemas.openxmlformats.org/officeDocument/2006/relationships/notesSlide"/><Relationship Id="rId54" Target="notesSlides/notesSlide22.xml" Type="http://schemas.openxmlformats.org/officeDocument/2006/relationships/notesSlide"/><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session introduces students to the scientific method. As it is the first session in Wonderground, it is a fairly broad session.</a:t>
            </a:r>
          </a:p>
          <a:p>
            <a:r>
              <a:rPr lang="en-US"/>
              <a:t/>
            </a:r>
          </a:p>
          <a:p>
            <a:r>
              <a:rPr lang="en-US"/>
              <a:t>We are thankful NSERC PromoScience for funding this program.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survey is completely anonymous. Its purpose is to gauge how students feel towards science at the beginning of the program and at the end of the program. This helps to inform SNOLAB on the successes and improvements needed to the program. It is also a reporting requirement through our funders for the program.</a:t>
            </a:r>
          </a:p>
          <a:p>
            <a:r>
              <a:rPr lang="en-US"/>
              <a:t/>
            </a:r>
          </a:p>
          <a:p>
            <a:r>
              <a:rPr lang="en-US"/>
              <a:t>The link for the survey can also be found here: [Insert link]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Traditional knowledge has helped us to learn about the world. Ask students if they can think of any traditional ways of knowing that have impacted science!</a:t>
            </a:r>
          </a:p>
          <a:p>
            <a:r>
              <a:rPr lang="en-US"/>
              <a:t/>
            </a:r>
          </a:p>
          <a:p>
            <a:r>
              <a:rPr lang="en-US"/>
              <a:t>These are some great resources to explore with students!</a:t>
            </a:r>
          </a:p>
          <a:p>
            <a:r>
              <a:rPr lang="en-US"/>
              <a:t/>
            </a:r>
          </a:p>
          <a:p>
            <a:r>
              <a:rPr lang="en-US"/>
              <a:t>https://www.canada.ca/en/environment-climate-change/services/science-technology/indigenous-science.html</a:t>
            </a:r>
          </a:p>
          <a:p>
            <a:r>
              <a:rPr lang="en-US"/>
              <a:t/>
            </a:r>
          </a:p>
          <a:p>
            <a:r>
              <a:rPr lang="en-US"/>
              <a:t>https://wearefire.ca/using/indigenous-science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students how they find answers to the things they are curious about!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Curiosity is the first step in discovery! Asking questions is what happens when you are curious and that kickstarts the scientific method!</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a very basic outline of what the scientific method is and generally what all experiments follow as they do the scientific method!</a:t>
            </a:r>
          </a:p>
          <a:p>
            <a:r>
              <a:rPr lang="en-US"/>
              <a:t/>
            </a:r>
          </a:p>
          <a:p>
            <a:r>
              <a:rPr lang="en-US"/>
              <a:t>There is a printable version of this for your students and/or classroom available on our website.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where students can start to brainstorm very broadly what makes them curious. There are no guidelines on this!</a:t>
            </a:r>
          </a:p>
          <a:p>
            <a:r>
              <a:rPr lang="en-US"/>
              <a:t/>
            </a:r>
          </a:p>
          <a:p>
            <a:r>
              <a:rPr lang="en-US"/>
              <a:t>You can give them things you are curious about like:</a:t>
            </a:r>
          </a:p>
          <a:p>
            <a:r>
              <a:rPr lang="en-US"/>
              <a:t/>
            </a:r>
          </a:p>
          <a:p>
            <a:r>
              <a:rPr lang="en-US"/>
              <a:t>"Where do bugs go in the winter?", or "How does the Sun burn?", or even simpler like: "Why is it cloudy (or not) today?"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Get them to choose one question from what they wrote in the last slide, and make a prediction about what they think is the reason for their question!</a:t>
            </a:r>
          </a:p>
          <a:p>
            <a:r>
              <a:rPr lang="en-US"/>
              <a:t/>
            </a:r>
          </a:p>
          <a:p>
            <a:r>
              <a:rPr lang="en-US"/>
              <a:t>Making an educated guess is what scientists call a hypothesis! This often follows the format "If ______, then _______ will happen."</a:t>
            </a:r>
          </a:p>
          <a:p>
            <a:r>
              <a:rPr lang="en-US"/>
              <a:t/>
            </a:r>
          </a:p>
          <a:p>
            <a:r>
              <a:rPr lang="en-US"/>
              <a:t>For example: "If it is cold out, then the bugs will hide in the ground."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Some hypotheses are a little bit harder to test with the things we have available to us, but we will get to testing in just a few slides!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Looking at results is where you get to compare your results to your original hypothesis! Are they what you expected?</a:t>
            </a:r>
          </a:p>
          <a:p>
            <a:r>
              <a:rPr lang="en-US"/>
              <a:t/>
            </a:r>
          </a:p>
          <a:p>
            <a:r>
              <a:rPr lang="en-US"/>
              <a:t>It is completely okay if they are not! These results are important too, and sometimes even lead to big discoveries.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 is important to have good science communication so that everyone can learn about science! This makes science accessible for everyone. We will learn in a future session about ways to communicate science and the scientific method in experiments from beginning to end.</a:t>
            </a:r>
          </a:p>
          <a:p>
            <a:r>
              <a:rPr lang="en-US"/>
              <a:t/>
            </a:r>
          </a:p>
          <a:p>
            <a:r>
              <a:rPr lang="en-US"/>
              <a:t>Have students share ways that they communicate science or ways that they learn about science!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Time to do a small experiment! This experiment encourages students to work their way through the scientific method from beginning to end.</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first step is to observe something that makes us curious and as a question.</a:t>
            </a:r>
          </a:p>
          <a:p>
            <a:r>
              <a:rPr lang="en-US"/>
              <a:t/>
            </a:r>
          </a:p>
          <a:p>
            <a:r>
              <a:rPr lang="en-US"/>
              <a:t>We noticed that some things float and some things sink in water - but does a common classroom object such as a pencil float or sink? That is our question.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Ask the class - will a pencil float or sink when put in water? Why do they think that?</a:t>
            </a:r>
          </a:p>
          <a:p>
            <a:r>
              <a:rPr lang="en-US"/>
              <a:t/>
            </a:r>
          </a:p>
          <a:p>
            <a:r>
              <a:rPr lang="en-US"/>
              <a:t>At this point, invite them to discuss with their peers for 1 minute about what and why they think what will happen.</a:t>
            </a:r>
          </a:p>
          <a:p>
            <a:r>
              <a:rPr lang="en-US"/>
              <a:t/>
            </a:r>
          </a:p>
          <a:p>
            <a:r>
              <a:rPr lang="en-US"/>
              <a:t>They have now completed 2 steps of the scientific method!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If you feel it appropriate and manageable, get a volunteer from the class to help with this part.</a:t>
            </a:r>
          </a:p>
          <a:p>
            <a:r>
              <a:rPr lang="en-US"/>
              <a:t/>
            </a:r>
          </a:p>
          <a:p>
            <a:r>
              <a:rPr lang="en-US"/>
              <a:t>This is the procedure:</a:t>
            </a:r>
          </a:p>
          <a:p>
            <a:r>
              <a:rPr lang="en-US"/>
              <a:t>1. Fill a large, clear container (such as a Tupperware) with water, about 2" deep.</a:t>
            </a:r>
          </a:p>
          <a:p>
            <a:r>
              <a:rPr lang="en-US"/>
              <a:t/>
            </a:r>
          </a:p>
          <a:p>
            <a:r>
              <a:rPr lang="en-US"/>
              <a:t>2. Have a student, or yourself, drop the pencil in the water.</a:t>
            </a:r>
          </a:p>
          <a:p>
            <a:r>
              <a:rPr lang="en-US"/>
              <a:t/>
            </a:r>
          </a:p>
          <a:p>
            <a:r>
              <a:rPr lang="en-US"/>
              <a:t>3. Record the data on a whiteboard or chalkboard.</a:t>
            </a:r>
          </a:p>
          <a:p>
            <a:r>
              <a:rPr lang="en-US"/>
              <a:t/>
            </a:r>
          </a:p>
          <a:p>
            <a:r>
              <a:rPr lang="en-US"/>
              <a:t>4. Repeat two more times.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It's time to look at the results that your class marked down!</a:t>
            </a:r>
          </a:p>
          <a:p>
            <a:r>
              <a:rPr lang="en-US"/>
              <a:t/>
            </a:r>
          </a:p>
          <a:p>
            <a:r>
              <a:rPr lang="en-US"/>
              <a:t>Have one or two students share what they think happened and why. Was this was they expected?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Have students turn to their peers and communicate what happened from their perspective. Guide them with questions like:</a:t>
            </a:r>
          </a:p>
          <a:p>
            <a:r>
              <a:rPr lang="en-US"/>
              <a:t>"Did your peer notice anything that you didn't?" "Did you both hypothesize correctly?"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another fun experiment with unexpected results and can really help to reinforce the basic steps of the scientific method.</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Have students go through the scientific method on their own time in the next slide.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a reminder, the first step "Ask a question" has already been done. The question is "Will a raisin float or sink in a carbonated beverage?"</a:t>
            </a:r>
          </a:p>
          <a:p>
            <a:r>
              <a:rPr lang="en-US"/>
              <a:t/>
            </a:r>
          </a:p>
          <a:p>
            <a:r>
              <a:rPr lang="en-US"/>
              <a:t>Allow students to work through the rest of the scientific method on their own in small groups.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Have students turn to their peers and discuss what they think happened! Then take some answers from students and have them share if this matched their hypothesis. Why or why not?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If you have any questions about the session, you can reach out to outreach@snolab.ca.</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jpe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svg" Type="http://schemas.openxmlformats.org/officeDocument/2006/relationships/image"/><Relationship Id="rId11" Target="../media/image16.png" Type="http://schemas.openxmlformats.org/officeDocument/2006/relationships/image"/><Relationship Id="rId12" Target="../media/image17.svg" Type="http://schemas.openxmlformats.org/officeDocument/2006/relationships/image"/><Relationship Id="rId2" Target="../notesSlides/notesSlide2.xml" Type="http://schemas.openxmlformats.org/officeDocument/2006/relationships/notesSlide"/><Relationship Id="rId3" Target="../media/image8.jpe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1.svg" Type="http://schemas.openxmlformats.org/officeDocument/2006/relationships/image"/><Relationship Id="rId7" Target="../media/image12.png" Type="http://schemas.openxmlformats.org/officeDocument/2006/relationships/image"/><Relationship Id="rId8" Target="../media/image13.svg" Type="http://schemas.openxmlformats.org/officeDocument/2006/relationships/image"/><Relationship Id="rId9" Target="../media/image1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jpeg" Type="http://schemas.openxmlformats.org/officeDocument/2006/relationships/image"/><Relationship Id="rId4" Target="../media/image18.png" Type="http://schemas.openxmlformats.org/officeDocument/2006/relationships/image"/><Relationship Id="rId5" Target="../media/image19.png" Type="http://schemas.openxmlformats.org/officeDocument/2006/relationships/image"/><Relationship Id="rId6" Target="../media/image20.svg" Type="http://schemas.openxmlformats.org/officeDocument/2006/relationships/image"/><Relationship Id="rId7" Target="../media/image10.png" Type="http://schemas.openxmlformats.org/officeDocument/2006/relationships/image"/><Relationship Id="rId8" Target="../media/image11.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png" Type="http://schemas.openxmlformats.org/officeDocument/2006/relationships/image"/><Relationship Id="rId11" Target="../media/image17.svg" Type="http://schemas.openxmlformats.org/officeDocument/2006/relationships/image"/><Relationship Id="rId12" Target="../media/image12.png" Type="http://schemas.openxmlformats.org/officeDocument/2006/relationships/image"/><Relationship Id="rId13" Target="../media/image13.svg" Type="http://schemas.openxmlformats.org/officeDocument/2006/relationships/image"/><Relationship Id="rId14" Target="../media/image22.png" Type="http://schemas.openxmlformats.org/officeDocument/2006/relationships/image"/><Relationship Id="rId15" Target="../media/image23.svg" Type="http://schemas.openxmlformats.org/officeDocument/2006/relationships/image"/><Relationship Id="rId2" Target="../notesSlides/notesSlide4.xml" Type="http://schemas.openxmlformats.org/officeDocument/2006/relationships/notesSlide"/><Relationship Id="rId3" Target="../media/image21.jpe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10.png" Type="http://schemas.openxmlformats.org/officeDocument/2006/relationships/image"/><Relationship Id="rId9" Target="../media/image1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jpeg" Type="http://schemas.openxmlformats.org/officeDocument/2006/relationships/image"/><Relationship Id="rId4" Target="../media/image24.jpeg" Type="http://schemas.openxmlformats.org/officeDocument/2006/relationships/image"/><Relationship Id="rId5" Target="../media/image16.png" Type="http://schemas.openxmlformats.org/officeDocument/2006/relationships/image"/><Relationship Id="rId6" Target="../media/image17.svg" Type="http://schemas.openxmlformats.org/officeDocument/2006/relationships/image"/><Relationship Id="rId7" Target="../media/image12.png" Type="http://schemas.openxmlformats.org/officeDocument/2006/relationships/image"/><Relationship Id="rId8" Target="../media/image1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svg" Type="http://schemas.openxmlformats.org/officeDocument/2006/relationships/image"/><Relationship Id="rId12" Target="../media/image22.png" Type="http://schemas.openxmlformats.org/officeDocument/2006/relationships/image"/><Relationship Id="rId13" Target="../media/image23.svg" Type="http://schemas.openxmlformats.org/officeDocument/2006/relationships/image"/><Relationship Id="rId14" Target="../media/image12.png" Type="http://schemas.openxmlformats.org/officeDocument/2006/relationships/image"/><Relationship Id="rId15" Target="../media/image13.svg" Type="http://schemas.openxmlformats.org/officeDocument/2006/relationships/image"/><Relationship Id="rId2" Target="../notesSlides/notesSlide6.xml" Type="http://schemas.openxmlformats.org/officeDocument/2006/relationships/notesSlide"/><Relationship Id="rId3" Target="../media/image25.jpe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26.jpeg" Type="http://schemas.openxmlformats.org/officeDocument/2006/relationships/image"/><Relationship Id="rId4" Target="../media/image27.jpe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14.png" Type="http://schemas.openxmlformats.org/officeDocument/2006/relationships/image"/><Relationship Id="rId8" Target="../media/image15.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jpeg" Type="http://schemas.openxmlformats.org/officeDocument/2006/relationships/image"/><Relationship Id="rId4" Target="../media/image28.jpeg" Type="http://schemas.openxmlformats.org/officeDocument/2006/relationships/image"/><Relationship Id="rId5" Target="../media/image19.png" Type="http://schemas.openxmlformats.org/officeDocument/2006/relationships/image"/><Relationship Id="rId6" Target="../media/image20.svg" Type="http://schemas.openxmlformats.org/officeDocument/2006/relationships/image"/><Relationship Id="rId7" Target="../media/image10.png" Type="http://schemas.openxmlformats.org/officeDocument/2006/relationships/image"/><Relationship Id="rId8" Target="../media/image11.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png" Type="http://schemas.openxmlformats.org/officeDocument/2006/relationships/image"/><Relationship Id="rId11" Target="../media/image23.svg" Type="http://schemas.openxmlformats.org/officeDocument/2006/relationships/image"/><Relationship Id="rId12" Target="../media/image29.png" Type="http://schemas.openxmlformats.org/officeDocument/2006/relationships/image"/><Relationship Id="rId13" Target="../media/image30.svg" Type="http://schemas.openxmlformats.org/officeDocument/2006/relationships/image"/><Relationship Id="rId2" Target="../notesSlides/notesSlide9.xml" Type="http://schemas.openxmlformats.org/officeDocument/2006/relationships/notesSlide"/><Relationship Id="rId3" Target="../media/image21.jpe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 Id="rId8" Target="../media/image19.png" Type="http://schemas.openxmlformats.org/officeDocument/2006/relationships/image"/><Relationship Id="rId9" Target="../media/image20.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png" Type="http://schemas.openxmlformats.org/officeDocument/2006/relationships/image"/><Relationship Id="rId11" Target="../media/image23.svg" Type="http://schemas.openxmlformats.org/officeDocument/2006/relationships/image"/><Relationship Id="rId12" Target="../media/image10.png" Type="http://schemas.openxmlformats.org/officeDocument/2006/relationships/image"/><Relationship Id="rId13" Target="../media/image11.svg" Type="http://schemas.openxmlformats.org/officeDocument/2006/relationships/image"/><Relationship Id="rId2" Target="../notesSlides/notesSlide10.xml" Type="http://schemas.openxmlformats.org/officeDocument/2006/relationships/notesSlide"/><Relationship Id="rId3" Target="../media/image8.jpe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 Id="rId8" Target="../media/image31.png" Type="http://schemas.openxmlformats.org/officeDocument/2006/relationships/image"/><Relationship Id="rId9" Target="../media/image32.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jpe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21.jpeg" Type="http://schemas.openxmlformats.org/officeDocument/2006/relationships/image"/><Relationship Id="rId4" Target="../media/image35.png" Type="http://schemas.openxmlformats.org/officeDocument/2006/relationships/image"/><Relationship Id="rId5" Target="../media/image36.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19.png" Type="http://schemas.openxmlformats.org/officeDocument/2006/relationships/image"/><Relationship Id="rId9" Target="../media/image20.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8.jpeg" Type="http://schemas.openxmlformats.org/officeDocument/2006/relationships/image"/><Relationship Id="rId4" Target="../media/image37.png" Type="http://schemas.openxmlformats.org/officeDocument/2006/relationships/image"/><Relationship Id="rId5" Target="../media/image38.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jpeg" Type="http://schemas.openxmlformats.org/officeDocument/2006/relationships/image"/><Relationship Id="rId4" Target="../media/image39.png" Type="http://schemas.openxmlformats.org/officeDocument/2006/relationships/image"/><Relationship Id="rId5" Target="../media/image40.png" Type="http://schemas.openxmlformats.org/officeDocument/2006/relationships/image"/><Relationship Id="rId6" Target="../media/image41.svg" Type="http://schemas.openxmlformats.org/officeDocument/2006/relationships/image"/><Relationship Id="rId7" Target="../media/image42.png" Type="http://schemas.openxmlformats.org/officeDocument/2006/relationships/image"/><Relationship Id="rId8" Target="../media/image43.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21.jpeg" Type="http://schemas.openxmlformats.org/officeDocument/2006/relationships/image"/><Relationship Id="rId4" Target="../media/image40.png" Type="http://schemas.openxmlformats.org/officeDocument/2006/relationships/image"/><Relationship Id="rId5" Target="../media/image41.svg" Type="http://schemas.openxmlformats.org/officeDocument/2006/relationships/image"/><Relationship Id="rId6" Target="../media/image42.png" Type="http://schemas.openxmlformats.org/officeDocument/2006/relationships/image"/><Relationship Id="rId7" Target="../media/image43.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8.jpe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22.png" Type="http://schemas.openxmlformats.org/officeDocument/2006/relationships/image"/><Relationship Id="rId7" Target="../media/image23.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44.jpe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21.jpeg" Type="http://schemas.openxmlformats.org/officeDocument/2006/relationships/image"/><Relationship Id="rId4" Target="../media/image35.png" Type="http://schemas.openxmlformats.org/officeDocument/2006/relationships/image"/><Relationship Id="rId5" Target="../media/image36.sv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png" Type="http://schemas.openxmlformats.org/officeDocument/2006/relationships/image"/><Relationship Id="rId11" Target="../media/image17.svg" Type="http://schemas.openxmlformats.org/officeDocument/2006/relationships/image"/><Relationship Id="rId2" Target="../notesSlides/notesSlide19.xml" Type="http://schemas.openxmlformats.org/officeDocument/2006/relationships/notesSlide"/><Relationship Id="rId3" Target="../media/image8.jpe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14.png" Type="http://schemas.openxmlformats.org/officeDocument/2006/relationships/image"/><Relationship Id="rId9" Target="../media/image15.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2.jpe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22.png" Type="http://schemas.openxmlformats.org/officeDocument/2006/relationships/image"/><Relationship Id="rId7" Target="../media/image23.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png" Type="http://schemas.openxmlformats.org/officeDocument/2006/relationships/image"/><Relationship Id="rId11" Target="../media/image23.svg" Type="http://schemas.openxmlformats.org/officeDocument/2006/relationships/image"/><Relationship Id="rId2" Target="../notesSlides/notesSlide21.xml" Type="http://schemas.openxmlformats.org/officeDocument/2006/relationships/notesSlide"/><Relationship Id="rId3" Target="../media/image21.jpe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 Id="rId8" Target="../media/image10.png" Type="http://schemas.openxmlformats.org/officeDocument/2006/relationships/image"/><Relationship Id="rId9" Target="../media/image11.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png" Type="http://schemas.openxmlformats.org/officeDocument/2006/relationships/image"/><Relationship Id="rId11" Target="../media/image4.svg" Type="http://schemas.openxmlformats.org/officeDocument/2006/relationships/image"/><Relationship Id="rId12" Target="../media/image22.png" Type="http://schemas.openxmlformats.org/officeDocument/2006/relationships/image"/><Relationship Id="rId13" Target="../media/image23.svg" Type="http://schemas.openxmlformats.org/officeDocument/2006/relationships/image"/><Relationship Id="rId2" Target="../notesSlides/notesSlide22.xml" Type="http://schemas.openxmlformats.org/officeDocument/2006/relationships/notesSlide"/><Relationship Id="rId3" Target="../media/image8.jpe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95AE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4"/>
            <a:stretch>
              <a:fillRect l="0" t="-1953" r="-1953" b="0"/>
            </a:stretch>
          </a:blipFill>
        </p:spPr>
      </p:sp>
      <p:sp>
        <p:nvSpPr>
          <p:cNvPr name="Freeform 4" id="4"/>
          <p:cNvSpPr/>
          <p:nvPr/>
        </p:nvSpPr>
        <p:spPr>
          <a:xfrm flipH="false" flipV="false" rot="0">
            <a:off x="6175276" y="0"/>
            <a:ext cx="5937449" cy="3907921"/>
          </a:xfrm>
          <a:custGeom>
            <a:avLst/>
            <a:gdLst/>
            <a:ahLst/>
            <a:cxnLst/>
            <a:rect r="r" b="b" t="t" l="l"/>
            <a:pathLst>
              <a:path h="3907921" w="5937449">
                <a:moveTo>
                  <a:pt x="0" y="0"/>
                </a:moveTo>
                <a:lnTo>
                  <a:pt x="5937448" y="0"/>
                </a:lnTo>
                <a:lnTo>
                  <a:pt x="5937448" y="3907921"/>
                </a:lnTo>
                <a:lnTo>
                  <a:pt x="0" y="390792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0" y="9405220"/>
            <a:ext cx="18288000" cy="881780"/>
            <a:chOff x="0" y="0"/>
            <a:chExt cx="4816593" cy="232238"/>
          </a:xfrm>
        </p:grpSpPr>
        <p:sp>
          <p:nvSpPr>
            <p:cNvPr name="Freeform 6" id="6"/>
            <p:cNvSpPr/>
            <p:nvPr/>
          </p:nvSpPr>
          <p:spPr>
            <a:xfrm flipH="false" flipV="false" rot="0">
              <a:off x="0" y="0"/>
              <a:ext cx="4816592" cy="232238"/>
            </a:xfrm>
            <a:custGeom>
              <a:avLst/>
              <a:gdLst/>
              <a:ahLst/>
              <a:cxnLst/>
              <a:rect r="r" b="b" t="t" l="l"/>
              <a:pathLst>
                <a:path h="232238" w="4816592">
                  <a:moveTo>
                    <a:pt x="0" y="0"/>
                  </a:moveTo>
                  <a:lnTo>
                    <a:pt x="4816592" y="0"/>
                  </a:lnTo>
                  <a:lnTo>
                    <a:pt x="4816592" y="232238"/>
                  </a:lnTo>
                  <a:lnTo>
                    <a:pt x="0" y="232238"/>
                  </a:lnTo>
                  <a:close/>
                </a:path>
              </a:pathLst>
            </a:custGeom>
            <a:solidFill>
              <a:srgbClr val="FFFFFF"/>
            </a:solidFill>
          </p:spPr>
        </p:sp>
        <p:sp>
          <p:nvSpPr>
            <p:cNvPr name="TextBox 7" id="7"/>
            <p:cNvSpPr txBox="true"/>
            <p:nvPr/>
          </p:nvSpPr>
          <p:spPr>
            <a:xfrm>
              <a:off x="0" y="47625"/>
              <a:ext cx="4816593" cy="184613"/>
            </a:xfrm>
            <a:prstGeom prst="rect">
              <a:avLst/>
            </a:prstGeom>
          </p:spPr>
          <p:txBody>
            <a:bodyPr anchor="ctr" rtlCol="false" tIns="50800" lIns="50800" bIns="50800" rIns="50800"/>
            <a:lstStyle/>
            <a:p>
              <a:pPr algn="ctr">
                <a:lnSpc>
                  <a:spcPts val="2397"/>
                </a:lnSpc>
              </a:pPr>
            </a:p>
          </p:txBody>
        </p:sp>
      </p:grpSp>
      <p:sp>
        <p:nvSpPr>
          <p:cNvPr name="TextBox 8" id="8"/>
          <p:cNvSpPr txBox="true"/>
          <p:nvPr/>
        </p:nvSpPr>
        <p:spPr>
          <a:xfrm rot="0">
            <a:off x="1006439" y="3893889"/>
            <a:ext cx="16290961" cy="2975745"/>
          </a:xfrm>
          <a:prstGeom prst="rect">
            <a:avLst/>
          </a:prstGeom>
        </p:spPr>
        <p:txBody>
          <a:bodyPr anchor="t" rtlCol="false" tIns="0" lIns="0" bIns="0" rIns="0">
            <a:spAutoFit/>
          </a:bodyPr>
          <a:lstStyle/>
          <a:p>
            <a:pPr algn="ctr">
              <a:lnSpc>
                <a:spcPts val="11405"/>
              </a:lnSpc>
            </a:pPr>
            <a:r>
              <a:rPr lang="en-US" sz="11405">
                <a:solidFill>
                  <a:srgbClr val="195AEF"/>
                </a:solidFill>
                <a:latin typeface="Gimme Extra Bold"/>
                <a:ea typeface="Gimme Extra Bold"/>
                <a:cs typeface="Gimme Extra Bold"/>
                <a:sym typeface="Gimme Extra Bold"/>
              </a:rPr>
              <a:t>The Scientific method</a:t>
            </a:r>
          </a:p>
        </p:txBody>
      </p:sp>
      <p:sp>
        <p:nvSpPr>
          <p:cNvPr name="Freeform 9" id="9"/>
          <p:cNvSpPr/>
          <p:nvPr/>
        </p:nvSpPr>
        <p:spPr>
          <a:xfrm flipH="false" flipV="false" rot="0">
            <a:off x="4006837" y="9639407"/>
            <a:ext cx="8549800" cy="394964"/>
          </a:xfrm>
          <a:custGeom>
            <a:avLst/>
            <a:gdLst/>
            <a:ahLst/>
            <a:cxnLst/>
            <a:rect r="r" b="b" t="t" l="l"/>
            <a:pathLst>
              <a:path h="394964" w="8549800">
                <a:moveTo>
                  <a:pt x="0" y="0"/>
                </a:moveTo>
                <a:lnTo>
                  <a:pt x="8549800" y="0"/>
                </a:lnTo>
                <a:lnTo>
                  <a:pt x="8549800" y="394963"/>
                </a:lnTo>
                <a:lnTo>
                  <a:pt x="0" y="394963"/>
                </a:lnTo>
                <a:lnTo>
                  <a:pt x="0" y="0"/>
                </a:lnTo>
                <a:close/>
              </a:path>
            </a:pathLst>
          </a:custGeom>
          <a:blipFill>
            <a:blip r:embed="rId7"/>
            <a:stretch>
              <a:fillRect l="0" t="0" r="0" b="0"/>
            </a:stretch>
          </a:blipFill>
        </p:spPr>
      </p:sp>
      <p:sp>
        <p:nvSpPr>
          <p:cNvPr name="Freeform 10" id="10"/>
          <p:cNvSpPr/>
          <p:nvPr/>
        </p:nvSpPr>
        <p:spPr>
          <a:xfrm flipH="false" flipV="false" rot="0">
            <a:off x="13197830" y="9575558"/>
            <a:ext cx="1083333" cy="522661"/>
          </a:xfrm>
          <a:custGeom>
            <a:avLst/>
            <a:gdLst/>
            <a:ahLst/>
            <a:cxnLst/>
            <a:rect r="r" b="b" t="t" l="l"/>
            <a:pathLst>
              <a:path h="522661" w="1083333">
                <a:moveTo>
                  <a:pt x="0" y="0"/>
                </a:moveTo>
                <a:lnTo>
                  <a:pt x="1083333" y="0"/>
                </a:lnTo>
                <a:lnTo>
                  <a:pt x="1083333" y="522661"/>
                </a:lnTo>
                <a:lnTo>
                  <a:pt x="0" y="52266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1" id="11"/>
          <p:cNvSpPr txBox="true"/>
          <p:nvPr/>
        </p:nvSpPr>
        <p:spPr>
          <a:xfrm rot="0">
            <a:off x="990600" y="7522810"/>
            <a:ext cx="16306800" cy="614618"/>
          </a:xfrm>
          <a:prstGeom prst="rect">
            <a:avLst/>
          </a:prstGeom>
        </p:spPr>
        <p:txBody>
          <a:bodyPr anchor="t" rtlCol="false" tIns="0" lIns="0" bIns="0" rIns="0">
            <a:spAutoFit/>
          </a:bodyPr>
          <a:lstStyle/>
          <a:p>
            <a:pPr algn="ctr">
              <a:lnSpc>
                <a:spcPts val="4697"/>
              </a:lnSpc>
            </a:pPr>
            <a:r>
              <a:rPr lang="en-US" b="true" sz="4697">
                <a:solidFill>
                  <a:srgbClr val="195AEF"/>
                </a:solidFill>
                <a:latin typeface="ABC Ginto Rounded Nord Condensed Medium"/>
                <a:ea typeface="ABC Ginto Rounded Nord Condensed Medium"/>
                <a:cs typeface="ABC Ginto Rounded Nord Condensed Medium"/>
                <a:sym typeface="ABC Ginto Rounded Nord Condensed Medium"/>
              </a:rPr>
              <a:t>Name</a:t>
            </a:r>
          </a:p>
        </p:txBody>
      </p:sp>
      <p:sp>
        <p:nvSpPr>
          <p:cNvPr name="TextBox 12" id="12"/>
          <p:cNvSpPr txBox="true"/>
          <p:nvPr/>
        </p:nvSpPr>
        <p:spPr>
          <a:xfrm rot="0">
            <a:off x="990600" y="8511640"/>
            <a:ext cx="16306800" cy="614618"/>
          </a:xfrm>
          <a:prstGeom prst="rect">
            <a:avLst/>
          </a:prstGeom>
        </p:spPr>
        <p:txBody>
          <a:bodyPr anchor="t" rtlCol="false" tIns="0" lIns="0" bIns="0" rIns="0">
            <a:spAutoFit/>
          </a:bodyPr>
          <a:lstStyle/>
          <a:p>
            <a:pPr algn="ctr">
              <a:lnSpc>
                <a:spcPts val="4697"/>
              </a:lnSpc>
            </a:pPr>
            <a:r>
              <a:rPr lang="en-US" sz="4697">
                <a:solidFill>
                  <a:srgbClr val="195AEF"/>
                </a:solidFill>
                <a:latin typeface="ABC Ginto Rounded Nord Condensed"/>
                <a:ea typeface="ABC Ginto Rounded Nord Condensed"/>
                <a:cs typeface="ABC Ginto Rounded Nord Condensed"/>
                <a:sym typeface="ABC Ginto Rounded Nord Condensed"/>
              </a:rPr>
              <a:t>Date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95AE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7252950" y="4202745"/>
            <a:ext cx="3782100" cy="3782100"/>
          </a:xfrm>
          <a:custGeom>
            <a:avLst/>
            <a:gdLst/>
            <a:ahLst/>
            <a:cxnLst/>
            <a:rect r="r" b="b" t="t" l="l"/>
            <a:pathLst>
              <a:path h="3782100" w="3782100">
                <a:moveTo>
                  <a:pt x="0" y="0"/>
                </a:moveTo>
                <a:lnTo>
                  <a:pt x="3782100" y="0"/>
                </a:lnTo>
                <a:lnTo>
                  <a:pt x="3782100" y="3782100"/>
                </a:lnTo>
                <a:lnTo>
                  <a:pt x="0" y="3782100"/>
                </a:lnTo>
                <a:lnTo>
                  <a:pt x="0" y="0"/>
                </a:lnTo>
                <a:close/>
              </a:path>
            </a:pathLst>
          </a:custGeom>
          <a:blipFill>
            <a:blip r:embed="rId4"/>
            <a:stretch>
              <a:fillRect l="0" t="0" r="0" b="0"/>
            </a:stretch>
          </a:blipFill>
        </p:spPr>
      </p:sp>
      <p:sp>
        <p:nvSpPr>
          <p:cNvPr name="Freeform 4" id="4"/>
          <p:cNvSpPr/>
          <p:nvPr/>
        </p:nvSpPr>
        <p:spPr>
          <a:xfrm flipH="false" flipV="false" rot="1207415">
            <a:off x="642863" y="7197063"/>
            <a:ext cx="2417792" cy="2409000"/>
          </a:xfrm>
          <a:custGeom>
            <a:avLst/>
            <a:gdLst/>
            <a:ahLst/>
            <a:cxnLst/>
            <a:rect r="r" b="b" t="t" l="l"/>
            <a:pathLst>
              <a:path h="2409000" w="2417792">
                <a:moveTo>
                  <a:pt x="0" y="0"/>
                </a:moveTo>
                <a:lnTo>
                  <a:pt x="2417793" y="0"/>
                </a:lnTo>
                <a:lnTo>
                  <a:pt x="2417793" y="2409000"/>
                </a:lnTo>
                <a:lnTo>
                  <a:pt x="0" y="24090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1113215">
            <a:off x="15058166" y="562249"/>
            <a:ext cx="2372348" cy="2363721"/>
          </a:xfrm>
          <a:custGeom>
            <a:avLst/>
            <a:gdLst/>
            <a:ahLst/>
            <a:cxnLst/>
            <a:rect r="r" b="b" t="t" l="l"/>
            <a:pathLst>
              <a:path h="2363721" w="2372348">
                <a:moveTo>
                  <a:pt x="0" y="0"/>
                </a:moveTo>
                <a:lnTo>
                  <a:pt x="2372347" y="0"/>
                </a:lnTo>
                <a:lnTo>
                  <a:pt x="2372347" y="2363721"/>
                </a:lnTo>
                <a:lnTo>
                  <a:pt x="0" y="236372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338064">
            <a:off x="951743" y="948154"/>
            <a:ext cx="2228289" cy="1997358"/>
          </a:xfrm>
          <a:custGeom>
            <a:avLst/>
            <a:gdLst/>
            <a:ahLst/>
            <a:cxnLst/>
            <a:rect r="r" b="b" t="t" l="l"/>
            <a:pathLst>
              <a:path h="1997358" w="2228289">
                <a:moveTo>
                  <a:pt x="0" y="0"/>
                </a:moveTo>
                <a:lnTo>
                  <a:pt x="2228289" y="0"/>
                </a:lnTo>
                <a:lnTo>
                  <a:pt x="2228289" y="1997358"/>
                </a:lnTo>
                <a:lnTo>
                  <a:pt x="0" y="199735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458638">
            <a:off x="13425053" y="6996287"/>
            <a:ext cx="2281021" cy="2272726"/>
          </a:xfrm>
          <a:custGeom>
            <a:avLst/>
            <a:gdLst/>
            <a:ahLst/>
            <a:cxnLst/>
            <a:rect r="r" b="b" t="t" l="l"/>
            <a:pathLst>
              <a:path h="2272726" w="2281021">
                <a:moveTo>
                  <a:pt x="0" y="0"/>
                </a:moveTo>
                <a:lnTo>
                  <a:pt x="2281021" y="0"/>
                </a:lnTo>
                <a:lnTo>
                  <a:pt x="2281021" y="2272726"/>
                </a:lnTo>
                <a:lnTo>
                  <a:pt x="0" y="2272726"/>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8" id="8"/>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D9FDCF"/>
                </a:solidFill>
                <a:latin typeface="Gimme Extra Bold"/>
                <a:ea typeface="Gimme Extra Bold"/>
                <a:cs typeface="Gimme Extra Bold"/>
                <a:sym typeface="Gimme Extra Bold"/>
              </a:rPr>
              <a:t>2</a:t>
            </a:r>
          </a:p>
        </p:txBody>
      </p:sp>
      <p:sp>
        <p:nvSpPr>
          <p:cNvPr name="TextBox 9" id="9"/>
          <p:cNvSpPr txBox="true"/>
          <p:nvPr/>
        </p:nvSpPr>
        <p:spPr>
          <a:xfrm rot="0">
            <a:off x="4024387" y="2393609"/>
            <a:ext cx="10239226" cy="1692625"/>
          </a:xfrm>
          <a:prstGeom prst="rect">
            <a:avLst/>
          </a:prstGeom>
        </p:spPr>
        <p:txBody>
          <a:bodyPr anchor="t" rtlCol="false" tIns="0" lIns="0" bIns="0" rIns="0">
            <a:spAutoFit/>
          </a:bodyPr>
          <a:lstStyle/>
          <a:p>
            <a:pPr algn="ctr">
              <a:lnSpc>
                <a:spcPts val="13805"/>
              </a:lnSpc>
              <a:spcBef>
                <a:spcPct val="0"/>
              </a:spcBef>
            </a:pPr>
            <a:r>
              <a:rPr lang="en-US" sz="9861" spc="581">
                <a:solidFill>
                  <a:srgbClr val="195AEF"/>
                </a:solidFill>
                <a:latin typeface="Gimme Extra Bold"/>
                <a:ea typeface="Gimme Extra Bold"/>
                <a:cs typeface="Gimme Extra Bold"/>
                <a:sym typeface="Gimme Extra Bold"/>
              </a:rPr>
              <a:t>Survey time!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1859429" y="1988883"/>
            <a:ext cx="5215340" cy="6352317"/>
            <a:chOff x="0" y="0"/>
            <a:chExt cx="1373587" cy="1673038"/>
          </a:xfrm>
        </p:grpSpPr>
        <p:sp>
          <p:nvSpPr>
            <p:cNvPr name="Freeform 4" id="4"/>
            <p:cNvSpPr/>
            <p:nvPr/>
          </p:nvSpPr>
          <p:spPr>
            <a:xfrm flipH="false" flipV="false" rot="0">
              <a:off x="0" y="0"/>
              <a:ext cx="1373587" cy="1673038"/>
            </a:xfrm>
            <a:custGeom>
              <a:avLst/>
              <a:gdLst/>
              <a:ahLst/>
              <a:cxnLst/>
              <a:rect r="r" b="b" t="t" l="l"/>
              <a:pathLst>
                <a:path h="1673038" w="1373587">
                  <a:moveTo>
                    <a:pt x="0" y="0"/>
                  </a:moveTo>
                  <a:lnTo>
                    <a:pt x="1373587" y="0"/>
                  </a:lnTo>
                  <a:lnTo>
                    <a:pt x="1373587" y="1673038"/>
                  </a:lnTo>
                  <a:lnTo>
                    <a:pt x="0" y="1673038"/>
                  </a:lnTo>
                  <a:close/>
                </a:path>
              </a:pathLst>
            </a:custGeom>
            <a:solidFill>
              <a:srgbClr val="FFFFFF"/>
            </a:solidFill>
            <a:ln cap="sq">
              <a:noFill/>
              <a:prstDash val="solid"/>
              <a:miter/>
            </a:ln>
          </p:spPr>
        </p:sp>
        <p:sp>
          <p:nvSpPr>
            <p:cNvPr name="TextBox 5" id="5"/>
            <p:cNvSpPr txBox="true"/>
            <p:nvPr/>
          </p:nvSpPr>
          <p:spPr>
            <a:xfrm>
              <a:off x="0" y="47625"/>
              <a:ext cx="1373587" cy="1625413"/>
            </a:xfrm>
            <a:prstGeom prst="rect">
              <a:avLst/>
            </a:prstGeom>
          </p:spPr>
          <p:txBody>
            <a:bodyPr anchor="ctr" rtlCol="false" tIns="50800" lIns="50800" bIns="50800" rIns="50800"/>
            <a:lstStyle/>
            <a:p>
              <a:pPr algn="ctr">
                <a:lnSpc>
                  <a:spcPts val="2397"/>
                </a:lnSpc>
              </a:pPr>
            </a:p>
          </p:txBody>
        </p:sp>
      </p:grpSp>
      <p:grpSp>
        <p:nvGrpSpPr>
          <p:cNvPr name="Group 6" id="6"/>
          <p:cNvGrpSpPr/>
          <p:nvPr/>
        </p:nvGrpSpPr>
        <p:grpSpPr>
          <a:xfrm rot="0">
            <a:off x="951619" y="1988883"/>
            <a:ext cx="10277484" cy="4272929"/>
            <a:chOff x="0" y="0"/>
            <a:chExt cx="13703312" cy="5697239"/>
          </a:xfrm>
        </p:grpSpPr>
        <p:sp>
          <p:nvSpPr>
            <p:cNvPr name="TextBox 7" id="7"/>
            <p:cNvSpPr txBox="true"/>
            <p:nvPr/>
          </p:nvSpPr>
          <p:spPr>
            <a:xfrm rot="0">
              <a:off x="0" y="114300"/>
              <a:ext cx="13703312" cy="1031071"/>
            </a:xfrm>
            <a:prstGeom prst="rect">
              <a:avLst/>
            </a:prstGeom>
          </p:spPr>
          <p:txBody>
            <a:bodyPr anchor="t" rtlCol="false" tIns="0" lIns="0" bIns="0" rIns="0">
              <a:spAutoFit/>
            </a:bodyPr>
            <a:lstStyle/>
            <a:p>
              <a:pPr algn="l">
                <a:lnSpc>
                  <a:spcPts val="5694"/>
                </a:lnSpc>
              </a:pPr>
              <a:r>
                <a:rPr lang="en-US" sz="5694">
                  <a:solidFill>
                    <a:srgbClr val="195AEF"/>
                  </a:solidFill>
                  <a:latin typeface="Gimme Extra Bold"/>
                  <a:ea typeface="Gimme Extra Bold"/>
                  <a:cs typeface="Gimme Extra Bold"/>
                  <a:sym typeface="Gimme Extra Bold"/>
                </a:rPr>
                <a:t>Traditional knowledge</a:t>
              </a:r>
            </a:p>
          </p:txBody>
        </p:sp>
        <p:sp>
          <p:nvSpPr>
            <p:cNvPr name="TextBox 8" id="8"/>
            <p:cNvSpPr txBox="true"/>
            <p:nvPr/>
          </p:nvSpPr>
          <p:spPr>
            <a:xfrm rot="0">
              <a:off x="0" y="1884141"/>
              <a:ext cx="10129212" cy="3813098"/>
            </a:xfrm>
            <a:prstGeom prst="rect">
              <a:avLst/>
            </a:prstGeom>
          </p:spPr>
          <p:txBody>
            <a:bodyPr anchor="t" rtlCol="false" tIns="0" lIns="0" bIns="0" rIns="0">
              <a:spAutoFit/>
            </a:bodyPr>
            <a:lstStyle/>
            <a:p>
              <a:pPr algn="l">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Science is a way to </a:t>
              </a:r>
              <a:r>
                <a:rPr lang="en-US" b="true" sz="4497">
                  <a:solidFill>
                    <a:srgbClr val="195AEF"/>
                  </a:solidFill>
                  <a:latin typeface="ABC Ginto Rounded Nord Condensed Medium"/>
                  <a:ea typeface="ABC Ginto Rounded Nord Condensed Medium"/>
                  <a:cs typeface="ABC Ginto Rounded Nord Condensed Medium"/>
                  <a:sym typeface="ABC Ginto Rounded Nord Condensed Medium"/>
                </a:rPr>
                <a:t>understand the world</a:t>
              </a:r>
              <a:r>
                <a:rPr lang="en-US" sz="4497">
                  <a:solidFill>
                    <a:srgbClr val="195AEF"/>
                  </a:solidFill>
                  <a:latin typeface="ABC Ginto Rounded Nord Condensed"/>
                  <a:ea typeface="ABC Ginto Rounded Nord Condensed"/>
                  <a:cs typeface="ABC Ginto Rounded Nord Condensed"/>
                  <a:sym typeface="ABC Ginto Rounded Nord Condensed"/>
                </a:rPr>
                <a:t> around us. There are many ways to learn about the world and much to learn from traditional knowledge.</a:t>
              </a:r>
            </a:p>
          </p:txBody>
        </p:sp>
      </p:grpSp>
      <p:sp>
        <p:nvSpPr>
          <p:cNvPr name="Freeform 9" id="9"/>
          <p:cNvSpPr/>
          <p:nvPr/>
        </p:nvSpPr>
        <p:spPr>
          <a:xfrm flipH="false" flipV="false" rot="0">
            <a:off x="12040445" y="3062475"/>
            <a:ext cx="4853308" cy="4659176"/>
          </a:xfrm>
          <a:custGeom>
            <a:avLst/>
            <a:gdLst/>
            <a:ahLst/>
            <a:cxnLst/>
            <a:rect r="r" b="b" t="t" l="l"/>
            <a:pathLst>
              <a:path h="4659176" w="4853308">
                <a:moveTo>
                  <a:pt x="0" y="0"/>
                </a:moveTo>
                <a:lnTo>
                  <a:pt x="4853308" y="0"/>
                </a:lnTo>
                <a:lnTo>
                  <a:pt x="4853308" y="4659176"/>
                </a:lnTo>
                <a:lnTo>
                  <a:pt x="0" y="4659176"/>
                </a:lnTo>
                <a:lnTo>
                  <a:pt x="0" y="0"/>
                </a:lnTo>
                <a:close/>
              </a:path>
            </a:pathLst>
          </a:custGeom>
          <a:blipFill>
            <a:blip r:embed="rId4"/>
            <a:stretch>
              <a:fillRect l="0" t="0" r="0" b="0"/>
            </a:stretch>
          </a:blipFill>
        </p:spPr>
      </p:sp>
      <p:sp>
        <p:nvSpPr>
          <p:cNvPr name="Freeform 10" id="10"/>
          <p:cNvSpPr/>
          <p:nvPr/>
        </p:nvSpPr>
        <p:spPr>
          <a:xfrm flipH="false" flipV="false" rot="632893">
            <a:off x="11058862" y="7489900"/>
            <a:ext cx="1963166" cy="1702600"/>
          </a:xfrm>
          <a:custGeom>
            <a:avLst/>
            <a:gdLst/>
            <a:ahLst/>
            <a:cxnLst/>
            <a:rect r="r" b="b" t="t" l="l"/>
            <a:pathLst>
              <a:path h="1702600" w="1963166">
                <a:moveTo>
                  <a:pt x="0" y="0"/>
                </a:moveTo>
                <a:lnTo>
                  <a:pt x="1963166" y="0"/>
                </a:lnTo>
                <a:lnTo>
                  <a:pt x="1963166" y="1702600"/>
                </a:lnTo>
                <a:lnTo>
                  <a:pt x="0" y="17026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716020">
            <a:off x="15861393" y="1075311"/>
            <a:ext cx="1833814" cy="1827145"/>
          </a:xfrm>
          <a:custGeom>
            <a:avLst/>
            <a:gdLst/>
            <a:ahLst/>
            <a:cxnLst/>
            <a:rect r="r" b="b" t="t" l="l"/>
            <a:pathLst>
              <a:path h="1827145" w="1833814">
                <a:moveTo>
                  <a:pt x="0" y="0"/>
                </a:moveTo>
                <a:lnTo>
                  <a:pt x="1833813" y="0"/>
                </a:lnTo>
                <a:lnTo>
                  <a:pt x="1833813" y="1827145"/>
                </a:lnTo>
                <a:lnTo>
                  <a:pt x="0" y="182714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2" id="12"/>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3</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3455581" y="436928"/>
            <a:ext cx="4403407" cy="2898243"/>
          </a:xfrm>
          <a:custGeom>
            <a:avLst/>
            <a:gdLst/>
            <a:ahLst/>
            <a:cxnLst/>
            <a:rect r="r" b="b" t="t" l="l"/>
            <a:pathLst>
              <a:path h="2898243" w="4403407">
                <a:moveTo>
                  <a:pt x="0" y="0"/>
                </a:moveTo>
                <a:lnTo>
                  <a:pt x="4403408" y="0"/>
                </a:lnTo>
                <a:lnTo>
                  <a:pt x="4403408" y="2898243"/>
                </a:lnTo>
                <a:lnTo>
                  <a:pt x="0" y="289824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126757">
            <a:off x="607641" y="2382841"/>
            <a:ext cx="2468995" cy="2141292"/>
          </a:xfrm>
          <a:custGeom>
            <a:avLst/>
            <a:gdLst/>
            <a:ahLst/>
            <a:cxnLst/>
            <a:rect r="r" b="b" t="t" l="l"/>
            <a:pathLst>
              <a:path h="2141292" w="2468995">
                <a:moveTo>
                  <a:pt x="0" y="0"/>
                </a:moveTo>
                <a:lnTo>
                  <a:pt x="2468995" y="0"/>
                </a:lnTo>
                <a:lnTo>
                  <a:pt x="2468995" y="2141292"/>
                </a:lnTo>
                <a:lnTo>
                  <a:pt x="0" y="214129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569019">
            <a:off x="1028700" y="6398406"/>
            <a:ext cx="2326885" cy="2318423"/>
          </a:xfrm>
          <a:custGeom>
            <a:avLst/>
            <a:gdLst/>
            <a:ahLst/>
            <a:cxnLst/>
            <a:rect r="r" b="b" t="t" l="l"/>
            <a:pathLst>
              <a:path h="2318423" w="2326885">
                <a:moveTo>
                  <a:pt x="0" y="0"/>
                </a:moveTo>
                <a:lnTo>
                  <a:pt x="2326885" y="0"/>
                </a:lnTo>
                <a:lnTo>
                  <a:pt x="2326885" y="2318423"/>
                </a:lnTo>
                <a:lnTo>
                  <a:pt x="0" y="231842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2045887">
            <a:off x="14043446" y="6344229"/>
            <a:ext cx="2435633" cy="2426776"/>
          </a:xfrm>
          <a:custGeom>
            <a:avLst/>
            <a:gdLst/>
            <a:ahLst/>
            <a:cxnLst/>
            <a:rect r="r" b="b" t="t" l="l"/>
            <a:pathLst>
              <a:path h="2426776" w="2435633">
                <a:moveTo>
                  <a:pt x="0" y="0"/>
                </a:moveTo>
                <a:lnTo>
                  <a:pt x="2435633" y="0"/>
                </a:lnTo>
                <a:lnTo>
                  <a:pt x="2435633" y="2426776"/>
                </a:lnTo>
                <a:lnTo>
                  <a:pt x="0" y="242677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2419562">
            <a:off x="8155017" y="7436503"/>
            <a:ext cx="2372348" cy="2363721"/>
          </a:xfrm>
          <a:custGeom>
            <a:avLst/>
            <a:gdLst/>
            <a:ahLst/>
            <a:cxnLst/>
            <a:rect r="r" b="b" t="t" l="l"/>
            <a:pathLst>
              <a:path h="2363721" w="2372348">
                <a:moveTo>
                  <a:pt x="0" y="0"/>
                </a:moveTo>
                <a:lnTo>
                  <a:pt x="2372348" y="0"/>
                </a:lnTo>
                <a:lnTo>
                  <a:pt x="2372348" y="2363721"/>
                </a:lnTo>
                <a:lnTo>
                  <a:pt x="0" y="236372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977044">
            <a:off x="15445966" y="3031667"/>
            <a:ext cx="2155683" cy="2143925"/>
          </a:xfrm>
          <a:custGeom>
            <a:avLst/>
            <a:gdLst/>
            <a:ahLst/>
            <a:cxnLst/>
            <a:rect r="r" b="b" t="t" l="l"/>
            <a:pathLst>
              <a:path h="2143925" w="2155683">
                <a:moveTo>
                  <a:pt x="0" y="0"/>
                </a:moveTo>
                <a:lnTo>
                  <a:pt x="2155684" y="0"/>
                </a:lnTo>
                <a:lnTo>
                  <a:pt x="2155684" y="2143925"/>
                </a:lnTo>
                <a:lnTo>
                  <a:pt x="0" y="214392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4</a:t>
            </a:r>
          </a:p>
        </p:txBody>
      </p:sp>
      <p:sp>
        <p:nvSpPr>
          <p:cNvPr name="TextBox 10" id="10"/>
          <p:cNvSpPr txBox="true"/>
          <p:nvPr/>
        </p:nvSpPr>
        <p:spPr>
          <a:xfrm rot="0">
            <a:off x="5724376" y="2600994"/>
            <a:ext cx="6839248" cy="1533536"/>
          </a:xfrm>
          <a:prstGeom prst="rect">
            <a:avLst/>
          </a:prstGeom>
        </p:spPr>
        <p:txBody>
          <a:bodyPr anchor="t" rtlCol="false" tIns="0" lIns="0" bIns="0" rIns="0">
            <a:spAutoFit/>
          </a:bodyPr>
          <a:lstStyle/>
          <a:p>
            <a:pPr algn="ctr">
              <a:lnSpc>
                <a:spcPts val="12599"/>
              </a:lnSpc>
              <a:spcBef>
                <a:spcPct val="0"/>
              </a:spcBef>
            </a:pPr>
            <a:r>
              <a:rPr lang="en-US" sz="8999" spc="530">
                <a:solidFill>
                  <a:srgbClr val="195AEF"/>
                </a:solidFill>
                <a:latin typeface="Gimme Extra Bold"/>
                <a:ea typeface="Gimme Extra Bold"/>
                <a:cs typeface="Gimme Extra Bold"/>
                <a:sym typeface="Gimme Extra Bold"/>
              </a:rPr>
              <a:t>Minds on</a:t>
            </a:r>
          </a:p>
        </p:txBody>
      </p:sp>
      <p:sp>
        <p:nvSpPr>
          <p:cNvPr name="TextBox 11" id="11"/>
          <p:cNvSpPr txBox="true"/>
          <p:nvPr/>
        </p:nvSpPr>
        <p:spPr>
          <a:xfrm rot="0">
            <a:off x="1348740" y="4950276"/>
            <a:ext cx="15590520" cy="2066924"/>
          </a:xfrm>
          <a:prstGeom prst="rect">
            <a:avLst/>
          </a:prstGeom>
        </p:spPr>
        <p:txBody>
          <a:bodyPr anchor="t" rtlCol="false" tIns="0" lIns="0" bIns="0" rIns="0">
            <a:spAutoFit/>
          </a:bodyPr>
          <a:lstStyle/>
          <a:p>
            <a:pPr algn="ctr">
              <a:lnSpc>
                <a:spcPts val="8099"/>
              </a:lnSpc>
            </a:pPr>
            <a:r>
              <a:rPr lang="en-US" sz="7499">
                <a:solidFill>
                  <a:srgbClr val="195AEF"/>
                </a:solidFill>
                <a:latin typeface="ABC Ginto Rounded Nord Condensed"/>
                <a:ea typeface="ABC Ginto Rounded Nord Condensed"/>
                <a:cs typeface="ABC Ginto Rounded Nord Condensed"/>
                <a:sym typeface="ABC Ginto Rounded Nord Condensed"/>
              </a:rPr>
              <a:t>How do you find answers to things you’re curious about?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3"/>
            <a:stretch>
              <a:fillRect l="0" t="0" r="0" b="0"/>
            </a:stretch>
          </a:blipFill>
        </p:spPr>
      </p:sp>
      <p:grpSp>
        <p:nvGrpSpPr>
          <p:cNvPr name="Group 3" id="3"/>
          <p:cNvGrpSpPr/>
          <p:nvPr/>
        </p:nvGrpSpPr>
        <p:grpSpPr>
          <a:xfrm rot="0">
            <a:off x="951272" y="1397066"/>
            <a:ext cx="5653077" cy="7507605"/>
            <a:chOff x="0" y="0"/>
            <a:chExt cx="875810" cy="1163124"/>
          </a:xfrm>
        </p:grpSpPr>
        <p:sp>
          <p:nvSpPr>
            <p:cNvPr name="Freeform 4" id="4"/>
            <p:cNvSpPr/>
            <p:nvPr/>
          </p:nvSpPr>
          <p:spPr>
            <a:xfrm flipH="false" flipV="false" rot="0">
              <a:off x="0" y="0"/>
              <a:ext cx="875810" cy="1163124"/>
            </a:xfrm>
            <a:custGeom>
              <a:avLst/>
              <a:gdLst/>
              <a:ahLst/>
              <a:cxnLst/>
              <a:rect r="r" b="b" t="t" l="l"/>
              <a:pathLst>
                <a:path h="1163124" w="875810">
                  <a:moveTo>
                    <a:pt x="41085" y="0"/>
                  </a:moveTo>
                  <a:lnTo>
                    <a:pt x="834724" y="0"/>
                  </a:lnTo>
                  <a:cubicBezTo>
                    <a:pt x="857415" y="0"/>
                    <a:pt x="875810" y="18394"/>
                    <a:pt x="875810" y="41085"/>
                  </a:cubicBezTo>
                  <a:lnTo>
                    <a:pt x="875810" y="1122039"/>
                  </a:lnTo>
                  <a:cubicBezTo>
                    <a:pt x="875810" y="1144730"/>
                    <a:pt x="857415" y="1163124"/>
                    <a:pt x="834724" y="1163124"/>
                  </a:cubicBezTo>
                  <a:lnTo>
                    <a:pt x="41085" y="1163124"/>
                  </a:lnTo>
                  <a:cubicBezTo>
                    <a:pt x="18394" y="1163124"/>
                    <a:pt x="0" y="1144730"/>
                    <a:pt x="0" y="1122039"/>
                  </a:cubicBezTo>
                  <a:lnTo>
                    <a:pt x="0" y="41085"/>
                  </a:lnTo>
                  <a:cubicBezTo>
                    <a:pt x="0" y="18394"/>
                    <a:pt x="18394" y="0"/>
                    <a:pt x="41085" y="0"/>
                  </a:cubicBezTo>
                  <a:close/>
                </a:path>
              </a:pathLst>
            </a:custGeom>
            <a:blipFill>
              <a:blip r:embed="rId4"/>
              <a:stretch>
                <a:fillRect l="0" t="-6455" r="0" b="-6455"/>
              </a:stretch>
            </a:blipFill>
          </p:spPr>
        </p:sp>
      </p:grpSp>
      <p:sp>
        <p:nvSpPr>
          <p:cNvPr name="Freeform 5" id="5"/>
          <p:cNvSpPr/>
          <p:nvPr/>
        </p:nvSpPr>
        <p:spPr>
          <a:xfrm flipH="false" flipV="false" rot="-494457">
            <a:off x="404921" y="579557"/>
            <a:ext cx="2162108" cy="2154246"/>
          </a:xfrm>
          <a:custGeom>
            <a:avLst/>
            <a:gdLst/>
            <a:ahLst/>
            <a:cxnLst/>
            <a:rect r="r" b="b" t="t" l="l"/>
            <a:pathLst>
              <a:path h="2154246" w="2162108">
                <a:moveTo>
                  <a:pt x="0" y="0"/>
                </a:moveTo>
                <a:lnTo>
                  <a:pt x="2162108" y="0"/>
                </a:lnTo>
                <a:lnTo>
                  <a:pt x="2162108" y="2154246"/>
                </a:lnTo>
                <a:lnTo>
                  <a:pt x="0" y="215424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1220645">
            <a:off x="5545076" y="7661407"/>
            <a:ext cx="2118548" cy="2110844"/>
          </a:xfrm>
          <a:custGeom>
            <a:avLst/>
            <a:gdLst/>
            <a:ahLst/>
            <a:cxnLst/>
            <a:rect r="r" b="b" t="t" l="l"/>
            <a:pathLst>
              <a:path h="2110844" w="2118548">
                <a:moveTo>
                  <a:pt x="0" y="0"/>
                </a:moveTo>
                <a:lnTo>
                  <a:pt x="2118548" y="0"/>
                </a:lnTo>
                <a:lnTo>
                  <a:pt x="2118548" y="2110844"/>
                </a:lnTo>
                <a:lnTo>
                  <a:pt x="0" y="211084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5</a:t>
            </a:r>
          </a:p>
        </p:txBody>
      </p:sp>
      <p:sp>
        <p:nvSpPr>
          <p:cNvPr name="TextBox 8" id="8"/>
          <p:cNvSpPr txBox="true"/>
          <p:nvPr/>
        </p:nvSpPr>
        <p:spPr>
          <a:xfrm rot="0">
            <a:off x="8817951" y="2038350"/>
            <a:ext cx="8382000" cy="1459230"/>
          </a:xfrm>
          <a:prstGeom prst="rect">
            <a:avLst/>
          </a:prstGeom>
        </p:spPr>
        <p:txBody>
          <a:bodyPr anchor="t" rtlCol="false" tIns="0" lIns="0" bIns="0" rIns="0">
            <a:spAutoFit/>
          </a:bodyPr>
          <a:lstStyle/>
          <a:p>
            <a:pPr algn="l">
              <a:lnSpc>
                <a:spcPts val="5699"/>
              </a:lnSpc>
            </a:pPr>
            <a:r>
              <a:rPr lang="en-US" sz="5699">
                <a:solidFill>
                  <a:srgbClr val="195AEF"/>
                </a:solidFill>
                <a:latin typeface="Gimme Extra Bold"/>
                <a:ea typeface="Gimme Extra Bold"/>
                <a:cs typeface="Gimme Extra Bold"/>
                <a:sym typeface="Gimme Extra Bold"/>
              </a:rPr>
              <a:t>Curiosity leads to discovery</a:t>
            </a:r>
          </a:p>
        </p:txBody>
      </p:sp>
      <p:sp>
        <p:nvSpPr>
          <p:cNvPr name="TextBox 9" id="9"/>
          <p:cNvSpPr txBox="true"/>
          <p:nvPr/>
        </p:nvSpPr>
        <p:spPr>
          <a:xfrm rot="0">
            <a:off x="8817951" y="4046220"/>
            <a:ext cx="8382000" cy="4316730"/>
          </a:xfrm>
          <a:prstGeom prst="rect">
            <a:avLst/>
          </a:prstGeom>
        </p:spPr>
        <p:txBody>
          <a:bodyPr anchor="t" rtlCol="false" tIns="0" lIns="0" bIns="0" rIns="0">
            <a:spAutoFit/>
          </a:bodyPr>
          <a:lstStyle/>
          <a:p>
            <a:pPr algn="l">
              <a:lnSpc>
                <a:spcPts val="4500"/>
              </a:lnSpc>
            </a:pPr>
            <a:r>
              <a:rPr lang="en-US" sz="4500">
                <a:solidFill>
                  <a:srgbClr val="195AEF"/>
                </a:solidFill>
                <a:latin typeface="ABC Ginto Rounded Nord Condensed"/>
                <a:ea typeface="ABC Ginto Rounded Nord Condensed"/>
                <a:cs typeface="ABC Ginto Rounded Nord Condensed"/>
                <a:sym typeface="ABC Ginto Rounded Nord Condensed"/>
              </a:rPr>
              <a:t>Obse</a:t>
            </a:r>
            <a:r>
              <a:rPr lang="en-US" sz="4500">
                <a:solidFill>
                  <a:srgbClr val="195AEF"/>
                </a:solidFill>
                <a:latin typeface="ABC Ginto Rounded Nord Condensed"/>
                <a:ea typeface="ABC Ginto Rounded Nord Condensed"/>
                <a:cs typeface="ABC Ginto Rounded Nord Condensed"/>
                <a:sym typeface="ABC Ginto Rounded Nord Condensed"/>
              </a:rPr>
              <a:t>rvations can make us curious and lead to asking questions that can help us learn more.</a:t>
            </a:r>
          </a:p>
          <a:p>
            <a:pPr algn="l">
              <a:lnSpc>
                <a:spcPts val="4500"/>
              </a:lnSpc>
            </a:pPr>
          </a:p>
          <a:p>
            <a:pPr algn="l">
              <a:lnSpc>
                <a:spcPts val="4500"/>
              </a:lnSpc>
            </a:pPr>
            <a:r>
              <a:rPr lang="en-US" sz="4500">
                <a:solidFill>
                  <a:srgbClr val="195AEF"/>
                </a:solidFill>
                <a:latin typeface="ABC Ginto Rounded Nord Condensed"/>
                <a:ea typeface="ABC Ginto Rounded Nord Condensed"/>
                <a:cs typeface="ABC Ginto Rounded Nord Condensed"/>
                <a:sym typeface="ABC Ginto Rounded Nord Condensed"/>
              </a:rPr>
              <a:t>We can test our questions by following</a:t>
            </a:r>
          </a:p>
          <a:p>
            <a:pPr algn="l">
              <a:lnSpc>
                <a:spcPts val="4500"/>
              </a:lnSpc>
            </a:pPr>
            <a:r>
              <a:rPr lang="en-US" b="true" sz="4500">
                <a:solidFill>
                  <a:srgbClr val="195AEF"/>
                </a:solidFill>
                <a:latin typeface="ABC Ginto Rounded Nord Condensed Medium"/>
                <a:ea typeface="ABC Ginto Rounded Nord Condensed Medium"/>
                <a:cs typeface="ABC Ginto Rounded Nord Condensed Medium"/>
                <a:sym typeface="ABC Ginto Rounded Nord Condensed Medium"/>
              </a:rPr>
              <a:t>the scientific method!</a:t>
            </a:r>
          </a:p>
          <a:p>
            <a:pPr algn="l">
              <a:lnSpc>
                <a:spcPts val="2400"/>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3455581" y="436928"/>
            <a:ext cx="4403407" cy="2898243"/>
          </a:xfrm>
          <a:custGeom>
            <a:avLst/>
            <a:gdLst/>
            <a:ahLst/>
            <a:cxnLst/>
            <a:rect r="r" b="b" t="t" l="l"/>
            <a:pathLst>
              <a:path h="2898243" w="4403407">
                <a:moveTo>
                  <a:pt x="0" y="0"/>
                </a:moveTo>
                <a:lnTo>
                  <a:pt x="4403408" y="0"/>
                </a:lnTo>
                <a:lnTo>
                  <a:pt x="4403408" y="2898243"/>
                </a:lnTo>
                <a:lnTo>
                  <a:pt x="0" y="289824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6</a:t>
            </a:r>
          </a:p>
        </p:txBody>
      </p:sp>
      <p:grpSp>
        <p:nvGrpSpPr>
          <p:cNvPr name="Group 5" id="5"/>
          <p:cNvGrpSpPr/>
          <p:nvPr/>
        </p:nvGrpSpPr>
        <p:grpSpPr>
          <a:xfrm rot="0">
            <a:off x="3662283" y="2026088"/>
            <a:ext cx="9272238" cy="1275003"/>
            <a:chOff x="0" y="0"/>
            <a:chExt cx="2632740" cy="362022"/>
          </a:xfrm>
        </p:grpSpPr>
        <p:sp>
          <p:nvSpPr>
            <p:cNvPr name="Freeform 6" id="6"/>
            <p:cNvSpPr/>
            <p:nvPr/>
          </p:nvSpPr>
          <p:spPr>
            <a:xfrm flipH="false" flipV="false" rot="0">
              <a:off x="0" y="0"/>
              <a:ext cx="2632740" cy="362022"/>
            </a:xfrm>
            <a:custGeom>
              <a:avLst/>
              <a:gdLst/>
              <a:ahLst/>
              <a:cxnLst/>
              <a:rect r="r" b="b" t="t" l="l"/>
              <a:pathLst>
                <a:path h="362022" w="2632740">
                  <a:moveTo>
                    <a:pt x="31728" y="0"/>
                  </a:moveTo>
                  <a:lnTo>
                    <a:pt x="2601012" y="0"/>
                  </a:lnTo>
                  <a:cubicBezTo>
                    <a:pt x="2609427" y="0"/>
                    <a:pt x="2617497" y="3343"/>
                    <a:pt x="2623447" y="9293"/>
                  </a:cubicBezTo>
                  <a:cubicBezTo>
                    <a:pt x="2629398" y="15243"/>
                    <a:pt x="2632740" y="23313"/>
                    <a:pt x="2632740" y="31728"/>
                  </a:cubicBezTo>
                  <a:lnTo>
                    <a:pt x="2632740" y="330293"/>
                  </a:lnTo>
                  <a:cubicBezTo>
                    <a:pt x="2632740" y="338708"/>
                    <a:pt x="2629398" y="346778"/>
                    <a:pt x="2623447" y="352729"/>
                  </a:cubicBezTo>
                  <a:cubicBezTo>
                    <a:pt x="2617497" y="358679"/>
                    <a:pt x="2609427" y="362022"/>
                    <a:pt x="2601012" y="362022"/>
                  </a:cubicBezTo>
                  <a:lnTo>
                    <a:pt x="31728" y="362022"/>
                  </a:lnTo>
                  <a:cubicBezTo>
                    <a:pt x="23313" y="362022"/>
                    <a:pt x="15243" y="358679"/>
                    <a:pt x="9293" y="352729"/>
                  </a:cubicBezTo>
                  <a:cubicBezTo>
                    <a:pt x="3343" y="346778"/>
                    <a:pt x="0" y="338708"/>
                    <a:pt x="0" y="330293"/>
                  </a:cubicBezTo>
                  <a:lnTo>
                    <a:pt x="0" y="31728"/>
                  </a:lnTo>
                  <a:cubicBezTo>
                    <a:pt x="0" y="23313"/>
                    <a:pt x="3343" y="15243"/>
                    <a:pt x="9293" y="9293"/>
                  </a:cubicBezTo>
                  <a:cubicBezTo>
                    <a:pt x="15243" y="3343"/>
                    <a:pt x="23313" y="0"/>
                    <a:pt x="31728" y="0"/>
                  </a:cubicBezTo>
                  <a:close/>
                </a:path>
              </a:pathLst>
            </a:custGeom>
            <a:solidFill>
              <a:srgbClr val="E5A000"/>
            </a:solidFill>
          </p:spPr>
        </p:sp>
        <p:sp>
          <p:nvSpPr>
            <p:cNvPr name="TextBox 7" id="7"/>
            <p:cNvSpPr txBox="true"/>
            <p:nvPr/>
          </p:nvSpPr>
          <p:spPr>
            <a:xfrm>
              <a:off x="0" y="-28575"/>
              <a:ext cx="2632740" cy="390597"/>
            </a:xfrm>
            <a:prstGeom prst="rect">
              <a:avLst/>
            </a:prstGeom>
          </p:spPr>
          <p:txBody>
            <a:bodyPr anchor="ctr" rtlCol="false" tIns="48787" lIns="48787" bIns="48787" rIns="48787"/>
            <a:lstStyle/>
            <a:p>
              <a:pPr algn="ctr">
                <a:lnSpc>
                  <a:spcPts val="2100"/>
                </a:lnSpc>
                <a:spcBef>
                  <a:spcPct val="0"/>
                </a:spcBef>
              </a:pPr>
            </a:p>
          </p:txBody>
        </p:sp>
      </p:grpSp>
      <p:grpSp>
        <p:nvGrpSpPr>
          <p:cNvPr name="Group 8" id="8"/>
          <p:cNvGrpSpPr/>
          <p:nvPr/>
        </p:nvGrpSpPr>
        <p:grpSpPr>
          <a:xfrm rot="0">
            <a:off x="3662283" y="8061587"/>
            <a:ext cx="9272238" cy="1275003"/>
            <a:chOff x="0" y="0"/>
            <a:chExt cx="2632740" cy="362022"/>
          </a:xfrm>
        </p:grpSpPr>
        <p:sp>
          <p:nvSpPr>
            <p:cNvPr name="Freeform 9" id="9"/>
            <p:cNvSpPr/>
            <p:nvPr/>
          </p:nvSpPr>
          <p:spPr>
            <a:xfrm flipH="false" flipV="false" rot="0">
              <a:off x="0" y="0"/>
              <a:ext cx="2632740" cy="362022"/>
            </a:xfrm>
            <a:custGeom>
              <a:avLst/>
              <a:gdLst/>
              <a:ahLst/>
              <a:cxnLst/>
              <a:rect r="r" b="b" t="t" l="l"/>
              <a:pathLst>
                <a:path h="362022" w="2632740">
                  <a:moveTo>
                    <a:pt x="31728" y="0"/>
                  </a:moveTo>
                  <a:lnTo>
                    <a:pt x="2601012" y="0"/>
                  </a:lnTo>
                  <a:cubicBezTo>
                    <a:pt x="2609427" y="0"/>
                    <a:pt x="2617497" y="3343"/>
                    <a:pt x="2623447" y="9293"/>
                  </a:cubicBezTo>
                  <a:cubicBezTo>
                    <a:pt x="2629398" y="15243"/>
                    <a:pt x="2632740" y="23313"/>
                    <a:pt x="2632740" y="31728"/>
                  </a:cubicBezTo>
                  <a:lnTo>
                    <a:pt x="2632740" y="330293"/>
                  </a:lnTo>
                  <a:cubicBezTo>
                    <a:pt x="2632740" y="338708"/>
                    <a:pt x="2629398" y="346778"/>
                    <a:pt x="2623447" y="352729"/>
                  </a:cubicBezTo>
                  <a:cubicBezTo>
                    <a:pt x="2617497" y="358679"/>
                    <a:pt x="2609427" y="362022"/>
                    <a:pt x="2601012" y="362022"/>
                  </a:cubicBezTo>
                  <a:lnTo>
                    <a:pt x="31728" y="362022"/>
                  </a:lnTo>
                  <a:cubicBezTo>
                    <a:pt x="23313" y="362022"/>
                    <a:pt x="15243" y="358679"/>
                    <a:pt x="9293" y="352729"/>
                  </a:cubicBezTo>
                  <a:cubicBezTo>
                    <a:pt x="3343" y="346778"/>
                    <a:pt x="0" y="338708"/>
                    <a:pt x="0" y="330293"/>
                  </a:cubicBezTo>
                  <a:lnTo>
                    <a:pt x="0" y="31728"/>
                  </a:lnTo>
                  <a:cubicBezTo>
                    <a:pt x="0" y="23313"/>
                    <a:pt x="3343" y="15243"/>
                    <a:pt x="9293" y="9293"/>
                  </a:cubicBezTo>
                  <a:cubicBezTo>
                    <a:pt x="15243" y="3343"/>
                    <a:pt x="23313" y="0"/>
                    <a:pt x="31728" y="0"/>
                  </a:cubicBezTo>
                  <a:close/>
                </a:path>
              </a:pathLst>
            </a:custGeom>
            <a:solidFill>
              <a:srgbClr val="E5A000"/>
            </a:solidFill>
          </p:spPr>
        </p:sp>
        <p:sp>
          <p:nvSpPr>
            <p:cNvPr name="TextBox 10" id="10"/>
            <p:cNvSpPr txBox="true"/>
            <p:nvPr/>
          </p:nvSpPr>
          <p:spPr>
            <a:xfrm>
              <a:off x="0" y="-28575"/>
              <a:ext cx="2632740" cy="390597"/>
            </a:xfrm>
            <a:prstGeom prst="rect">
              <a:avLst/>
            </a:prstGeom>
          </p:spPr>
          <p:txBody>
            <a:bodyPr anchor="ctr" rtlCol="false" tIns="48787" lIns="48787" bIns="48787" rIns="48787"/>
            <a:lstStyle/>
            <a:p>
              <a:pPr algn="ctr">
                <a:lnSpc>
                  <a:spcPts val="2100"/>
                </a:lnSpc>
                <a:spcBef>
                  <a:spcPct val="0"/>
                </a:spcBef>
              </a:pPr>
            </a:p>
          </p:txBody>
        </p:sp>
      </p:grpSp>
      <p:grpSp>
        <p:nvGrpSpPr>
          <p:cNvPr name="Group 11" id="11"/>
          <p:cNvGrpSpPr/>
          <p:nvPr/>
        </p:nvGrpSpPr>
        <p:grpSpPr>
          <a:xfrm rot="0">
            <a:off x="3662283" y="6552712"/>
            <a:ext cx="9272238" cy="1275003"/>
            <a:chOff x="0" y="0"/>
            <a:chExt cx="2632740" cy="362022"/>
          </a:xfrm>
        </p:grpSpPr>
        <p:sp>
          <p:nvSpPr>
            <p:cNvPr name="Freeform 12" id="12"/>
            <p:cNvSpPr/>
            <p:nvPr/>
          </p:nvSpPr>
          <p:spPr>
            <a:xfrm flipH="false" flipV="false" rot="0">
              <a:off x="0" y="0"/>
              <a:ext cx="2632740" cy="362022"/>
            </a:xfrm>
            <a:custGeom>
              <a:avLst/>
              <a:gdLst/>
              <a:ahLst/>
              <a:cxnLst/>
              <a:rect r="r" b="b" t="t" l="l"/>
              <a:pathLst>
                <a:path h="362022" w="2632740">
                  <a:moveTo>
                    <a:pt x="31728" y="0"/>
                  </a:moveTo>
                  <a:lnTo>
                    <a:pt x="2601012" y="0"/>
                  </a:lnTo>
                  <a:cubicBezTo>
                    <a:pt x="2609427" y="0"/>
                    <a:pt x="2617497" y="3343"/>
                    <a:pt x="2623447" y="9293"/>
                  </a:cubicBezTo>
                  <a:cubicBezTo>
                    <a:pt x="2629398" y="15243"/>
                    <a:pt x="2632740" y="23313"/>
                    <a:pt x="2632740" y="31728"/>
                  </a:cubicBezTo>
                  <a:lnTo>
                    <a:pt x="2632740" y="330293"/>
                  </a:lnTo>
                  <a:cubicBezTo>
                    <a:pt x="2632740" y="338708"/>
                    <a:pt x="2629398" y="346778"/>
                    <a:pt x="2623447" y="352729"/>
                  </a:cubicBezTo>
                  <a:cubicBezTo>
                    <a:pt x="2617497" y="358679"/>
                    <a:pt x="2609427" y="362022"/>
                    <a:pt x="2601012" y="362022"/>
                  </a:cubicBezTo>
                  <a:lnTo>
                    <a:pt x="31728" y="362022"/>
                  </a:lnTo>
                  <a:cubicBezTo>
                    <a:pt x="23313" y="362022"/>
                    <a:pt x="15243" y="358679"/>
                    <a:pt x="9293" y="352729"/>
                  </a:cubicBezTo>
                  <a:cubicBezTo>
                    <a:pt x="3343" y="346778"/>
                    <a:pt x="0" y="338708"/>
                    <a:pt x="0" y="330293"/>
                  </a:cubicBezTo>
                  <a:lnTo>
                    <a:pt x="0" y="31728"/>
                  </a:lnTo>
                  <a:cubicBezTo>
                    <a:pt x="0" y="23313"/>
                    <a:pt x="3343" y="15243"/>
                    <a:pt x="9293" y="9293"/>
                  </a:cubicBezTo>
                  <a:cubicBezTo>
                    <a:pt x="15243" y="3343"/>
                    <a:pt x="23313" y="0"/>
                    <a:pt x="31728" y="0"/>
                  </a:cubicBezTo>
                  <a:close/>
                </a:path>
              </a:pathLst>
            </a:custGeom>
            <a:solidFill>
              <a:srgbClr val="195AEF"/>
            </a:solidFill>
          </p:spPr>
        </p:sp>
        <p:sp>
          <p:nvSpPr>
            <p:cNvPr name="TextBox 13" id="13"/>
            <p:cNvSpPr txBox="true"/>
            <p:nvPr/>
          </p:nvSpPr>
          <p:spPr>
            <a:xfrm>
              <a:off x="0" y="-28575"/>
              <a:ext cx="2632740" cy="390597"/>
            </a:xfrm>
            <a:prstGeom prst="rect">
              <a:avLst/>
            </a:prstGeom>
          </p:spPr>
          <p:txBody>
            <a:bodyPr anchor="ctr" rtlCol="false" tIns="48787" lIns="48787" bIns="48787" rIns="48787"/>
            <a:lstStyle/>
            <a:p>
              <a:pPr algn="ctr">
                <a:lnSpc>
                  <a:spcPts val="2100"/>
                </a:lnSpc>
                <a:spcBef>
                  <a:spcPct val="0"/>
                </a:spcBef>
              </a:pPr>
            </a:p>
          </p:txBody>
        </p:sp>
      </p:grpSp>
      <p:grpSp>
        <p:nvGrpSpPr>
          <p:cNvPr name="Group 14" id="14"/>
          <p:cNvGrpSpPr/>
          <p:nvPr/>
        </p:nvGrpSpPr>
        <p:grpSpPr>
          <a:xfrm rot="0">
            <a:off x="3662283" y="5043837"/>
            <a:ext cx="9272238" cy="1275003"/>
            <a:chOff x="0" y="0"/>
            <a:chExt cx="2632740" cy="362022"/>
          </a:xfrm>
        </p:grpSpPr>
        <p:sp>
          <p:nvSpPr>
            <p:cNvPr name="Freeform 15" id="15"/>
            <p:cNvSpPr/>
            <p:nvPr/>
          </p:nvSpPr>
          <p:spPr>
            <a:xfrm flipH="false" flipV="false" rot="0">
              <a:off x="0" y="0"/>
              <a:ext cx="2632740" cy="362022"/>
            </a:xfrm>
            <a:custGeom>
              <a:avLst/>
              <a:gdLst/>
              <a:ahLst/>
              <a:cxnLst/>
              <a:rect r="r" b="b" t="t" l="l"/>
              <a:pathLst>
                <a:path h="362022" w="2632740">
                  <a:moveTo>
                    <a:pt x="31728" y="0"/>
                  </a:moveTo>
                  <a:lnTo>
                    <a:pt x="2601012" y="0"/>
                  </a:lnTo>
                  <a:cubicBezTo>
                    <a:pt x="2609427" y="0"/>
                    <a:pt x="2617497" y="3343"/>
                    <a:pt x="2623447" y="9293"/>
                  </a:cubicBezTo>
                  <a:cubicBezTo>
                    <a:pt x="2629398" y="15243"/>
                    <a:pt x="2632740" y="23313"/>
                    <a:pt x="2632740" y="31728"/>
                  </a:cubicBezTo>
                  <a:lnTo>
                    <a:pt x="2632740" y="330293"/>
                  </a:lnTo>
                  <a:cubicBezTo>
                    <a:pt x="2632740" y="338708"/>
                    <a:pt x="2629398" y="346778"/>
                    <a:pt x="2623447" y="352729"/>
                  </a:cubicBezTo>
                  <a:cubicBezTo>
                    <a:pt x="2617497" y="358679"/>
                    <a:pt x="2609427" y="362022"/>
                    <a:pt x="2601012" y="362022"/>
                  </a:cubicBezTo>
                  <a:lnTo>
                    <a:pt x="31728" y="362022"/>
                  </a:lnTo>
                  <a:cubicBezTo>
                    <a:pt x="23313" y="362022"/>
                    <a:pt x="15243" y="358679"/>
                    <a:pt x="9293" y="352729"/>
                  </a:cubicBezTo>
                  <a:cubicBezTo>
                    <a:pt x="3343" y="346778"/>
                    <a:pt x="0" y="338708"/>
                    <a:pt x="0" y="330293"/>
                  </a:cubicBezTo>
                  <a:lnTo>
                    <a:pt x="0" y="31728"/>
                  </a:lnTo>
                  <a:cubicBezTo>
                    <a:pt x="0" y="23313"/>
                    <a:pt x="3343" y="15243"/>
                    <a:pt x="9293" y="9293"/>
                  </a:cubicBezTo>
                  <a:cubicBezTo>
                    <a:pt x="15243" y="3343"/>
                    <a:pt x="23313" y="0"/>
                    <a:pt x="31728" y="0"/>
                  </a:cubicBezTo>
                  <a:close/>
                </a:path>
              </a:pathLst>
            </a:custGeom>
            <a:solidFill>
              <a:srgbClr val="E5A000"/>
            </a:solidFill>
          </p:spPr>
        </p:sp>
        <p:sp>
          <p:nvSpPr>
            <p:cNvPr name="TextBox 16" id="16"/>
            <p:cNvSpPr txBox="true"/>
            <p:nvPr/>
          </p:nvSpPr>
          <p:spPr>
            <a:xfrm>
              <a:off x="0" y="-28575"/>
              <a:ext cx="2632740" cy="390597"/>
            </a:xfrm>
            <a:prstGeom prst="rect">
              <a:avLst/>
            </a:prstGeom>
          </p:spPr>
          <p:txBody>
            <a:bodyPr anchor="ctr" rtlCol="false" tIns="48787" lIns="48787" bIns="48787" rIns="48787"/>
            <a:lstStyle/>
            <a:p>
              <a:pPr algn="ctr">
                <a:lnSpc>
                  <a:spcPts val="2100"/>
                </a:lnSpc>
                <a:spcBef>
                  <a:spcPct val="0"/>
                </a:spcBef>
              </a:pPr>
            </a:p>
          </p:txBody>
        </p:sp>
      </p:grpSp>
      <p:sp>
        <p:nvSpPr>
          <p:cNvPr name="TextBox 17" id="17"/>
          <p:cNvSpPr txBox="true"/>
          <p:nvPr/>
        </p:nvSpPr>
        <p:spPr>
          <a:xfrm rot="0">
            <a:off x="5870756" y="2265545"/>
            <a:ext cx="4855293" cy="719888"/>
          </a:xfrm>
          <a:prstGeom prst="rect">
            <a:avLst/>
          </a:prstGeom>
        </p:spPr>
        <p:txBody>
          <a:bodyPr anchor="t" rtlCol="false" tIns="0" lIns="0" bIns="0" rIns="0">
            <a:spAutoFit/>
          </a:bodyPr>
          <a:lstStyle/>
          <a:p>
            <a:pPr algn="ctr">
              <a:lnSpc>
                <a:spcPts val="5996"/>
              </a:lnSpc>
              <a:spcBef>
                <a:spcPct val="0"/>
              </a:spcBef>
            </a:pPr>
            <a:r>
              <a:rPr lang="en-US" b="true" sz="4282">
                <a:solidFill>
                  <a:srgbClr val="EEDDCD"/>
                </a:solidFill>
                <a:latin typeface="ABC Ginto Rounded Nord Condensed Medium"/>
                <a:ea typeface="ABC Ginto Rounded Nord Condensed Medium"/>
                <a:cs typeface="ABC Ginto Rounded Nord Condensed Medium"/>
                <a:sym typeface="ABC Ginto Rounded Nord Condensed Medium"/>
              </a:rPr>
              <a:t>Step 1: </a:t>
            </a:r>
            <a:r>
              <a:rPr lang="en-US" sz="4282">
                <a:solidFill>
                  <a:srgbClr val="EEDDCD"/>
                </a:solidFill>
                <a:latin typeface="ABC Ginto Rounded Nord Condensed"/>
                <a:ea typeface="ABC Ginto Rounded Nord Condensed"/>
                <a:cs typeface="ABC Ginto Rounded Nord Condensed"/>
                <a:sym typeface="ABC Ginto Rounded Nord Condensed"/>
              </a:rPr>
              <a:t>Ask a question</a:t>
            </a:r>
          </a:p>
        </p:txBody>
      </p:sp>
      <p:grpSp>
        <p:nvGrpSpPr>
          <p:cNvPr name="Group 18" id="18"/>
          <p:cNvGrpSpPr/>
          <p:nvPr/>
        </p:nvGrpSpPr>
        <p:grpSpPr>
          <a:xfrm rot="0">
            <a:off x="3662283" y="3534962"/>
            <a:ext cx="9272238" cy="1275003"/>
            <a:chOff x="0" y="0"/>
            <a:chExt cx="2632740" cy="362022"/>
          </a:xfrm>
        </p:grpSpPr>
        <p:sp>
          <p:nvSpPr>
            <p:cNvPr name="Freeform 19" id="19"/>
            <p:cNvSpPr/>
            <p:nvPr/>
          </p:nvSpPr>
          <p:spPr>
            <a:xfrm flipH="false" flipV="false" rot="0">
              <a:off x="0" y="0"/>
              <a:ext cx="2632740" cy="362022"/>
            </a:xfrm>
            <a:custGeom>
              <a:avLst/>
              <a:gdLst/>
              <a:ahLst/>
              <a:cxnLst/>
              <a:rect r="r" b="b" t="t" l="l"/>
              <a:pathLst>
                <a:path h="362022" w="2632740">
                  <a:moveTo>
                    <a:pt x="31728" y="0"/>
                  </a:moveTo>
                  <a:lnTo>
                    <a:pt x="2601012" y="0"/>
                  </a:lnTo>
                  <a:cubicBezTo>
                    <a:pt x="2609427" y="0"/>
                    <a:pt x="2617497" y="3343"/>
                    <a:pt x="2623447" y="9293"/>
                  </a:cubicBezTo>
                  <a:cubicBezTo>
                    <a:pt x="2629398" y="15243"/>
                    <a:pt x="2632740" y="23313"/>
                    <a:pt x="2632740" y="31728"/>
                  </a:cubicBezTo>
                  <a:lnTo>
                    <a:pt x="2632740" y="330293"/>
                  </a:lnTo>
                  <a:cubicBezTo>
                    <a:pt x="2632740" y="338708"/>
                    <a:pt x="2629398" y="346778"/>
                    <a:pt x="2623447" y="352729"/>
                  </a:cubicBezTo>
                  <a:cubicBezTo>
                    <a:pt x="2617497" y="358679"/>
                    <a:pt x="2609427" y="362022"/>
                    <a:pt x="2601012" y="362022"/>
                  </a:cubicBezTo>
                  <a:lnTo>
                    <a:pt x="31728" y="362022"/>
                  </a:lnTo>
                  <a:cubicBezTo>
                    <a:pt x="23313" y="362022"/>
                    <a:pt x="15243" y="358679"/>
                    <a:pt x="9293" y="352729"/>
                  </a:cubicBezTo>
                  <a:cubicBezTo>
                    <a:pt x="3343" y="346778"/>
                    <a:pt x="0" y="338708"/>
                    <a:pt x="0" y="330293"/>
                  </a:cubicBezTo>
                  <a:lnTo>
                    <a:pt x="0" y="31728"/>
                  </a:lnTo>
                  <a:cubicBezTo>
                    <a:pt x="0" y="23313"/>
                    <a:pt x="3343" y="15243"/>
                    <a:pt x="9293" y="9293"/>
                  </a:cubicBezTo>
                  <a:cubicBezTo>
                    <a:pt x="15243" y="3343"/>
                    <a:pt x="23313" y="0"/>
                    <a:pt x="31728" y="0"/>
                  </a:cubicBezTo>
                  <a:close/>
                </a:path>
              </a:pathLst>
            </a:custGeom>
            <a:solidFill>
              <a:srgbClr val="195AEF"/>
            </a:solidFill>
          </p:spPr>
        </p:sp>
        <p:sp>
          <p:nvSpPr>
            <p:cNvPr name="TextBox 20" id="20"/>
            <p:cNvSpPr txBox="true"/>
            <p:nvPr/>
          </p:nvSpPr>
          <p:spPr>
            <a:xfrm>
              <a:off x="0" y="-19050"/>
              <a:ext cx="2632740" cy="381072"/>
            </a:xfrm>
            <a:prstGeom prst="rect">
              <a:avLst/>
            </a:prstGeom>
          </p:spPr>
          <p:txBody>
            <a:bodyPr anchor="ctr" rtlCol="false" tIns="62366" lIns="62366" bIns="62366" rIns="62366"/>
            <a:lstStyle/>
            <a:p>
              <a:pPr algn="ctr">
                <a:lnSpc>
                  <a:spcPts val="2099"/>
                </a:lnSpc>
                <a:spcBef>
                  <a:spcPct val="0"/>
                </a:spcBef>
              </a:pPr>
            </a:p>
          </p:txBody>
        </p:sp>
      </p:grpSp>
      <p:sp>
        <p:nvSpPr>
          <p:cNvPr name="TextBox 21" id="21"/>
          <p:cNvSpPr txBox="true"/>
          <p:nvPr/>
        </p:nvSpPr>
        <p:spPr>
          <a:xfrm rot="0">
            <a:off x="5376397" y="3774420"/>
            <a:ext cx="5844012" cy="719888"/>
          </a:xfrm>
          <a:prstGeom prst="rect">
            <a:avLst/>
          </a:prstGeom>
        </p:spPr>
        <p:txBody>
          <a:bodyPr anchor="t" rtlCol="false" tIns="0" lIns="0" bIns="0" rIns="0">
            <a:spAutoFit/>
          </a:bodyPr>
          <a:lstStyle/>
          <a:p>
            <a:pPr algn="ctr">
              <a:lnSpc>
                <a:spcPts val="5996"/>
              </a:lnSpc>
              <a:spcBef>
                <a:spcPct val="0"/>
              </a:spcBef>
            </a:pPr>
            <a:r>
              <a:rPr lang="en-US" b="true" sz="4282">
                <a:solidFill>
                  <a:srgbClr val="EEDDCD"/>
                </a:solidFill>
                <a:latin typeface="ABC Ginto Rounded Nord Condensed Medium"/>
                <a:ea typeface="ABC Ginto Rounded Nord Condensed Medium"/>
                <a:cs typeface="ABC Ginto Rounded Nord Condensed Medium"/>
                <a:sym typeface="ABC Ginto Rounded Nord Condensed Medium"/>
              </a:rPr>
              <a:t>Step 2</a:t>
            </a:r>
            <a:r>
              <a:rPr lang="en-US" sz="4282">
                <a:solidFill>
                  <a:srgbClr val="EEDDCD"/>
                </a:solidFill>
                <a:latin typeface="ABC Ginto Rounded Nord Condensed"/>
                <a:ea typeface="ABC Ginto Rounded Nord Condensed"/>
                <a:cs typeface="ABC Ginto Rounded Nord Condensed"/>
                <a:sym typeface="ABC Ginto Rounded Nord Condensed"/>
              </a:rPr>
              <a:t>: Make a prediction</a:t>
            </a:r>
          </a:p>
        </p:txBody>
      </p:sp>
      <p:sp>
        <p:nvSpPr>
          <p:cNvPr name="TextBox 22" id="22"/>
          <p:cNvSpPr txBox="true"/>
          <p:nvPr/>
        </p:nvSpPr>
        <p:spPr>
          <a:xfrm rot="0">
            <a:off x="4716674" y="5283295"/>
            <a:ext cx="7163456" cy="719888"/>
          </a:xfrm>
          <a:prstGeom prst="rect">
            <a:avLst/>
          </a:prstGeom>
        </p:spPr>
        <p:txBody>
          <a:bodyPr anchor="t" rtlCol="false" tIns="0" lIns="0" bIns="0" rIns="0">
            <a:spAutoFit/>
          </a:bodyPr>
          <a:lstStyle/>
          <a:p>
            <a:pPr algn="ctr">
              <a:lnSpc>
                <a:spcPts val="5996"/>
              </a:lnSpc>
              <a:spcBef>
                <a:spcPct val="0"/>
              </a:spcBef>
            </a:pPr>
            <a:r>
              <a:rPr lang="en-US" b="true" sz="4282">
                <a:solidFill>
                  <a:srgbClr val="EEDDCD"/>
                </a:solidFill>
                <a:latin typeface="ABC Ginto Rounded Nord Condensed Medium"/>
                <a:ea typeface="ABC Ginto Rounded Nord Condensed Medium"/>
                <a:cs typeface="ABC Ginto Rounded Nord Condensed Medium"/>
                <a:sym typeface="ABC Ginto Rounded Nord Condensed Medium"/>
              </a:rPr>
              <a:t>Step 3: </a:t>
            </a:r>
            <a:r>
              <a:rPr lang="en-US" sz="4282">
                <a:solidFill>
                  <a:srgbClr val="EEDDCD"/>
                </a:solidFill>
                <a:latin typeface="ABC Ginto Rounded Nord Condensed"/>
                <a:ea typeface="ABC Ginto Rounded Nord Condensed"/>
                <a:cs typeface="ABC Ginto Rounded Nord Condensed"/>
                <a:sym typeface="ABC Ginto Rounded Nord Condensed"/>
              </a:rPr>
              <a:t>Test the prediction</a:t>
            </a:r>
          </a:p>
        </p:txBody>
      </p:sp>
      <p:sp>
        <p:nvSpPr>
          <p:cNvPr name="TextBox 23" id="23"/>
          <p:cNvSpPr txBox="true"/>
          <p:nvPr/>
        </p:nvSpPr>
        <p:spPr>
          <a:xfrm rot="0">
            <a:off x="4733301" y="6773871"/>
            <a:ext cx="7146829" cy="719888"/>
          </a:xfrm>
          <a:prstGeom prst="rect">
            <a:avLst/>
          </a:prstGeom>
        </p:spPr>
        <p:txBody>
          <a:bodyPr anchor="t" rtlCol="false" tIns="0" lIns="0" bIns="0" rIns="0">
            <a:spAutoFit/>
          </a:bodyPr>
          <a:lstStyle/>
          <a:p>
            <a:pPr algn="ctr">
              <a:lnSpc>
                <a:spcPts val="5996"/>
              </a:lnSpc>
              <a:spcBef>
                <a:spcPct val="0"/>
              </a:spcBef>
            </a:pPr>
            <a:r>
              <a:rPr lang="en-US" b="true" sz="4282">
                <a:solidFill>
                  <a:srgbClr val="EEDDCD"/>
                </a:solidFill>
                <a:latin typeface="ABC Ginto Rounded Nord Condensed Medium"/>
                <a:ea typeface="ABC Ginto Rounded Nord Condensed Medium"/>
                <a:cs typeface="ABC Ginto Rounded Nord Condensed Medium"/>
                <a:sym typeface="ABC Ginto Rounded Nord Condensed Medium"/>
              </a:rPr>
              <a:t>Step 4: </a:t>
            </a:r>
            <a:r>
              <a:rPr lang="en-US" sz="4282">
                <a:solidFill>
                  <a:srgbClr val="EEDDCD"/>
                </a:solidFill>
                <a:latin typeface="ABC Ginto Rounded Nord Condensed"/>
                <a:ea typeface="ABC Ginto Rounded Nord Condensed"/>
                <a:cs typeface="ABC Ginto Rounded Nord Condensed"/>
                <a:sym typeface="ABC Ginto Rounded Nord Condensed"/>
              </a:rPr>
              <a:t>Look at the results</a:t>
            </a:r>
          </a:p>
        </p:txBody>
      </p:sp>
      <p:sp>
        <p:nvSpPr>
          <p:cNvPr name="TextBox 24" id="24"/>
          <p:cNvSpPr txBox="true"/>
          <p:nvPr/>
        </p:nvSpPr>
        <p:spPr>
          <a:xfrm rot="0">
            <a:off x="5051483" y="8318785"/>
            <a:ext cx="6510465" cy="719888"/>
          </a:xfrm>
          <a:prstGeom prst="rect">
            <a:avLst/>
          </a:prstGeom>
        </p:spPr>
        <p:txBody>
          <a:bodyPr anchor="t" rtlCol="false" tIns="0" lIns="0" bIns="0" rIns="0">
            <a:spAutoFit/>
          </a:bodyPr>
          <a:lstStyle/>
          <a:p>
            <a:pPr algn="ctr">
              <a:lnSpc>
                <a:spcPts val="5996"/>
              </a:lnSpc>
              <a:spcBef>
                <a:spcPct val="0"/>
              </a:spcBef>
            </a:pPr>
            <a:r>
              <a:rPr lang="en-US" b="true" sz="4282">
                <a:solidFill>
                  <a:srgbClr val="EEDDCD"/>
                </a:solidFill>
                <a:latin typeface="ABC Ginto Rounded Nord Condensed Medium"/>
                <a:ea typeface="ABC Ginto Rounded Nord Condensed Medium"/>
                <a:cs typeface="ABC Ginto Rounded Nord Condensed Medium"/>
                <a:sym typeface="ABC Ginto Rounded Nord Condensed Medium"/>
              </a:rPr>
              <a:t>Step 5:</a:t>
            </a:r>
            <a:r>
              <a:rPr lang="en-US" sz="4282">
                <a:solidFill>
                  <a:srgbClr val="EEDDCD"/>
                </a:solidFill>
                <a:latin typeface="ABC Ginto Rounded Nord Condensed"/>
                <a:ea typeface="ABC Ginto Rounded Nord Condensed"/>
                <a:cs typeface="ABC Ginto Rounded Nord Condensed"/>
                <a:sym typeface="ABC Ginto Rounded Nord Condensed"/>
              </a:rPr>
              <a:t> Share your results </a:t>
            </a:r>
          </a:p>
        </p:txBody>
      </p:sp>
      <p:sp>
        <p:nvSpPr>
          <p:cNvPr name="TextBox 25" id="25"/>
          <p:cNvSpPr txBox="true"/>
          <p:nvPr/>
        </p:nvSpPr>
        <p:spPr>
          <a:xfrm rot="0">
            <a:off x="1028675" y="554037"/>
            <a:ext cx="8853686" cy="854077"/>
          </a:xfrm>
          <a:prstGeom prst="rect">
            <a:avLst/>
          </a:prstGeom>
        </p:spPr>
        <p:txBody>
          <a:bodyPr anchor="t" rtlCol="false" tIns="0" lIns="0" bIns="0" rIns="0">
            <a:spAutoFit/>
          </a:bodyPr>
          <a:lstStyle/>
          <a:p>
            <a:pPr algn="ctr">
              <a:lnSpc>
                <a:spcPts val="6999"/>
              </a:lnSpc>
              <a:spcBef>
                <a:spcPct val="0"/>
              </a:spcBef>
            </a:pPr>
            <a:r>
              <a:rPr lang="en-US" sz="4999" spc="294">
                <a:solidFill>
                  <a:srgbClr val="195AEF"/>
                </a:solidFill>
                <a:latin typeface="Gimme Extra Bold"/>
                <a:ea typeface="Gimme Extra Bold"/>
                <a:cs typeface="Gimme Extra Bold"/>
                <a:sym typeface="Gimme Extra Bold"/>
              </a:rPr>
              <a:t>The Scientific method</a:t>
            </a:r>
          </a:p>
        </p:txBody>
      </p:sp>
      <p:sp>
        <p:nvSpPr>
          <p:cNvPr name="Freeform 26" id="26"/>
          <p:cNvSpPr/>
          <p:nvPr/>
        </p:nvSpPr>
        <p:spPr>
          <a:xfrm flipH="false" flipV="false" rot="0">
            <a:off x="1181309" y="7993342"/>
            <a:ext cx="1411211" cy="1264958"/>
          </a:xfrm>
          <a:custGeom>
            <a:avLst/>
            <a:gdLst/>
            <a:ahLst/>
            <a:cxnLst/>
            <a:rect r="r" b="b" t="t" l="l"/>
            <a:pathLst>
              <a:path h="1264958" w="1411211">
                <a:moveTo>
                  <a:pt x="0" y="0"/>
                </a:moveTo>
                <a:lnTo>
                  <a:pt x="1411211" y="0"/>
                </a:lnTo>
                <a:lnTo>
                  <a:pt x="1411211" y="1264958"/>
                </a:lnTo>
                <a:lnTo>
                  <a:pt x="0" y="126495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7" id="27"/>
          <p:cNvSpPr/>
          <p:nvPr/>
        </p:nvSpPr>
        <p:spPr>
          <a:xfrm flipH="false" flipV="false" rot="0">
            <a:off x="1065781" y="3335171"/>
            <a:ext cx="1582132" cy="1576379"/>
          </a:xfrm>
          <a:custGeom>
            <a:avLst/>
            <a:gdLst/>
            <a:ahLst/>
            <a:cxnLst/>
            <a:rect r="r" b="b" t="t" l="l"/>
            <a:pathLst>
              <a:path h="1576379" w="1582132">
                <a:moveTo>
                  <a:pt x="0" y="0"/>
                </a:moveTo>
                <a:lnTo>
                  <a:pt x="1582133" y="0"/>
                </a:lnTo>
                <a:lnTo>
                  <a:pt x="1582133" y="1576379"/>
                </a:lnTo>
                <a:lnTo>
                  <a:pt x="0" y="157637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8" id="28"/>
          <p:cNvSpPr/>
          <p:nvPr/>
        </p:nvSpPr>
        <p:spPr>
          <a:xfrm flipH="false" flipV="false" rot="0">
            <a:off x="999149" y="1766264"/>
            <a:ext cx="1715396" cy="1487716"/>
          </a:xfrm>
          <a:custGeom>
            <a:avLst/>
            <a:gdLst/>
            <a:ahLst/>
            <a:cxnLst/>
            <a:rect r="r" b="b" t="t" l="l"/>
            <a:pathLst>
              <a:path h="1487716" w="1715396">
                <a:moveTo>
                  <a:pt x="0" y="0"/>
                </a:moveTo>
                <a:lnTo>
                  <a:pt x="1715397" y="0"/>
                </a:lnTo>
                <a:lnTo>
                  <a:pt x="1715397" y="1487716"/>
                </a:lnTo>
                <a:lnTo>
                  <a:pt x="0" y="14877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9" id="29"/>
          <p:cNvSpPr/>
          <p:nvPr/>
        </p:nvSpPr>
        <p:spPr>
          <a:xfrm flipH="false" flipV="false" rot="0">
            <a:off x="1181309" y="6500061"/>
            <a:ext cx="1351077" cy="1343707"/>
          </a:xfrm>
          <a:custGeom>
            <a:avLst/>
            <a:gdLst/>
            <a:ahLst/>
            <a:cxnLst/>
            <a:rect r="r" b="b" t="t" l="l"/>
            <a:pathLst>
              <a:path h="1343707" w="1351077">
                <a:moveTo>
                  <a:pt x="0" y="0"/>
                </a:moveTo>
                <a:lnTo>
                  <a:pt x="1351077" y="0"/>
                </a:lnTo>
                <a:lnTo>
                  <a:pt x="1351077" y="1343707"/>
                </a:lnTo>
                <a:lnTo>
                  <a:pt x="0" y="134370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0" id="30"/>
          <p:cNvSpPr/>
          <p:nvPr/>
        </p:nvSpPr>
        <p:spPr>
          <a:xfrm flipH="false" flipV="false" rot="0">
            <a:off x="1121175" y="4948341"/>
            <a:ext cx="1471345" cy="1465995"/>
          </a:xfrm>
          <a:custGeom>
            <a:avLst/>
            <a:gdLst/>
            <a:ahLst/>
            <a:cxnLst/>
            <a:rect r="r" b="b" t="t" l="l"/>
            <a:pathLst>
              <a:path h="1465995" w="1471345">
                <a:moveTo>
                  <a:pt x="0" y="0"/>
                </a:moveTo>
                <a:lnTo>
                  <a:pt x="1471345" y="0"/>
                </a:lnTo>
                <a:lnTo>
                  <a:pt x="1471345" y="1465995"/>
                </a:lnTo>
                <a:lnTo>
                  <a:pt x="0" y="146599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974669">
            <a:off x="2560333" y="6631460"/>
            <a:ext cx="2501416" cy="991790"/>
          </a:xfrm>
          <a:prstGeom prst="rect">
            <a:avLst/>
          </a:prstGeom>
        </p:spPr>
        <p:txBody>
          <a:bodyPr anchor="t" rtlCol="false" tIns="0" lIns="0" bIns="0" rIns="0">
            <a:spAutoFit/>
          </a:bodyPr>
          <a:lstStyle/>
          <a:p>
            <a:pPr algn="ctr">
              <a:lnSpc>
                <a:spcPts val="8197"/>
              </a:lnSpc>
              <a:spcBef>
                <a:spcPct val="0"/>
              </a:spcBef>
            </a:pPr>
            <a:r>
              <a:rPr lang="en-US" sz="5855" spc="345">
                <a:solidFill>
                  <a:srgbClr val="DFA027"/>
                </a:solidFill>
                <a:latin typeface="Gimme Extra Bold"/>
                <a:ea typeface="Gimme Extra Bold"/>
                <a:cs typeface="Gimme Extra Bold"/>
                <a:sym typeface="Gimme Extra Bold"/>
              </a:rPr>
              <a:t>Who?</a:t>
            </a:r>
          </a:p>
        </p:txBody>
      </p:sp>
      <p:sp>
        <p:nvSpPr>
          <p:cNvPr name="TextBox 4" id="4"/>
          <p:cNvSpPr txBox="true"/>
          <p:nvPr/>
        </p:nvSpPr>
        <p:spPr>
          <a:xfrm rot="900853">
            <a:off x="6578505" y="6465696"/>
            <a:ext cx="2955639" cy="991790"/>
          </a:xfrm>
          <a:prstGeom prst="rect">
            <a:avLst/>
          </a:prstGeom>
        </p:spPr>
        <p:txBody>
          <a:bodyPr anchor="t" rtlCol="false" tIns="0" lIns="0" bIns="0" rIns="0">
            <a:spAutoFit/>
          </a:bodyPr>
          <a:lstStyle/>
          <a:p>
            <a:pPr algn="ctr">
              <a:lnSpc>
                <a:spcPts val="8197"/>
              </a:lnSpc>
              <a:spcBef>
                <a:spcPct val="0"/>
              </a:spcBef>
            </a:pPr>
            <a:r>
              <a:rPr lang="en-US" sz="5855" spc="345">
                <a:solidFill>
                  <a:srgbClr val="A86DFC"/>
                </a:solidFill>
                <a:latin typeface="Gimme Extra Bold"/>
                <a:ea typeface="Gimme Extra Bold"/>
                <a:cs typeface="Gimme Extra Bold"/>
                <a:sym typeface="Gimme Extra Bold"/>
              </a:rPr>
              <a:t>What?</a:t>
            </a:r>
          </a:p>
        </p:txBody>
      </p:sp>
      <p:sp>
        <p:nvSpPr>
          <p:cNvPr name="TextBox 5" id="5"/>
          <p:cNvSpPr txBox="true"/>
          <p:nvPr/>
        </p:nvSpPr>
        <p:spPr>
          <a:xfrm rot="-842814">
            <a:off x="7265278" y="8565484"/>
            <a:ext cx="3061298" cy="991790"/>
          </a:xfrm>
          <a:prstGeom prst="rect">
            <a:avLst/>
          </a:prstGeom>
        </p:spPr>
        <p:txBody>
          <a:bodyPr anchor="t" rtlCol="false" tIns="0" lIns="0" bIns="0" rIns="0">
            <a:spAutoFit/>
          </a:bodyPr>
          <a:lstStyle/>
          <a:p>
            <a:pPr algn="ctr">
              <a:lnSpc>
                <a:spcPts val="8197"/>
              </a:lnSpc>
              <a:spcBef>
                <a:spcPct val="0"/>
              </a:spcBef>
            </a:pPr>
            <a:r>
              <a:rPr lang="en-US" sz="5855" spc="345">
                <a:solidFill>
                  <a:srgbClr val="ED3F2E"/>
                </a:solidFill>
                <a:latin typeface="Gimme Extra Bold"/>
                <a:ea typeface="Gimme Extra Bold"/>
                <a:cs typeface="Gimme Extra Bold"/>
                <a:sym typeface="Gimme Extra Bold"/>
              </a:rPr>
              <a:t>When?</a:t>
            </a:r>
          </a:p>
        </p:txBody>
      </p:sp>
      <p:sp>
        <p:nvSpPr>
          <p:cNvPr name="TextBox 6" id="6"/>
          <p:cNvSpPr txBox="true"/>
          <p:nvPr/>
        </p:nvSpPr>
        <p:spPr>
          <a:xfrm rot="634841">
            <a:off x="1188904" y="8399334"/>
            <a:ext cx="3501360" cy="991790"/>
          </a:xfrm>
          <a:prstGeom prst="rect">
            <a:avLst/>
          </a:prstGeom>
        </p:spPr>
        <p:txBody>
          <a:bodyPr anchor="t" rtlCol="false" tIns="0" lIns="0" bIns="0" rIns="0">
            <a:spAutoFit/>
          </a:bodyPr>
          <a:lstStyle/>
          <a:p>
            <a:pPr algn="ctr">
              <a:lnSpc>
                <a:spcPts val="8197"/>
              </a:lnSpc>
              <a:spcBef>
                <a:spcPct val="0"/>
              </a:spcBef>
            </a:pPr>
            <a:r>
              <a:rPr lang="en-US" sz="5855" spc="345">
                <a:solidFill>
                  <a:srgbClr val="FF92B1"/>
                </a:solidFill>
                <a:latin typeface="Gimme Extra Bold"/>
                <a:ea typeface="Gimme Extra Bold"/>
                <a:cs typeface="Gimme Extra Bold"/>
                <a:sym typeface="Gimme Extra Bold"/>
              </a:rPr>
              <a:t>Where?</a:t>
            </a:r>
          </a:p>
        </p:txBody>
      </p:sp>
      <p:sp>
        <p:nvSpPr>
          <p:cNvPr name="TextBox 7" id="7"/>
          <p:cNvSpPr txBox="true"/>
          <p:nvPr/>
        </p:nvSpPr>
        <p:spPr>
          <a:xfrm rot="151917">
            <a:off x="4816742" y="7632715"/>
            <a:ext cx="2480565" cy="991790"/>
          </a:xfrm>
          <a:prstGeom prst="rect">
            <a:avLst/>
          </a:prstGeom>
        </p:spPr>
        <p:txBody>
          <a:bodyPr anchor="t" rtlCol="false" tIns="0" lIns="0" bIns="0" rIns="0">
            <a:spAutoFit/>
          </a:bodyPr>
          <a:lstStyle/>
          <a:p>
            <a:pPr algn="ctr">
              <a:lnSpc>
                <a:spcPts val="8197"/>
              </a:lnSpc>
              <a:spcBef>
                <a:spcPct val="0"/>
              </a:spcBef>
            </a:pPr>
            <a:r>
              <a:rPr lang="en-US" sz="5855" spc="345">
                <a:solidFill>
                  <a:srgbClr val="27E2E8"/>
                </a:solidFill>
                <a:latin typeface="Gimme Extra Bold"/>
                <a:ea typeface="Gimme Extra Bold"/>
                <a:cs typeface="Gimme Extra Bold"/>
                <a:sym typeface="Gimme Extra Bold"/>
              </a:rPr>
              <a:t>Why?</a:t>
            </a:r>
          </a:p>
        </p:txBody>
      </p:sp>
      <p:grpSp>
        <p:nvGrpSpPr>
          <p:cNvPr name="Group 8" id="8"/>
          <p:cNvGrpSpPr/>
          <p:nvPr/>
        </p:nvGrpSpPr>
        <p:grpSpPr>
          <a:xfrm rot="0">
            <a:off x="12202074" y="1397066"/>
            <a:ext cx="4911090" cy="7507605"/>
            <a:chOff x="0" y="0"/>
            <a:chExt cx="760856" cy="1163124"/>
          </a:xfrm>
        </p:grpSpPr>
        <p:sp>
          <p:nvSpPr>
            <p:cNvPr name="Freeform 9" id="9"/>
            <p:cNvSpPr/>
            <p:nvPr/>
          </p:nvSpPr>
          <p:spPr>
            <a:xfrm flipH="false" flipV="false" rot="0">
              <a:off x="0" y="0"/>
              <a:ext cx="760856" cy="1163124"/>
            </a:xfrm>
            <a:custGeom>
              <a:avLst/>
              <a:gdLst/>
              <a:ahLst/>
              <a:cxnLst/>
              <a:rect r="r" b="b" t="t" l="l"/>
              <a:pathLst>
                <a:path h="1163124" w="760856">
                  <a:moveTo>
                    <a:pt x="47292" y="0"/>
                  </a:moveTo>
                  <a:lnTo>
                    <a:pt x="713564" y="0"/>
                  </a:lnTo>
                  <a:cubicBezTo>
                    <a:pt x="726107" y="0"/>
                    <a:pt x="738136" y="4983"/>
                    <a:pt x="747005" y="13852"/>
                  </a:cubicBezTo>
                  <a:cubicBezTo>
                    <a:pt x="755874" y="22721"/>
                    <a:pt x="760856" y="34750"/>
                    <a:pt x="760856" y="47292"/>
                  </a:cubicBezTo>
                  <a:lnTo>
                    <a:pt x="760856" y="1115832"/>
                  </a:lnTo>
                  <a:cubicBezTo>
                    <a:pt x="760856" y="1128375"/>
                    <a:pt x="755874" y="1140404"/>
                    <a:pt x="747005" y="1149273"/>
                  </a:cubicBezTo>
                  <a:cubicBezTo>
                    <a:pt x="738136" y="1158142"/>
                    <a:pt x="726107" y="1163124"/>
                    <a:pt x="713564" y="1163124"/>
                  </a:cubicBezTo>
                  <a:lnTo>
                    <a:pt x="47292" y="1163124"/>
                  </a:lnTo>
                  <a:cubicBezTo>
                    <a:pt x="34750" y="1163124"/>
                    <a:pt x="22721" y="1158142"/>
                    <a:pt x="13852" y="1149273"/>
                  </a:cubicBezTo>
                  <a:cubicBezTo>
                    <a:pt x="4983" y="1140404"/>
                    <a:pt x="0" y="1128375"/>
                    <a:pt x="0" y="1115832"/>
                  </a:cubicBezTo>
                  <a:lnTo>
                    <a:pt x="0" y="47292"/>
                  </a:lnTo>
                  <a:cubicBezTo>
                    <a:pt x="0" y="34750"/>
                    <a:pt x="4983" y="22721"/>
                    <a:pt x="13852" y="13852"/>
                  </a:cubicBezTo>
                  <a:cubicBezTo>
                    <a:pt x="22721" y="4983"/>
                    <a:pt x="34750" y="0"/>
                    <a:pt x="47292" y="0"/>
                  </a:cubicBezTo>
                  <a:close/>
                </a:path>
              </a:pathLst>
            </a:custGeom>
            <a:blipFill>
              <a:blip r:embed="rId4"/>
              <a:stretch>
                <a:fillRect l="-64652" t="0" r="-64652" b="0"/>
              </a:stretch>
            </a:blipFill>
          </p:spPr>
        </p:sp>
      </p:grpSp>
      <p:sp>
        <p:nvSpPr>
          <p:cNvPr name="TextBox 10" id="10"/>
          <p:cNvSpPr txBox="true"/>
          <p:nvPr/>
        </p:nvSpPr>
        <p:spPr>
          <a:xfrm rot="0">
            <a:off x="1028700" y="1518478"/>
            <a:ext cx="10277484" cy="1459103"/>
          </a:xfrm>
          <a:prstGeom prst="rect">
            <a:avLst/>
          </a:prstGeom>
        </p:spPr>
        <p:txBody>
          <a:bodyPr anchor="t" rtlCol="false" tIns="0" lIns="0" bIns="0" rIns="0">
            <a:spAutoFit/>
          </a:bodyPr>
          <a:lstStyle/>
          <a:p>
            <a:pPr algn="l">
              <a:lnSpc>
                <a:spcPts val="5694"/>
              </a:lnSpc>
            </a:pPr>
            <a:r>
              <a:rPr lang="en-US" sz="5694">
                <a:solidFill>
                  <a:srgbClr val="195AEF"/>
                </a:solidFill>
                <a:latin typeface="Gimme Extra Bold"/>
                <a:ea typeface="Gimme Extra Bold"/>
                <a:cs typeface="Gimme Extra Bold"/>
                <a:sym typeface="Gimme Extra Bold"/>
              </a:rPr>
              <a:t>Step 1: Observe &amp; Ask a Question</a:t>
            </a:r>
          </a:p>
        </p:txBody>
      </p:sp>
      <p:sp>
        <p:nvSpPr>
          <p:cNvPr name="TextBox 11" id="11"/>
          <p:cNvSpPr txBox="true"/>
          <p:nvPr/>
        </p:nvSpPr>
        <p:spPr>
          <a:xfrm rot="0">
            <a:off x="1028700" y="3553090"/>
            <a:ext cx="10277484" cy="2647892"/>
          </a:xfrm>
          <a:prstGeom prst="rect">
            <a:avLst/>
          </a:prstGeom>
        </p:spPr>
        <p:txBody>
          <a:bodyPr anchor="t" rtlCol="false" tIns="0" lIns="0" bIns="0" rIns="0">
            <a:spAutoFit/>
          </a:bodyPr>
          <a:lstStyle/>
          <a:p>
            <a:pPr algn="l">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Look at what you’re curious about and write down </a:t>
            </a:r>
            <a:r>
              <a:rPr lang="en-US" sz="4497" b="true">
                <a:solidFill>
                  <a:srgbClr val="195AEF"/>
                </a:solidFill>
                <a:latin typeface="ABC Ginto Rounded Nord Condensed Medium"/>
                <a:ea typeface="ABC Ginto Rounded Nord Condensed Medium"/>
                <a:cs typeface="ABC Ginto Rounded Nord Condensed Medium"/>
                <a:sym typeface="ABC Ginto Rounded Nord Condensed Medium"/>
              </a:rPr>
              <a:t>any questions</a:t>
            </a:r>
            <a:r>
              <a:rPr lang="en-US" sz="4497">
                <a:solidFill>
                  <a:srgbClr val="195AEF"/>
                </a:solidFill>
                <a:latin typeface="ABC Ginto Rounded Nord Condensed"/>
                <a:ea typeface="ABC Ginto Rounded Nord Condensed"/>
                <a:cs typeface="ABC Ginto Rounded Nord Condensed"/>
                <a:sym typeface="ABC Ginto Rounded Nord Condensed"/>
              </a:rPr>
              <a:t> that may come to mind.</a:t>
            </a:r>
          </a:p>
          <a:p>
            <a:pPr algn="l">
              <a:lnSpc>
                <a:spcPts val="2997"/>
              </a:lnSpc>
            </a:pPr>
            <a:r>
              <a:rPr lang="en-US" sz="2997">
                <a:solidFill>
                  <a:srgbClr val="195AEF"/>
                </a:solidFill>
                <a:latin typeface="ABC Ginto Rounded Nord Condensed"/>
                <a:ea typeface="ABC Ginto Rounded Nord Condensed"/>
                <a:cs typeface="ABC Ginto Rounded Nord Condensed"/>
                <a:sym typeface="ABC Ginto Rounded Nord Condensed"/>
              </a:rPr>
              <a:t> </a:t>
            </a:r>
          </a:p>
          <a:p>
            <a:pPr algn="l">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As you observe, try asking yourself these questions:</a:t>
            </a:r>
          </a:p>
        </p:txBody>
      </p:sp>
      <p:sp>
        <p:nvSpPr>
          <p:cNvPr name="Freeform 12" id="12"/>
          <p:cNvSpPr/>
          <p:nvPr/>
        </p:nvSpPr>
        <p:spPr>
          <a:xfrm flipH="false" flipV="false" rot="411623">
            <a:off x="11044930" y="7732684"/>
            <a:ext cx="1979084" cy="1968289"/>
          </a:xfrm>
          <a:custGeom>
            <a:avLst/>
            <a:gdLst/>
            <a:ahLst/>
            <a:cxnLst/>
            <a:rect r="r" b="b" t="t" l="l"/>
            <a:pathLst>
              <a:path h="1968289" w="1979084">
                <a:moveTo>
                  <a:pt x="0" y="0"/>
                </a:moveTo>
                <a:lnTo>
                  <a:pt x="1979084" y="0"/>
                </a:lnTo>
                <a:lnTo>
                  <a:pt x="1979084" y="1968289"/>
                </a:lnTo>
                <a:lnTo>
                  <a:pt x="0" y="196828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16037544" y="522220"/>
            <a:ext cx="1967856" cy="1763915"/>
          </a:xfrm>
          <a:custGeom>
            <a:avLst/>
            <a:gdLst/>
            <a:ahLst/>
            <a:cxnLst/>
            <a:rect r="r" b="b" t="t" l="l"/>
            <a:pathLst>
              <a:path h="1763915" w="1967856">
                <a:moveTo>
                  <a:pt x="0" y="0"/>
                </a:moveTo>
                <a:lnTo>
                  <a:pt x="1967857" y="0"/>
                </a:lnTo>
                <a:lnTo>
                  <a:pt x="1967857" y="1763915"/>
                </a:lnTo>
                <a:lnTo>
                  <a:pt x="0" y="176391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4" id="1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7</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2256764" y="1333261"/>
            <a:ext cx="4911090" cy="7507605"/>
            <a:chOff x="0" y="0"/>
            <a:chExt cx="760856" cy="1163124"/>
          </a:xfrm>
        </p:grpSpPr>
        <p:sp>
          <p:nvSpPr>
            <p:cNvPr name="Freeform 4" id="4"/>
            <p:cNvSpPr/>
            <p:nvPr/>
          </p:nvSpPr>
          <p:spPr>
            <a:xfrm flipH="false" flipV="false" rot="0">
              <a:off x="0" y="0"/>
              <a:ext cx="760856" cy="1163124"/>
            </a:xfrm>
            <a:custGeom>
              <a:avLst/>
              <a:gdLst/>
              <a:ahLst/>
              <a:cxnLst/>
              <a:rect r="r" b="b" t="t" l="l"/>
              <a:pathLst>
                <a:path h="1163124" w="760856">
                  <a:moveTo>
                    <a:pt x="47292" y="0"/>
                  </a:moveTo>
                  <a:lnTo>
                    <a:pt x="713564" y="0"/>
                  </a:lnTo>
                  <a:cubicBezTo>
                    <a:pt x="726107" y="0"/>
                    <a:pt x="738136" y="4983"/>
                    <a:pt x="747005" y="13852"/>
                  </a:cubicBezTo>
                  <a:cubicBezTo>
                    <a:pt x="755874" y="22721"/>
                    <a:pt x="760856" y="34750"/>
                    <a:pt x="760856" y="47292"/>
                  </a:cubicBezTo>
                  <a:lnTo>
                    <a:pt x="760856" y="1115832"/>
                  </a:lnTo>
                  <a:cubicBezTo>
                    <a:pt x="760856" y="1128375"/>
                    <a:pt x="755874" y="1140404"/>
                    <a:pt x="747005" y="1149273"/>
                  </a:cubicBezTo>
                  <a:cubicBezTo>
                    <a:pt x="738136" y="1158142"/>
                    <a:pt x="726107" y="1163124"/>
                    <a:pt x="713564" y="1163124"/>
                  </a:cubicBezTo>
                  <a:lnTo>
                    <a:pt x="47292" y="1163124"/>
                  </a:lnTo>
                  <a:cubicBezTo>
                    <a:pt x="34750" y="1163124"/>
                    <a:pt x="22721" y="1158142"/>
                    <a:pt x="13852" y="1149273"/>
                  </a:cubicBezTo>
                  <a:cubicBezTo>
                    <a:pt x="4983" y="1140404"/>
                    <a:pt x="0" y="1128375"/>
                    <a:pt x="0" y="1115832"/>
                  </a:cubicBezTo>
                  <a:lnTo>
                    <a:pt x="0" y="47292"/>
                  </a:lnTo>
                  <a:cubicBezTo>
                    <a:pt x="0" y="34750"/>
                    <a:pt x="4983" y="22721"/>
                    <a:pt x="13852" y="13852"/>
                  </a:cubicBezTo>
                  <a:cubicBezTo>
                    <a:pt x="22721" y="4983"/>
                    <a:pt x="34750" y="0"/>
                    <a:pt x="47292" y="0"/>
                  </a:cubicBezTo>
                  <a:close/>
                </a:path>
              </a:pathLst>
            </a:custGeom>
            <a:blipFill>
              <a:blip r:embed="rId4"/>
              <a:stretch>
                <a:fillRect l="-26435" t="0" r="-26435" b="0"/>
              </a:stretch>
            </a:blipFill>
          </p:spPr>
        </p:sp>
      </p:grpSp>
      <p:sp>
        <p:nvSpPr>
          <p:cNvPr name="TextBox 5" id="5"/>
          <p:cNvSpPr txBox="true"/>
          <p:nvPr/>
        </p:nvSpPr>
        <p:spPr>
          <a:xfrm rot="0">
            <a:off x="901385" y="1374641"/>
            <a:ext cx="10277484" cy="1459103"/>
          </a:xfrm>
          <a:prstGeom prst="rect">
            <a:avLst/>
          </a:prstGeom>
        </p:spPr>
        <p:txBody>
          <a:bodyPr anchor="t" rtlCol="false" tIns="0" lIns="0" bIns="0" rIns="0">
            <a:spAutoFit/>
          </a:bodyPr>
          <a:lstStyle/>
          <a:p>
            <a:pPr algn="l">
              <a:lnSpc>
                <a:spcPts val="5694"/>
              </a:lnSpc>
            </a:pPr>
            <a:r>
              <a:rPr lang="en-US" sz="5694">
                <a:solidFill>
                  <a:srgbClr val="195AEF"/>
                </a:solidFill>
                <a:latin typeface="Gimme Extra Bold"/>
                <a:ea typeface="Gimme Extra Bold"/>
                <a:cs typeface="Gimme Extra Bold"/>
                <a:sym typeface="Gimme Extra Bold"/>
              </a:rPr>
              <a:t>Step 2: Make a guess or prediction</a:t>
            </a:r>
          </a:p>
        </p:txBody>
      </p:sp>
      <p:sp>
        <p:nvSpPr>
          <p:cNvPr name="TextBox 6" id="6"/>
          <p:cNvSpPr txBox="true"/>
          <p:nvPr/>
        </p:nvSpPr>
        <p:spPr>
          <a:xfrm rot="0">
            <a:off x="901385" y="3237803"/>
            <a:ext cx="10277484" cy="4286308"/>
          </a:xfrm>
          <a:prstGeom prst="rect">
            <a:avLst/>
          </a:prstGeom>
        </p:spPr>
        <p:txBody>
          <a:bodyPr anchor="t" rtlCol="false" tIns="0" lIns="0" bIns="0" rIns="0">
            <a:spAutoFit/>
          </a:bodyPr>
          <a:lstStyle/>
          <a:p>
            <a:pPr algn="l">
              <a:lnSpc>
                <a:spcPts val="6296"/>
              </a:lnSpc>
            </a:pPr>
            <a:r>
              <a:rPr lang="en-US" sz="4497">
                <a:solidFill>
                  <a:srgbClr val="195AEF"/>
                </a:solidFill>
                <a:latin typeface="ABC Ginto Rounded Nord Condensed"/>
                <a:ea typeface="ABC Ginto Rounded Nord Condensed"/>
                <a:cs typeface="ABC Ginto Rounded Nord Condensed"/>
                <a:sym typeface="ABC Ginto Rounded Nord Condensed"/>
              </a:rPr>
              <a:t>This is what scientists call a </a:t>
            </a:r>
            <a:r>
              <a:rPr lang="en-US" sz="4497" b="true">
                <a:solidFill>
                  <a:srgbClr val="195AEF"/>
                </a:solidFill>
                <a:latin typeface="ABC Ginto Rounded Nord Condensed Medium"/>
                <a:ea typeface="ABC Ginto Rounded Nord Condensed Medium"/>
                <a:cs typeface="ABC Ginto Rounded Nord Condensed Medium"/>
                <a:sym typeface="ABC Ginto Rounded Nord Condensed Medium"/>
              </a:rPr>
              <a:t>hypothesis</a:t>
            </a:r>
          </a:p>
          <a:p>
            <a:pPr algn="l">
              <a:lnSpc>
                <a:spcPts val="4196"/>
              </a:lnSpc>
            </a:pPr>
          </a:p>
          <a:p>
            <a:pPr algn="l">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What you expect to see based on what you already know. In other words, it’s an educated guess!</a:t>
            </a:r>
          </a:p>
          <a:p>
            <a:pPr algn="l">
              <a:lnSpc>
                <a:spcPts val="4196"/>
              </a:lnSpc>
            </a:pPr>
          </a:p>
          <a:p>
            <a:pPr algn="l">
              <a:lnSpc>
                <a:spcPts val="6296"/>
              </a:lnSpc>
            </a:pPr>
            <a:r>
              <a:rPr lang="en-US" sz="4497">
                <a:solidFill>
                  <a:srgbClr val="195AEF"/>
                </a:solidFill>
                <a:latin typeface="ABC Ginto Rounded Nord Condensed"/>
                <a:ea typeface="ABC Ginto Rounded Nord Condensed"/>
                <a:cs typeface="ABC Ginto Rounded Nord Condensed"/>
                <a:sym typeface="ABC Ginto Rounded Nord Condensed"/>
              </a:rPr>
              <a:t>Your hypothesis might follow this outline:</a:t>
            </a:r>
          </a:p>
        </p:txBody>
      </p:sp>
      <p:sp>
        <p:nvSpPr>
          <p:cNvPr name="AutoShape 7" id="7"/>
          <p:cNvSpPr/>
          <p:nvPr/>
        </p:nvSpPr>
        <p:spPr>
          <a:xfrm flipV="true">
            <a:off x="3367194" y="8476695"/>
            <a:ext cx="3336877" cy="0"/>
          </a:xfrm>
          <a:prstGeom prst="line">
            <a:avLst/>
          </a:prstGeom>
          <a:ln cap="flat" w="28575">
            <a:solidFill>
              <a:srgbClr val="A86DFC"/>
            </a:solidFill>
            <a:prstDash val="solid"/>
            <a:headEnd type="none" len="sm" w="sm"/>
            <a:tailEnd type="none" len="sm" w="sm"/>
          </a:ln>
        </p:spPr>
      </p:sp>
      <p:sp>
        <p:nvSpPr>
          <p:cNvPr name="TextBox 8" id="8"/>
          <p:cNvSpPr txBox="true"/>
          <p:nvPr/>
        </p:nvSpPr>
        <p:spPr>
          <a:xfrm rot="0">
            <a:off x="2421094" y="7790259"/>
            <a:ext cx="946100" cy="686436"/>
          </a:xfrm>
          <a:prstGeom prst="rect">
            <a:avLst/>
          </a:prstGeom>
        </p:spPr>
        <p:txBody>
          <a:bodyPr anchor="t" rtlCol="false" tIns="0" lIns="0" bIns="0" rIns="0">
            <a:spAutoFit/>
          </a:bodyPr>
          <a:lstStyle/>
          <a:p>
            <a:pPr algn="ctr">
              <a:lnSpc>
                <a:spcPts val="5739"/>
              </a:lnSpc>
              <a:spcBef>
                <a:spcPct val="0"/>
              </a:spcBef>
            </a:pPr>
            <a:r>
              <a:rPr lang="en-US" sz="4099" spc="241">
                <a:solidFill>
                  <a:srgbClr val="A86DFC"/>
                </a:solidFill>
                <a:latin typeface="Gimme Extra Bold"/>
                <a:ea typeface="Gimme Extra Bold"/>
                <a:cs typeface="Gimme Extra Bold"/>
                <a:sym typeface="Gimme Extra Bold"/>
              </a:rPr>
              <a:t>“If</a:t>
            </a:r>
          </a:p>
        </p:txBody>
      </p:sp>
      <p:sp>
        <p:nvSpPr>
          <p:cNvPr name="TextBox 9" id="9"/>
          <p:cNvSpPr txBox="true"/>
          <p:nvPr/>
        </p:nvSpPr>
        <p:spPr>
          <a:xfrm rot="0">
            <a:off x="6704071" y="7790259"/>
            <a:ext cx="1994591" cy="686436"/>
          </a:xfrm>
          <a:prstGeom prst="rect">
            <a:avLst/>
          </a:prstGeom>
        </p:spPr>
        <p:txBody>
          <a:bodyPr anchor="t" rtlCol="false" tIns="0" lIns="0" bIns="0" rIns="0">
            <a:spAutoFit/>
          </a:bodyPr>
          <a:lstStyle/>
          <a:p>
            <a:pPr algn="ctr">
              <a:lnSpc>
                <a:spcPts val="5739"/>
              </a:lnSpc>
              <a:spcBef>
                <a:spcPct val="0"/>
              </a:spcBef>
            </a:pPr>
            <a:r>
              <a:rPr lang="en-US" sz="4099" spc="241">
                <a:solidFill>
                  <a:srgbClr val="A86DFC"/>
                </a:solidFill>
                <a:latin typeface="Gimme Extra Bold"/>
                <a:ea typeface="Gimme Extra Bold"/>
                <a:cs typeface="Gimme Extra Bold"/>
                <a:sym typeface="Gimme Extra Bold"/>
              </a:rPr>
              <a:t>, Then</a:t>
            </a:r>
          </a:p>
        </p:txBody>
      </p:sp>
      <p:sp>
        <p:nvSpPr>
          <p:cNvPr name="AutoShape 10" id="10"/>
          <p:cNvSpPr/>
          <p:nvPr/>
        </p:nvSpPr>
        <p:spPr>
          <a:xfrm flipV="true">
            <a:off x="1283740" y="9215438"/>
            <a:ext cx="4225876" cy="28575"/>
          </a:xfrm>
          <a:prstGeom prst="line">
            <a:avLst/>
          </a:prstGeom>
          <a:ln cap="flat" w="28575">
            <a:solidFill>
              <a:srgbClr val="A86DFC"/>
            </a:solidFill>
            <a:prstDash val="solid"/>
            <a:headEnd type="none" len="sm" w="sm"/>
            <a:tailEnd type="none" len="sm" w="sm"/>
          </a:ln>
        </p:spPr>
      </p:sp>
      <p:sp>
        <p:nvSpPr>
          <p:cNvPr name="TextBox 11" id="11"/>
          <p:cNvSpPr txBox="true"/>
          <p:nvPr/>
        </p:nvSpPr>
        <p:spPr>
          <a:xfrm rot="0">
            <a:off x="5509672" y="8557577"/>
            <a:ext cx="4892777" cy="686436"/>
          </a:xfrm>
          <a:prstGeom prst="rect">
            <a:avLst/>
          </a:prstGeom>
        </p:spPr>
        <p:txBody>
          <a:bodyPr anchor="t" rtlCol="false" tIns="0" lIns="0" bIns="0" rIns="0">
            <a:spAutoFit/>
          </a:bodyPr>
          <a:lstStyle/>
          <a:p>
            <a:pPr algn="ctr">
              <a:lnSpc>
                <a:spcPts val="5739"/>
              </a:lnSpc>
              <a:spcBef>
                <a:spcPct val="0"/>
              </a:spcBef>
            </a:pPr>
            <a:r>
              <a:rPr lang="en-US" sz="4099" spc="241">
                <a:solidFill>
                  <a:srgbClr val="A86DFC"/>
                </a:solidFill>
                <a:latin typeface="Gimme Extra Bold"/>
                <a:ea typeface="Gimme Extra Bold"/>
                <a:cs typeface="Gimme Extra Bold"/>
                <a:sym typeface="Gimme Extra Bold"/>
              </a:rPr>
              <a:t>will happen.”</a:t>
            </a:r>
          </a:p>
        </p:txBody>
      </p:sp>
      <p:sp>
        <p:nvSpPr>
          <p:cNvPr name="Freeform 12" id="12"/>
          <p:cNvSpPr/>
          <p:nvPr/>
        </p:nvSpPr>
        <p:spPr>
          <a:xfrm flipH="false" flipV="false" rot="0">
            <a:off x="15695639" y="602742"/>
            <a:ext cx="2214136" cy="1920260"/>
          </a:xfrm>
          <a:custGeom>
            <a:avLst/>
            <a:gdLst/>
            <a:ahLst/>
            <a:cxnLst/>
            <a:rect r="r" b="b" t="t" l="l"/>
            <a:pathLst>
              <a:path h="1920260" w="2214136">
                <a:moveTo>
                  <a:pt x="0" y="0"/>
                </a:moveTo>
                <a:lnTo>
                  <a:pt x="2214136" y="0"/>
                </a:lnTo>
                <a:lnTo>
                  <a:pt x="2214136" y="1920260"/>
                </a:lnTo>
                <a:lnTo>
                  <a:pt x="0" y="192026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431459">
            <a:off x="11267775" y="7572224"/>
            <a:ext cx="1977978" cy="1970785"/>
          </a:xfrm>
          <a:custGeom>
            <a:avLst/>
            <a:gdLst/>
            <a:ahLst/>
            <a:cxnLst/>
            <a:rect r="r" b="b" t="t" l="l"/>
            <a:pathLst>
              <a:path h="1970785" w="1977978">
                <a:moveTo>
                  <a:pt x="0" y="0"/>
                </a:moveTo>
                <a:lnTo>
                  <a:pt x="1977978" y="0"/>
                </a:lnTo>
                <a:lnTo>
                  <a:pt x="1977978" y="1970786"/>
                </a:lnTo>
                <a:lnTo>
                  <a:pt x="0" y="197078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4" id="14"/>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8</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2091151" y="2704417"/>
            <a:ext cx="14105699" cy="744728"/>
          </a:xfrm>
          <a:prstGeom prst="rect">
            <a:avLst/>
          </a:prstGeom>
        </p:spPr>
        <p:txBody>
          <a:bodyPr anchor="t" rtlCol="false" tIns="0" lIns="0" bIns="0" rIns="0">
            <a:spAutoFit/>
          </a:bodyPr>
          <a:lstStyle/>
          <a:p>
            <a:pPr algn="ctr">
              <a:lnSpc>
                <a:spcPts val="5694"/>
              </a:lnSpc>
            </a:pPr>
            <a:r>
              <a:rPr lang="en-US" sz="5694">
                <a:solidFill>
                  <a:srgbClr val="195AEF"/>
                </a:solidFill>
                <a:latin typeface="Gimme Extra Bold"/>
                <a:ea typeface="Gimme Extra Bold"/>
                <a:cs typeface="Gimme Extra Bold"/>
                <a:sym typeface="Gimme Extra Bold"/>
              </a:rPr>
              <a:t>Step 3: Test the prediction</a:t>
            </a:r>
          </a:p>
        </p:txBody>
      </p:sp>
      <p:sp>
        <p:nvSpPr>
          <p:cNvPr name="TextBox 4" id="4"/>
          <p:cNvSpPr txBox="true"/>
          <p:nvPr/>
        </p:nvSpPr>
        <p:spPr>
          <a:xfrm rot="0">
            <a:off x="2091151" y="3865387"/>
            <a:ext cx="14105699" cy="2085917"/>
          </a:xfrm>
          <a:prstGeom prst="rect">
            <a:avLst/>
          </a:prstGeom>
        </p:spPr>
        <p:txBody>
          <a:bodyPr anchor="t" rtlCol="false" tIns="0" lIns="0" bIns="0" rIns="0">
            <a:spAutoFit/>
          </a:bodyPr>
          <a:lstStyle/>
          <a:p>
            <a:pPr algn="ctr">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This is where the fun really happens!</a:t>
            </a:r>
          </a:p>
          <a:p>
            <a:pPr algn="ctr">
              <a:lnSpc>
                <a:spcPts val="2997"/>
              </a:lnSpc>
            </a:pPr>
          </a:p>
          <a:p>
            <a:pPr algn="ctr">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You develop an </a:t>
            </a:r>
            <a:r>
              <a:rPr lang="en-US" b="true" sz="4497">
                <a:solidFill>
                  <a:srgbClr val="195AEF"/>
                </a:solidFill>
                <a:latin typeface="ABC Ginto Rounded Nord Condensed Medium"/>
                <a:ea typeface="ABC Ginto Rounded Nord Condensed Medium"/>
                <a:cs typeface="ABC Ginto Rounded Nord Condensed Medium"/>
                <a:sym typeface="ABC Ginto Rounded Nord Condensed Medium"/>
              </a:rPr>
              <a:t>experiment</a:t>
            </a:r>
            <a:r>
              <a:rPr lang="en-US" sz="4497">
                <a:solidFill>
                  <a:srgbClr val="195AEF"/>
                </a:solidFill>
                <a:latin typeface="ABC Ginto Rounded Nord Condensed"/>
                <a:ea typeface="ABC Ginto Rounded Nord Condensed"/>
                <a:cs typeface="ABC Ginto Rounded Nord Condensed"/>
                <a:sym typeface="ABC Ginto Rounded Nord Condensed"/>
              </a:rPr>
              <a:t> to test your hypothesis. Usually, you repeat your test many times to be sure of your results.</a:t>
            </a:r>
          </a:p>
        </p:txBody>
      </p:sp>
      <p:sp>
        <p:nvSpPr>
          <p:cNvPr name="Freeform 5" id="5"/>
          <p:cNvSpPr/>
          <p:nvPr/>
        </p:nvSpPr>
        <p:spPr>
          <a:xfrm flipH="false" flipV="false" rot="-786790">
            <a:off x="526937" y="517478"/>
            <a:ext cx="2463859" cy="2454899"/>
          </a:xfrm>
          <a:custGeom>
            <a:avLst/>
            <a:gdLst/>
            <a:ahLst/>
            <a:cxnLst/>
            <a:rect r="r" b="b" t="t" l="l"/>
            <a:pathLst>
              <a:path h="2454899" w="2463859">
                <a:moveTo>
                  <a:pt x="0" y="0"/>
                </a:moveTo>
                <a:lnTo>
                  <a:pt x="2463859" y="0"/>
                </a:lnTo>
                <a:lnTo>
                  <a:pt x="2463859" y="2454899"/>
                </a:lnTo>
                <a:lnTo>
                  <a:pt x="0" y="24548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870687">
            <a:off x="15189720" y="464228"/>
            <a:ext cx="2570748" cy="2561400"/>
          </a:xfrm>
          <a:custGeom>
            <a:avLst/>
            <a:gdLst/>
            <a:ahLst/>
            <a:cxnLst/>
            <a:rect r="r" b="b" t="t" l="l"/>
            <a:pathLst>
              <a:path h="2561400" w="2570748">
                <a:moveTo>
                  <a:pt x="0" y="0"/>
                </a:moveTo>
                <a:lnTo>
                  <a:pt x="2570749" y="0"/>
                </a:lnTo>
                <a:lnTo>
                  <a:pt x="2570749" y="2561400"/>
                </a:lnTo>
                <a:lnTo>
                  <a:pt x="0" y="2561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261718">
            <a:off x="2898341" y="6704706"/>
            <a:ext cx="2824630" cy="2449725"/>
          </a:xfrm>
          <a:custGeom>
            <a:avLst/>
            <a:gdLst/>
            <a:ahLst/>
            <a:cxnLst/>
            <a:rect r="r" b="b" t="t" l="l"/>
            <a:pathLst>
              <a:path h="2449725" w="2824630">
                <a:moveTo>
                  <a:pt x="0" y="0"/>
                </a:moveTo>
                <a:lnTo>
                  <a:pt x="2824631" y="0"/>
                </a:lnTo>
                <a:lnTo>
                  <a:pt x="2824631" y="2449725"/>
                </a:lnTo>
                <a:lnTo>
                  <a:pt x="0" y="244972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763858">
            <a:off x="12978213" y="6567276"/>
            <a:ext cx="2460079" cy="2446660"/>
          </a:xfrm>
          <a:custGeom>
            <a:avLst/>
            <a:gdLst/>
            <a:ahLst/>
            <a:cxnLst/>
            <a:rect r="r" b="b" t="t" l="l"/>
            <a:pathLst>
              <a:path h="2446660" w="2460079">
                <a:moveTo>
                  <a:pt x="0" y="0"/>
                </a:moveTo>
                <a:lnTo>
                  <a:pt x="2460079" y="0"/>
                </a:lnTo>
                <a:lnTo>
                  <a:pt x="2460079" y="2446660"/>
                </a:lnTo>
                <a:lnTo>
                  <a:pt x="0" y="244666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7595339" y="5951304"/>
            <a:ext cx="3097322" cy="4114800"/>
          </a:xfrm>
          <a:custGeom>
            <a:avLst/>
            <a:gdLst/>
            <a:ahLst/>
            <a:cxnLst/>
            <a:rect r="r" b="b" t="t" l="l"/>
            <a:pathLst>
              <a:path h="4114800" w="3097322">
                <a:moveTo>
                  <a:pt x="0" y="0"/>
                </a:moveTo>
                <a:lnTo>
                  <a:pt x="3097322" y="0"/>
                </a:lnTo>
                <a:lnTo>
                  <a:pt x="3097322"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9</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468491" y="2610858"/>
            <a:ext cx="15351018" cy="744728"/>
          </a:xfrm>
          <a:prstGeom prst="rect">
            <a:avLst/>
          </a:prstGeom>
        </p:spPr>
        <p:txBody>
          <a:bodyPr anchor="t" rtlCol="false" tIns="0" lIns="0" bIns="0" rIns="0">
            <a:spAutoFit/>
          </a:bodyPr>
          <a:lstStyle/>
          <a:p>
            <a:pPr algn="ctr">
              <a:lnSpc>
                <a:spcPts val="5694"/>
              </a:lnSpc>
            </a:pPr>
            <a:r>
              <a:rPr lang="en-US" sz="5694">
                <a:solidFill>
                  <a:srgbClr val="195AEF"/>
                </a:solidFill>
                <a:latin typeface="Gimme Extra Bold"/>
                <a:ea typeface="Gimme Extra Bold"/>
                <a:cs typeface="Gimme Extra Bold"/>
                <a:sym typeface="Gimme Extra Bold"/>
              </a:rPr>
              <a:t>Step 4: Look at the results</a:t>
            </a:r>
          </a:p>
        </p:txBody>
      </p:sp>
      <p:sp>
        <p:nvSpPr>
          <p:cNvPr name="TextBox 4" id="4"/>
          <p:cNvSpPr txBox="true"/>
          <p:nvPr/>
        </p:nvSpPr>
        <p:spPr>
          <a:xfrm rot="0">
            <a:off x="1468491" y="3771828"/>
            <a:ext cx="15351018" cy="2647892"/>
          </a:xfrm>
          <a:prstGeom prst="rect">
            <a:avLst/>
          </a:prstGeom>
        </p:spPr>
        <p:txBody>
          <a:bodyPr anchor="t" rtlCol="false" tIns="0" lIns="0" bIns="0" rIns="0">
            <a:spAutoFit/>
          </a:bodyPr>
          <a:lstStyle/>
          <a:p>
            <a:pPr algn="ctr">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Once you have some results, it’s time to </a:t>
            </a:r>
            <a:r>
              <a:rPr lang="en-US" sz="4497" b="true">
                <a:solidFill>
                  <a:srgbClr val="195AEF"/>
                </a:solidFill>
                <a:latin typeface="ABC Ginto Rounded Nord Condensed Medium"/>
                <a:ea typeface="ABC Ginto Rounded Nord Condensed Medium"/>
                <a:cs typeface="ABC Ginto Rounded Nord Condensed Medium"/>
                <a:sym typeface="ABC Ginto Rounded Nord Condensed Medium"/>
              </a:rPr>
              <a:t>compare</a:t>
            </a:r>
            <a:r>
              <a:rPr lang="en-US" sz="4497">
                <a:solidFill>
                  <a:srgbClr val="195AEF"/>
                </a:solidFill>
                <a:latin typeface="ABC Ginto Rounded Nord Condensed"/>
                <a:ea typeface="ABC Ginto Rounded Nord Condensed"/>
                <a:cs typeface="ABC Ginto Rounded Nord Condensed"/>
                <a:sym typeface="ABC Ginto Rounded Nord Condensed"/>
              </a:rPr>
              <a:t> them to your original hypothesis. Are they what you expected? Why or why not?</a:t>
            </a:r>
          </a:p>
          <a:p>
            <a:pPr algn="ctr">
              <a:lnSpc>
                <a:spcPts val="2997"/>
              </a:lnSpc>
            </a:pPr>
          </a:p>
          <a:p>
            <a:pPr algn="ctr">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Don’t worry if your hypothesis and experiment results are different, that is an important result, too!</a:t>
            </a:r>
          </a:p>
        </p:txBody>
      </p:sp>
      <p:sp>
        <p:nvSpPr>
          <p:cNvPr name="Freeform 5" id="5"/>
          <p:cNvSpPr/>
          <p:nvPr/>
        </p:nvSpPr>
        <p:spPr>
          <a:xfrm flipH="false" flipV="false" rot="627055">
            <a:off x="14947035" y="654636"/>
            <a:ext cx="2686967" cy="2677196"/>
          </a:xfrm>
          <a:custGeom>
            <a:avLst/>
            <a:gdLst/>
            <a:ahLst/>
            <a:cxnLst/>
            <a:rect r="r" b="b" t="t" l="l"/>
            <a:pathLst>
              <a:path h="2677196" w="2686967">
                <a:moveTo>
                  <a:pt x="0" y="0"/>
                </a:moveTo>
                <a:lnTo>
                  <a:pt x="2686967" y="0"/>
                </a:lnTo>
                <a:lnTo>
                  <a:pt x="2686967" y="2677196"/>
                </a:lnTo>
                <a:lnTo>
                  <a:pt x="0" y="26771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706691">
            <a:off x="724517" y="684850"/>
            <a:ext cx="2717471" cy="2435843"/>
          </a:xfrm>
          <a:custGeom>
            <a:avLst/>
            <a:gdLst/>
            <a:ahLst/>
            <a:cxnLst/>
            <a:rect r="r" b="b" t="t" l="l"/>
            <a:pathLst>
              <a:path h="2435843" w="2717471">
                <a:moveTo>
                  <a:pt x="0" y="0"/>
                </a:moveTo>
                <a:lnTo>
                  <a:pt x="2717471" y="0"/>
                </a:lnTo>
                <a:lnTo>
                  <a:pt x="2717471" y="2435843"/>
                </a:lnTo>
                <a:lnTo>
                  <a:pt x="0" y="24358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6861240" y="6529378"/>
            <a:ext cx="3927976" cy="3563746"/>
          </a:xfrm>
          <a:custGeom>
            <a:avLst/>
            <a:gdLst/>
            <a:ahLst/>
            <a:cxnLst/>
            <a:rect r="r" b="b" t="t" l="l"/>
            <a:pathLst>
              <a:path h="3563746" w="3927976">
                <a:moveTo>
                  <a:pt x="0" y="0"/>
                </a:moveTo>
                <a:lnTo>
                  <a:pt x="3927976" y="0"/>
                </a:lnTo>
                <a:lnTo>
                  <a:pt x="3927976" y="3563745"/>
                </a:lnTo>
                <a:lnTo>
                  <a:pt x="0" y="35637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605294">
            <a:off x="3017980" y="6627198"/>
            <a:ext cx="2596920" cy="2582755"/>
          </a:xfrm>
          <a:custGeom>
            <a:avLst/>
            <a:gdLst/>
            <a:ahLst/>
            <a:cxnLst/>
            <a:rect r="r" b="b" t="t" l="l"/>
            <a:pathLst>
              <a:path h="2582755" w="2596920">
                <a:moveTo>
                  <a:pt x="0" y="0"/>
                </a:moveTo>
                <a:lnTo>
                  <a:pt x="2596919" y="0"/>
                </a:lnTo>
                <a:lnTo>
                  <a:pt x="2596919" y="2582755"/>
                </a:lnTo>
                <a:lnTo>
                  <a:pt x="0" y="258275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992578">
            <a:off x="12457510" y="6823733"/>
            <a:ext cx="2417792" cy="2409000"/>
          </a:xfrm>
          <a:custGeom>
            <a:avLst/>
            <a:gdLst/>
            <a:ahLst/>
            <a:cxnLst/>
            <a:rect r="r" b="b" t="t" l="l"/>
            <a:pathLst>
              <a:path h="2409000" w="2417792">
                <a:moveTo>
                  <a:pt x="0" y="0"/>
                </a:moveTo>
                <a:lnTo>
                  <a:pt x="2417793" y="0"/>
                </a:lnTo>
                <a:lnTo>
                  <a:pt x="2417793" y="2409001"/>
                </a:lnTo>
                <a:lnTo>
                  <a:pt x="0" y="240900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10</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0803330" y="3047667"/>
            <a:ext cx="6747039" cy="4748229"/>
          </a:xfrm>
          <a:custGeom>
            <a:avLst/>
            <a:gdLst/>
            <a:ahLst/>
            <a:cxnLst/>
            <a:rect r="r" b="b" t="t" l="l"/>
            <a:pathLst>
              <a:path h="4748229" w="6747039">
                <a:moveTo>
                  <a:pt x="0" y="0"/>
                </a:moveTo>
                <a:lnTo>
                  <a:pt x="6747039" y="0"/>
                </a:lnTo>
                <a:lnTo>
                  <a:pt x="6747039" y="4748229"/>
                </a:lnTo>
                <a:lnTo>
                  <a:pt x="0" y="47482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952500" y="1859577"/>
            <a:ext cx="9005379" cy="1447165"/>
          </a:xfrm>
          <a:prstGeom prst="rect">
            <a:avLst/>
          </a:prstGeom>
        </p:spPr>
        <p:txBody>
          <a:bodyPr anchor="t" rtlCol="false" tIns="0" lIns="0" bIns="0" rIns="0">
            <a:spAutoFit/>
          </a:bodyPr>
          <a:lstStyle/>
          <a:p>
            <a:pPr algn="l">
              <a:lnSpc>
                <a:spcPts val="5599"/>
              </a:lnSpc>
            </a:pPr>
            <a:r>
              <a:rPr lang="en-US" sz="5599">
                <a:solidFill>
                  <a:srgbClr val="195AEF"/>
                </a:solidFill>
                <a:latin typeface="Gimme Extra Bold"/>
                <a:ea typeface="Gimme Extra Bold"/>
                <a:cs typeface="Gimme Extra Bold"/>
                <a:sym typeface="Gimme Extra Bold"/>
              </a:rPr>
              <a:t>Step 5: Communicate the results</a:t>
            </a:r>
          </a:p>
        </p:txBody>
      </p:sp>
      <p:sp>
        <p:nvSpPr>
          <p:cNvPr name="TextBox 5" id="5"/>
          <p:cNvSpPr txBox="true"/>
          <p:nvPr/>
        </p:nvSpPr>
        <p:spPr>
          <a:xfrm rot="0">
            <a:off x="952500" y="3864907"/>
            <a:ext cx="9005379" cy="2911474"/>
          </a:xfrm>
          <a:prstGeom prst="rect">
            <a:avLst/>
          </a:prstGeom>
        </p:spPr>
        <p:txBody>
          <a:bodyPr anchor="t" rtlCol="false" tIns="0" lIns="0" bIns="0" rIns="0">
            <a:spAutoFit/>
          </a:bodyPr>
          <a:lstStyle/>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Now, it’s time to </a:t>
            </a:r>
            <a:r>
              <a:rPr lang="en-US" sz="3999" b="true">
                <a:solidFill>
                  <a:srgbClr val="195AEF"/>
                </a:solidFill>
                <a:latin typeface="ABC Ginto Rounded Nord Condensed Medium"/>
                <a:ea typeface="ABC Ginto Rounded Nord Condensed Medium"/>
                <a:cs typeface="ABC Ginto Rounded Nord Condensed Medium"/>
                <a:sym typeface="ABC Ginto Rounded Nord Condensed Medium"/>
              </a:rPr>
              <a:t>share</a:t>
            </a:r>
            <a:r>
              <a:rPr lang="en-US" sz="3999">
                <a:solidFill>
                  <a:srgbClr val="195AEF"/>
                </a:solidFill>
                <a:latin typeface="ABC Ginto Rounded Nord Condensed"/>
                <a:ea typeface="ABC Ginto Rounded Nord Condensed"/>
                <a:cs typeface="ABC Ginto Rounded Nord Condensed"/>
                <a:sym typeface="ABC Ginto Rounded Nord Condensed"/>
              </a:rPr>
              <a:t> what you’ve done!</a:t>
            </a:r>
          </a:p>
          <a:p>
            <a:pPr algn="l">
              <a:lnSpc>
                <a:spcPts val="2999"/>
              </a:lnSpc>
            </a:pPr>
          </a:p>
          <a:p>
            <a:pPr algn="l">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When sharing your results, being thorough is important. You should share your thought process from </a:t>
            </a:r>
            <a:r>
              <a:rPr lang="en-US" b="true" sz="3999">
                <a:solidFill>
                  <a:srgbClr val="195AEF"/>
                </a:solidFill>
                <a:latin typeface="ABC Ginto Rounded Nord Condensed Medium"/>
                <a:ea typeface="ABC Ginto Rounded Nord Condensed Medium"/>
                <a:cs typeface="ABC Ginto Rounded Nord Condensed Medium"/>
                <a:sym typeface="ABC Ginto Rounded Nord Condensed Medium"/>
              </a:rPr>
              <a:t>beginning to the end</a:t>
            </a:r>
            <a:r>
              <a:rPr lang="en-US" sz="3999">
                <a:solidFill>
                  <a:srgbClr val="195AEF"/>
                </a:solidFill>
                <a:latin typeface="ABC Ginto Rounded Nord Condensed"/>
                <a:ea typeface="ABC Ginto Rounded Nord Condensed"/>
                <a:cs typeface="ABC Ginto Rounded Nord Condensed"/>
                <a:sym typeface="ABC Ginto Rounded Nord Condensed"/>
              </a:rPr>
              <a:t>. You can try to answer questions like:</a:t>
            </a:r>
          </a:p>
        </p:txBody>
      </p:sp>
      <p:sp>
        <p:nvSpPr>
          <p:cNvPr name="TextBox 6" id="6"/>
          <p:cNvSpPr txBox="true"/>
          <p:nvPr/>
        </p:nvSpPr>
        <p:spPr>
          <a:xfrm rot="0">
            <a:off x="952500" y="7290731"/>
            <a:ext cx="9005379" cy="327660"/>
          </a:xfrm>
          <a:prstGeom prst="rect">
            <a:avLst/>
          </a:prstGeom>
        </p:spPr>
        <p:txBody>
          <a:bodyPr anchor="t" rtlCol="false" tIns="0" lIns="0" bIns="0" rIns="0">
            <a:spAutoFit/>
          </a:bodyPr>
          <a:lstStyle/>
          <a:p>
            <a:pPr algn="l">
              <a:lnSpc>
                <a:spcPts val="2400"/>
              </a:lnSpc>
            </a:pPr>
          </a:p>
        </p:txBody>
      </p:sp>
      <p:sp>
        <p:nvSpPr>
          <p:cNvPr name="TextBox 7" id="7"/>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11</a:t>
            </a:r>
          </a:p>
        </p:txBody>
      </p:sp>
      <p:sp>
        <p:nvSpPr>
          <p:cNvPr name="TextBox 8" id="8"/>
          <p:cNvSpPr txBox="true"/>
          <p:nvPr/>
        </p:nvSpPr>
        <p:spPr>
          <a:xfrm rot="0">
            <a:off x="1549115" y="7118125"/>
            <a:ext cx="8819952" cy="587376"/>
          </a:xfrm>
          <a:prstGeom prst="rect">
            <a:avLst/>
          </a:prstGeom>
        </p:spPr>
        <p:txBody>
          <a:bodyPr anchor="t" rtlCol="false" tIns="0" lIns="0" bIns="0" rIns="0">
            <a:spAutoFit/>
          </a:bodyPr>
          <a:lstStyle/>
          <a:p>
            <a:pPr algn="ctr">
              <a:lnSpc>
                <a:spcPts val="4899"/>
              </a:lnSpc>
              <a:spcBef>
                <a:spcPct val="0"/>
              </a:spcBef>
            </a:pPr>
            <a:r>
              <a:rPr lang="en-US" sz="3499" spc="206">
                <a:solidFill>
                  <a:srgbClr val="E5A000"/>
                </a:solidFill>
                <a:latin typeface="Gimme Extra Bold"/>
                <a:ea typeface="Gimme Extra Bold"/>
                <a:cs typeface="Gimme Extra Bold"/>
                <a:sym typeface="Gimme Extra Bold"/>
              </a:rPr>
              <a:t>What were you curious about?</a:t>
            </a:r>
          </a:p>
        </p:txBody>
      </p:sp>
      <p:sp>
        <p:nvSpPr>
          <p:cNvPr name="TextBox 9" id="9"/>
          <p:cNvSpPr txBox="true"/>
          <p:nvPr/>
        </p:nvSpPr>
        <p:spPr>
          <a:xfrm rot="0">
            <a:off x="952500" y="8115076"/>
            <a:ext cx="9543927" cy="888999"/>
          </a:xfrm>
          <a:prstGeom prst="rect">
            <a:avLst/>
          </a:prstGeom>
        </p:spPr>
        <p:txBody>
          <a:bodyPr anchor="t" rtlCol="false" tIns="0" lIns="0" bIns="0" rIns="0">
            <a:spAutoFit/>
          </a:bodyPr>
          <a:lstStyle/>
          <a:p>
            <a:pPr algn="ctr">
              <a:lnSpc>
                <a:spcPts val="3499"/>
              </a:lnSpc>
            </a:pPr>
            <a:r>
              <a:rPr lang="en-US" sz="3499" spc="206">
                <a:solidFill>
                  <a:srgbClr val="ED3F2E"/>
                </a:solidFill>
                <a:latin typeface="Gimme Extra Bold"/>
                <a:ea typeface="Gimme Extra Bold"/>
                <a:cs typeface="Gimme Extra Bold"/>
                <a:sym typeface="Gimme Extra Bold"/>
              </a:rPr>
              <a:t>Why did you set up your experiment the way you did?</a:t>
            </a:r>
          </a:p>
        </p:txBody>
      </p:sp>
      <p:sp>
        <p:nvSpPr>
          <p:cNvPr name="TextBox 10" id="10"/>
          <p:cNvSpPr txBox="true"/>
          <p:nvPr/>
        </p:nvSpPr>
        <p:spPr>
          <a:xfrm rot="0">
            <a:off x="1549140" y="9279440"/>
            <a:ext cx="8350647" cy="587376"/>
          </a:xfrm>
          <a:prstGeom prst="rect">
            <a:avLst/>
          </a:prstGeom>
        </p:spPr>
        <p:txBody>
          <a:bodyPr anchor="t" rtlCol="false" tIns="0" lIns="0" bIns="0" rIns="0">
            <a:spAutoFit/>
          </a:bodyPr>
          <a:lstStyle/>
          <a:p>
            <a:pPr algn="ctr">
              <a:lnSpc>
                <a:spcPts val="4899"/>
              </a:lnSpc>
              <a:spcBef>
                <a:spcPct val="0"/>
              </a:spcBef>
            </a:pPr>
            <a:r>
              <a:rPr lang="en-US" sz="3499" spc="206">
                <a:solidFill>
                  <a:srgbClr val="A86DFC"/>
                </a:solidFill>
                <a:latin typeface="Gimme Extra Bold"/>
                <a:ea typeface="Gimme Extra Bold"/>
                <a:cs typeface="Gimme Extra Bold"/>
                <a:sym typeface="Gimme Extra Bold"/>
              </a:rPr>
              <a:t>What did your results show?</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7468614" y="5305587"/>
            <a:ext cx="3350771" cy="4031003"/>
          </a:xfrm>
          <a:custGeom>
            <a:avLst/>
            <a:gdLst/>
            <a:ahLst/>
            <a:cxnLst/>
            <a:rect r="r" b="b" t="t" l="l"/>
            <a:pathLst>
              <a:path h="4031003" w="3350771">
                <a:moveTo>
                  <a:pt x="0" y="0"/>
                </a:moveTo>
                <a:lnTo>
                  <a:pt x="3350772" y="0"/>
                </a:lnTo>
                <a:lnTo>
                  <a:pt x="3350772" y="4031003"/>
                </a:lnTo>
                <a:lnTo>
                  <a:pt x="0" y="403100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730082">
            <a:off x="478377" y="6699840"/>
            <a:ext cx="2417792" cy="2409000"/>
          </a:xfrm>
          <a:custGeom>
            <a:avLst/>
            <a:gdLst/>
            <a:ahLst/>
            <a:cxnLst/>
            <a:rect r="r" b="b" t="t" l="l"/>
            <a:pathLst>
              <a:path h="2409000" w="2417792">
                <a:moveTo>
                  <a:pt x="0" y="0"/>
                </a:moveTo>
                <a:lnTo>
                  <a:pt x="2417792" y="0"/>
                </a:lnTo>
                <a:lnTo>
                  <a:pt x="2417792" y="2409000"/>
                </a:lnTo>
                <a:lnTo>
                  <a:pt x="0" y="24090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494510">
            <a:off x="15061586" y="547913"/>
            <a:ext cx="2389615" cy="2072448"/>
          </a:xfrm>
          <a:custGeom>
            <a:avLst/>
            <a:gdLst/>
            <a:ahLst/>
            <a:cxnLst/>
            <a:rect r="r" b="b" t="t" l="l"/>
            <a:pathLst>
              <a:path h="2072448" w="2389615">
                <a:moveTo>
                  <a:pt x="0" y="0"/>
                </a:moveTo>
                <a:lnTo>
                  <a:pt x="2389615" y="0"/>
                </a:lnTo>
                <a:lnTo>
                  <a:pt x="2389615" y="2072448"/>
                </a:lnTo>
                <a:lnTo>
                  <a:pt x="0" y="207244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6" id="6"/>
          <p:cNvSpPr txBox="true"/>
          <p:nvPr/>
        </p:nvSpPr>
        <p:spPr>
          <a:xfrm rot="0">
            <a:off x="1460619" y="3375846"/>
            <a:ext cx="15366763" cy="932687"/>
          </a:xfrm>
          <a:prstGeom prst="rect">
            <a:avLst/>
          </a:prstGeom>
        </p:spPr>
        <p:txBody>
          <a:bodyPr anchor="t" rtlCol="false" tIns="0" lIns="0" bIns="0" rIns="0">
            <a:spAutoFit/>
          </a:bodyPr>
          <a:lstStyle/>
          <a:p>
            <a:pPr algn="ctr">
              <a:lnSpc>
                <a:spcPts val="7094"/>
              </a:lnSpc>
            </a:pPr>
            <a:r>
              <a:rPr lang="en-US" sz="7094">
                <a:solidFill>
                  <a:srgbClr val="195AEF"/>
                </a:solidFill>
                <a:latin typeface="Gimme Extra Bold"/>
                <a:ea typeface="Gimme Extra Bold"/>
                <a:cs typeface="Gimme Extra Bold"/>
                <a:sym typeface="Gimme Extra Bold"/>
              </a:rPr>
              <a:t>Will it float or will it sink?</a:t>
            </a:r>
          </a:p>
        </p:txBody>
      </p:sp>
      <p:sp>
        <p:nvSpPr>
          <p:cNvPr name="TextBox 7" id="7"/>
          <p:cNvSpPr txBox="true"/>
          <p:nvPr/>
        </p:nvSpPr>
        <p:spPr>
          <a:xfrm rot="0">
            <a:off x="2091151" y="4413308"/>
            <a:ext cx="14105699" cy="730192"/>
          </a:xfrm>
          <a:prstGeom prst="rect">
            <a:avLst/>
          </a:prstGeom>
        </p:spPr>
        <p:txBody>
          <a:bodyPr anchor="t" rtlCol="false" tIns="0" lIns="0" bIns="0" rIns="0">
            <a:spAutoFit/>
          </a:bodyPr>
          <a:lstStyle/>
          <a:p>
            <a:pPr algn="ctr">
              <a:lnSpc>
                <a:spcPts val="5497"/>
              </a:lnSpc>
            </a:pPr>
            <a:r>
              <a:rPr lang="en-US" sz="5497">
                <a:solidFill>
                  <a:srgbClr val="195AEF"/>
                </a:solidFill>
                <a:latin typeface="ABC Ginto Rounded Nord Condensed"/>
                <a:ea typeface="ABC Ginto Rounded Nord Condensed"/>
                <a:cs typeface="ABC Ginto Rounded Nord Condensed"/>
                <a:sym typeface="ABC Ginto Rounded Nord Condensed"/>
              </a:rPr>
              <a:t>Let’s try the scientific method together!</a:t>
            </a:r>
          </a:p>
        </p:txBody>
      </p:sp>
      <p:sp>
        <p:nvSpPr>
          <p:cNvPr name="TextBox 8" id="8"/>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12</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900268" y="2533874"/>
            <a:ext cx="14487463" cy="744728"/>
          </a:xfrm>
          <a:prstGeom prst="rect">
            <a:avLst/>
          </a:prstGeom>
        </p:spPr>
        <p:txBody>
          <a:bodyPr anchor="t" rtlCol="false" tIns="0" lIns="0" bIns="0" rIns="0">
            <a:spAutoFit/>
          </a:bodyPr>
          <a:lstStyle/>
          <a:p>
            <a:pPr algn="ctr">
              <a:lnSpc>
                <a:spcPts val="5694"/>
              </a:lnSpc>
            </a:pPr>
            <a:r>
              <a:rPr lang="en-US" sz="5694">
                <a:solidFill>
                  <a:srgbClr val="195AEF"/>
                </a:solidFill>
                <a:latin typeface="Gimme Extra Bold"/>
                <a:ea typeface="Gimme Extra Bold"/>
                <a:cs typeface="Gimme Extra Bold"/>
                <a:sym typeface="Gimme Extra Bold"/>
              </a:rPr>
              <a:t>Step 1: Observe &amp; Ask a question</a:t>
            </a:r>
          </a:p>
        </p:txBody>
      </p:sp>
      <p:sp>
        <p:nvSpPr>
          <p:cNvPr name="TextBox 4" id="4"/>
          <p:cNvSpPr txBox="true"/>
          <p:nvPr/>
        </p:nvSpPr>
        <p:spPr>
          <a:xfrm rot="0">
            <a:off x="1900268" y="3694843"/>
            <a:ext cx="14487463" cy="2838392"/>
          </a:xfrm>
          <a:prstGeom prst="rect">
            <a:avLst/>
          </a:prstGeom>
        </p:spPr>
        <p:txBody>
          <a:bodyPr anchor="t" rtlCol="false" tIns="0" lIns="0" bIns="0" rIns="0">
            <a:spAutoFit/>
          </a:bodyPr>
          <a:lstStyle/>
          <a:p>
            <a:pPr algn="ctr">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We are going to </a:t>
            </a:r>
            <a:r>
              <a:rPr lang="en-US" sz="4497" b="true">
                <a:solidFill>
                  <a:srgbClr val="195AEF"/>
                </a:solidFill>
                <a:latin typeface="ABC Ginto Rounded Nord Condensed Medium"/>
                <a:ea typeface="ABC Ginto Rounded Nord Condensed Medium"/>
                <a:cs typeface="ABC Ginto Rounded Nord Condensed Medium"/>
                <a:sym typeface="ABC Ginto Rounded Nord Condensed Medium"/>
              </a:rPr>
              <a:t>observe</a:t>
            </a:r>
            <a:r>
              <a:rPr lang="en-US" sz="4497">
                <a:solidFill>
                  <a:srgbClr val="195AEF"/>
                </a:solidFill>
                <a:latin typeface="ABC Ginto Rounded Nord Condensed"/>
                <a:ea typeface="ABC Ginto Rounded Nord Condensed"/>
                <a:cs typeface="ABC Ginto Rounded Nord Condensed"/>
                <a:sym typeface="ABC Ginto Rounded Nord Condensed"/>
              </a:rPr>
              <a:t> some things getting put into water, and will </a:t>
            </a:r>
            <a:r>
              <a:rPr lang="en-US" sz="4497" b="true">
                <a:solidFill>
                  <a:srgbClr val="195AEF"/>
                </a:solidFill>
                <a:latin typeface="ABC Ginto Rounded Nord Condensed Medium"/>
                <a:ea typeface="ABC Ginto Rounded Nord Condensed Medium"/>
                <a:cs typeface="ABC Ginto Rounded Nord Condensed Medium"/>
                <a:sym typeface="ABC Ginto Rounded Nord Condensed Medium"/>
              </a:rPr>
              <a:t>predict</a:t>
            </a:r>
            <a:r>
              <a:rPr lang="en-US" sz="4497">
                <a:solidFill>
                  <a:srgbClr val="195AEF"/>
                </a:solidFill>
                <a:latin typeface="ABC Ginto Rounded Nord Condensed"/>
                <a:ea typeface="ABC Ginto Rounded Nord Condensed"/>
                <a:cs typeface="ABC Ginto Rounded Nord Condensed"/>
                <a:sym typeface="ABC Ginto Rounded Nord Condensed"/>
              </a:rPr>
              <a:t> if it will sink or float!</a:t>
            </a:r>
          </a:p>
          <a:p>
            <a:pPr algn="ctr">
              <a:lnSpc>
                <a:spcPts val="4497"/>
              </a:lnSpc>
            </a:pPr>
          </a:p>
          <a:p>
            <a:pPr algn="ctr">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This will let us wonder what makes certain things float or sink, such as a pencil.</a:t>
            </a:r>
          </a:p>
        </p:txBody>
      </p:sp>
      <p:sp>
        <p:nvSpPr>
          <p:cNvPr name="Freeform 5" id="5"/>
          <p:cNvSpPr/>
          <p:nvPr/>
        </p:nvSpPr>
        <p:spPr>
          <a:xfrm flipH="false" flipV="false" rot="0">
            <a:off x="7327092" y="6533235"/>
            <a:ext cx="3633816" cy="3438499"/>
          </a:xfrm>
          <a:custGeom>
            <a:avLst/>
            <a:gdLst/>
            <a:ahLst/>
            <a:cxnLst/>
            <a:rect r="r" b="b" t="t" l="l"/>
            <a:pathLst>
              <a:path h="3438499" w="3633816">
                <a:moveTo>
                  <a:pt x="0" y="0"/>
                </a:moveTo>
                <a:lnTo>
                  <a:pt x="3633816" y="0"/>
                </a:lnTo>
                <a:lnTo>
                  <a:pt x="3633816" y="3438499"/>
                </a:lnTo>
                <a:lnTo>
                  <a:pt x="0" y="34384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488203">
            <a:off x="740186" y="6714873"/>
            <a:ext cx="2762441" cy="2752396"/>
          </a:xfrm>
          <a:custGeom>
            <a:avLst/>
            <a:gdLst/>
            <a:ahLst/>
            <a:cxnLst/>
            <a:rect r="r" b="b" t="t" l="l"/>
            <a:pathLst>
              <a:path h="2752396" w="2762441">
                <a:moveTo>
                  <a:pt x="0" y="0"/>
                </a:moveTo>
                <a:lnTo>
                  <a:pt x="2762441" y="0"/>
                </a:lnTo>
                <a:lnTo>
                  <a:pt x="2762441" y="2752396"/>
                </a:lnTo>
                <a:lnTo>
                  <a:pt x="0" y="275239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1343920">
            <a:off x="15588429" y="354031"/>
            <a:ext cx="2314852" cy="2306434"/>
          </a:xfrm>
          <a:custGeom>
            <a:avLst/>
            <a:gdLst/>
            <a:ahLst/>
            <a:cxnLst/>
            <a:rect r="r" b="b" t="t" l="l"/>
            <a:pathLst>
              <a:path h="2306434" w="2314852">
                <a:moveTo>
                  <a:pt x="0" y="0"/>
                </a:moveTo>
                <a:lnTo>
                  <a:pt x="2314852" y="0"/>
                </a:lnTo>
                <a:lnTo>
                  <a:pt x="2314852" y="2306434"/>
                </a:lnTo>
                <a:lnTo>
                  <a:pt x="0" y="230643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13</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894328" y="2344257"/>
            <a:ext cx="9005379" cy="1447165"/>
          </a:xfrm>
          <a:prstGeom prst="rect">
            <a:avLst/>
          </a:prstGeom>
        </p:spPr>
        <p:txBody>
          <a:bodyPr anchor="t" rtlCol="false" tIns="0" lIns="0" bIns="0" rIns="0">
            <a:spAutoFit/>
          </a:bodyPr>
          <a:lstStyle/>
          <a:p>
            <a:pPr algn="l">
              <a:lnSpc>
                <a:spcPts val="5599"/>
              </a:lnSpc>
            </a:pPr>
            <a:r>
              <a:rPr lang="en-US" sz="5599">
                <a:solidFill>
                  <a:srgbClr val="195AEF"/>
                </a:solidFill>
                <a:latin typeface="Gimme Extra Bold"/>
                <a:ea typeface="Gimme Extra Bold"/>
                <a:cs typeface="Gimme Extra Bold"/>
                <a:sym typeface="Gimme Extra Bold"/>
              </a:rPr>
              <a:t>Step 2: Make a prediction</a:t>
            </a:r>
          </a:p>
        </p:txBody>
      </p:sp>
      <p:sp>
        <p:nvSpPr>
          <p:cNvPr name="TextBox 4" id="4"/>
          <p:cNvSpPr txBox="true"/>
          <p:nvPr/>
        </p:nvSpPr>
        <p:spPr>
          <a:xfrm rot="0">
            <a:off x="894328" y="4349587"/>
            <a:ext cx="9005379" cy="3708399"/>
          </a:xfrm>
          <a:prstGeom prst="rect">
            <a:avLst/>
          </a:prstGeom>
        </p:spPr>
        <p:txBody>
          <a:bodyPr anchor="t" rtlCol="false" tIns="0" lIns="0" bIns="0" rIns="0">
            <a:spAutoFit/>
          </a:bodyPr>
          <a:lstStyle/>
          <a:p>
            <a:pPr algn="l">
              <a:lnSpc>
                <a:spcPts val="4499"/>
              </a:lnSpc>
            </a:pPr>
            <a:r>
              <a:rPr lang="en-US" sz="4499">
                <a:solidFill>
                  <a:srgbClr val="195AEF"/>
                </a:solidFill>
                <a:latin typeface="ABC Ginto Rounded Nord Condensed"/>
                <a:ea typeface="ABC Ginto Rounded Nord Condensed"/>
                <a:cs typeface="ABC Ginto Rounded Nord Condensed"/>
                <a:sym typeface="ABC Ginto Rounded Nord Condensed"/>
              </a:rPr>
              <a:t>So, do you think the pencil will float or sink?</a:t>
            </a:r>
          </a:p>
          <a:p>
            <a:pPr algn="l">
              <a:lnSpc>
                <a:spcPts val="2999"/>
              </a:lnSpc>
            </a:pPr>
          </a:p>
          <a:p>
            <a:pPr algn="l">
              <a:lnSpc>
                <a:spcPts val="4499"/>
              </a:lnSpc>
            </a:pPr>
            <a:r>
              <a:rPr lang="en-US" sz="4499">
                <a:solidFill>
                  <a:srgbClr val="195AEF"/>
                </a:solidFill>
                <a:latin typeface="ABC Ginto Rounded Nord Condensed"/>
                <a:ea typeface="ABC Ginto Rounded Nord Condensed"/>
                <a:cs typeface="ABC Ginto Rounded Nord Condensed"/>
                <a:sym typeface="ABC Ginto Rounded Nord Condensed"/>
              </a:rPr>
              <a:t>Create your hypothesis:</a:t>
            </a:r>
          </a:p>
          <a:p>
            <a:pPr algn="l" marL="971539" indent="-485769" lvl="1">
              <a:lnSpc>
                <a:spcPts val="4499"/>
              </a:lnSpc>
              <a:buFont typeface="Arial"/>
              <a:buChar char="•"/>
            </a:pPr>
            <a:r>
              <a:rPr lang="en-US" sz="4499">
                <a:solidFill>
                  <a:srgbClr val="195AEF"/>
                </a:solidFill>
                <a:latin typeface="ABC Ginto Rounded Nord Condensed"/>
                <a:ea typeface="ABC Ginto Rounded Nord Condensed"/>
                <a:cs typeface="ABC Ginto Rounded Nord Condensed"/>
                <a:sym typeface="ABC Ginto Rounded Nord Condensed"/>
              </a:rPr>
              <a:t>“If I drop a pencil in water, I think it will                                                              .”</a:t>
            </a:r>
          </a:p>
          <a:p>
            <a:pPr algn="l">
              <a:lnSpc>
                <a:spcPts val="3999"/>
              </a:lnSpc>
            </a:pPr>
          </a:p>
        </p:txBody>
      </p:sp>
      <p:sp>
        <p:nvSpPr>
          <p:cNvPr name="TextBox 5" id="5"/>
          <p:cNvSpPr txBox="true"/>
          <p:nvPr/>
        </p:nvSpPr>
        <p:spPr>
          <a:xfrm rot="0">
            <a:off x="894328" y="8572336"/>
            <a:ext cx="9005379" cy="327660"/>
          </a:xfrm>
          <a:prstGeom prst="rect">
            <a:avLst/>
          </a:prstGeom>
        </p:spPr>
        <p:txBody>
          <a:bodyPr anchor="t" rtlCol="false" tIns="0" lIns="0" bIns="0" rIns="0">
            <a:spAutoFit/>
          </a:bodyPr>
          <a:lstStyle/>
          <a:p>
            <a:pPr algn="l">
              <a:lnSpc>
                <a:spcPts val="2400"/>
              </a:lnSpc>
            </a:pPr>
          </a:p>
        </p:txBody>
      </p:sp>
      <p:grpSp>
        <p:nvGrpSpPr>
          <p:cNvPr name="Group 6" id="6"/>
          <p:cNvGrpSpPr/>
          <p:nvPr/>
        </p:nvGrpSpPr>
        <p:grpSpPr>
          <a:xfrm rot="0">
            <a:off x="10421998" y="2809898"/>
            <a:ext cx="7221980" cy="4667204"/>
            <a:chOff x="0" y="0"/>
            <a:chExt cx="9629306" cy="6222939"/>
          </a:xfrm>
        </p:grpSpPr>
        <p:sp>
          <p:nvSpPr>
            <p:cNvPr name="Freeform 7" id="7"/>
            <p:cNvSpPr/>
            <p:nvPr/>
          </p:nvSpPr>
          <p:spPr>
            <a:xfrm flipH="false" flipV="false" rot="0">
              <a:off x="0" y="0"/>
              <a:ext cx="9629306" cy="6222939"/>
            </a:xfrm>
            <a:custGeom>
              <a:avLst/>
              <a:gdLst/>
              <a:ahLst/>
              <a:cxnLst/>
              <a:rect r="r" b="b" t="t" l="l"/>
              <a:pathLst>
                <a:path h="6222939" w="9629306">
                  <a:moveTo>
                    <a:pt x="0" y="0"/>
                  </a:moveTo>
                  <a:lnTo>
                    <a:pt x="9629306" y="0"/>
                  </a:lnTo>
                  <a:lnTo>
                    <a:pt x="9629306" y="6222939"/>
                  </a:lnTo>
                  <a:lnTo>
                    <a:pt x="0" y="6222939"/>
                  </a:lnTo>
                  <a:lnTo>
                    <a:pt x="0" y="0"/>
                  </a:lnTo>
                  <a:close/>
                </a:path>
              </a:pathLst>
            </a:custGeom>
            <a:blipFill>
              <a:blip r:embed="rId4"/>
              <a:stretch>
                <a:fillRect l="0" t="0" r="0" b="0"/>
              </a:stretch>
            </a:blipFill>
          </p:spPr>
        </p:sp>
        <p:sp>
          <p:nvSpPr>
            <p:cNvPr name="Freeform 8" id="8"/>
            <p:cNvSpPr/>
            <p:nvPr/>
          </p:nvSpPr>
          <p:spPr>
            <a:xfrm flipH="false" flipV="false" rot="0">
              <a:off x="8038174" y="2009885"/>
              <a:ext cx="1135381" cy="1723539"/>
            </a:xfrm>
            <a:custGeom>
              <a:avLst/>
              <a:gdLst/>
              <a:ahLst/>
              <a:cxnLst/>
              <a:rect r="r" b="b" t="t" l="l"/>
              <a:pathLst>
                <a:path h="1723539" w="1135381">
                  <a:moveTo>
                    <a:pt x="0" y="0"/>
                  </a:moveTo>
                  <a:lnTo>
                    <a:pt x="1135381" y="0"/>
                  </a:lnTo>
                  <a:lnTo>
                    <a:pt x="1135381" y="1723538"/>
                  </a:lnTo>
                  <a:lnTo>
                    <a:pt x="0" y="172353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439057" y="2009885"/>
              <a:ext cx="1135381" cy="1723539"/>
            </a:xfrm>
            <a:custGeom>
              <a:avLst/>
              <a:gdLst/>
              <a:ahLst/>
              <a:cxnLst/>
              <a:rect r="r" b="b" t="t" l="l"/>
              <a:pathLst>
                <a:path h="1723539" w="1135381">
                  <a:moveTo>
                    <a:pt x="0" y="0"/>
                  </a:moveTo>
                  <a:lnTo>
                    <a:pt x="1135381" y="0"/>
                  </a:lnTo>
                  <a:lnTo>
                    <a:pt x="1135381" y="1723538"/>
                  </a:lnTo>
                  <a:lnTo>
                    <a:pt x="0" y="172353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3079934">
              <a:off x="775622" y="2460861"/>
              <a:ext cx="462250" cy="578717"/>
            </a:xfrm>
            <a:custGeom>
              <a:avLst/>
              <a:gdLst/>
              <a:ahLst/>
              <a:cxnLst/>
              <a:rect r="r" b="b" t="t" l="l"/>
              <a:pathLst>
                <a:path h="578717" w="462250">
                  <a:moveTo>
                    <a:pt x="0" y="0"/>
                  </a:moveTo>
                  <a:lnTo>
                    <a:pt x="462250" y="0"/>
                  </a:lnTo>
                  <a:lnTo>
                    <a:pt x="462250" y="578717"/>
                  </a:lnTo>
                  <a:lnTo>
                    <a:pt x="0" y="57871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1" id="11"/>
            <p:cNvSpPr/>
            <p:nvPr/>
          </p:nvSpPr>
          <p:spPr>
            <a:xfrm flipH="false" flipV="false" rot="3079934">
              <a:off x="8403523" y="3200502"/>
              <a:ext cx="378634" cy="474034"/>
            </a:xfrm>
            <a:custGeom>
              <a:avLst/>
              <a:gdLst/>
              <a:ahLst/>
              <a:cxnLst/>
              <a:rect r="r" b="b" t="t" l="l"/>
              <a:pathLst>
                <a:path h="474034" w="378634">
                  <a:moveTo>
                    <a:pt x="0" y="0"/>
                  </a:moveTo>
                  <a:lnTo>
                    <a:pt x="378634" y="0"/>
                  </a:lnTo>
                  <a:lnTo>
                    <a:pt x="378634" y="474034"/>
                  </a:lnTo>
                  <a:lnTo>
                    <a:pt x="0" y="47403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
        <p:nvSpPr>
          <p:cNvPr name="AutoShape 12" id="12"/>
          <p:cNvSpPr/>
          <p:nvPr/>
        </p:nvSpPr>
        <p:spPr>
          <a:xfrm>
            <a:off x="2800049" y="7458052"/>
            <a:ext cx="6492240" cy="0"/>
          </a:xfrm>
          <a:prstGeom prst="line">
            <a:avLst/>
          </a:prstGeom>
          <a:ln cap="flat" w="38100">
            <a:solidFill>
              <a:srgbClr val="195AEF"/>
            </a:solidFill>
            <a:prstDash val="solid"/>
            <a:headEnd type="none" len="sm" w="sm"/>
            <a:tailEnd type="none" len="sm" w="sm"/>
          </a:ln>
        </p:spPr>
      </p:sp>
      <p:sp>
        <p:nvSpPr>
          <p:cNvPr name="TextBox 13" id="13"/>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14</a:t>
            </a:r>
          </a:p>
        </p:txBody>
      </p:sp>
      <p:sp>
        <p:nvSpPr>
          <p:cNvPr name="TextBox 14" id="14"/>
          <p:cNvSpPr txBox="true"/>
          <p:nvPr/>
        </p:nvSpPr>
        <p:spPr>
          <a:xfrm rot="0">
            <a:off x="372036" y="8193591"/>
            <a:ext cx="10049961" cy="1142999"/>
          </a:xfrm>
          <a:prstGeom prst="rect">
            <a:avLst/>
          </a:prstGeom>
        </p:spPr>
        <p:txBody>
          <a:bodyPr anchor="t" rtlCol="false" tIns="0" lIns="0" bIns="0" rIns="0">
            <a:spAutoFit/>
          </a:bodyPr>
          <a:lstStyle/>
          <a:p>
            <a:pPr algn="ctr">
              <a:lnSpc>
                <a:spcPts val="4499"/>
              </a:lnSpc>
            </a:pPr>
            <a:r>
              <a:rPr lang="en-US" sz="4499" spc="265">
                <a:solidFill>
                  <a:srgbClr val="ED3F2E"/>
                </a:solidFill>
                <a:latin typeface="Gimme Extra Bold"/>
                <a:ea typeface="Gimme Extra Bold"/>
                <a:cs typeface="Gimme Extra Bold"/>
                <a:sym typeface="Gimme Extra Bold"/>
              </a:rPr>
              <a:t>Why do you think the pencil will float or sink?</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597064" y="2042040"/>
            <a:ext cx="14105699" cy="744728"/>
          </a:xfrm>
          <a:prstGeom prst="rect">
            <a:avLst/>
          </a:prstGeom>
        </p:spPr>
        <p:txBody>
          <a:bodyPr anchor="t" rtlCol="false" tIns="0" lIns="0" bIns="0" rIns="0">
            <a:spAutoFit/>
          </a:bodyPr>
          <a:lstStyle/>
          <a:p>
            <a:pPr algn="just">
              <a:lnSpc>
                <a:spcPts val="5694"/>
              </a:lnSpc>
            </a:pPr>
            <a:r>
              <a:rPr lang="en-US" sz="5694">
                <a:solidFill>
                  <a:srgbClr val="195AEF"/>
                </a:solidFill>
                <a:latin typeface="Gimme Extra Bold"/>
                <a:ea typeface="Gimme Extra Bold"/>
                <a:cs typeface="Gimme Extra Bold"/>
                <a:sym typeface="Gimme Extra Bold"/>
              </a:rPr>
              <a:t>Step 3: Test the prediction</a:t>
            </a:r>
          </a:p>
        </p:txBody>
      </p:sp>
      <p:sp>
        <p:nvSpPr>
          <p:cNvPr name="TextBox 4" id="4"/>
          <p:cNvSpPr txBox="true"/>
          <p:nvPr/>
        </p:nvSpPr>
        <p:spPr>
          <a:xfrm rot="0">
            <a:off x="597064" y="3203009"/>
            <a:ext cx="9184807" cy="4895792"/>
          </a:xfrm>
          <a:prstGeom prst="rect">
            <a:avLst/>
          </a:prstGeom>
        </p:spPr>
        <p:txBody>
          <a:bodyPr anchor="t" rtlCol="false" tIns="0" lIns="0" bIns="0" rIns="0">
            <a:spAutoFit/>
          </a:bodyPr>
          <a:lstStyle/>
          <a:p>
            <a:pPr algn="l">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For our </a:t>
            </a:r>
            <a:r>
              <a:rPr lang="en-US" sz="4497" b="true">
                <a:solidFill>
                  <a:srgbClr val="195AEF"/>
                </a:solidFill>
                <a:latin typeface="ABC Ginto Rounded Nord Condensed Medium"/>
                <a:ea typeface="ABC Ginto Rounded Nord Condensed Medium"/>
                <a:cs typeface="ABC Ginto Rounded Nord Condensed Medium"/>
                <a:sym typeface="ABC Ginto Rounded Nord Condensed Medium"/>
              </a:rPr>
              <a:t>experiment</a:t>
            </a:r>
            <a:r>
              <a:rPr lang="en-US" sz="4497">
                <a:solidFill>
                  <a:srgbClr val="195AEF"/>
                </a:solidFill>
                <a:latin typeface="ABC Ginto Rounded Nord Condensed"/>
                <a:ea typeface="ABC Ginto Rounded Nord Condensed"/>
                <a:cs typeface="ABC Ginto Rounded Nord Condensed"/>
                <a:sym typeface="ABC Ginto Rounded Nord Condensed"/>
              </a:rPr>
              <a:t>, we need:</a:t>
            </a:r>
          </a:p>
          <a:p>
            <a:pPr algn="l" marL="971059" indent="-485530" lvl="1">
              <a:lnSpc>
                <a:spcPts val="4497"/>
              </a:lnSpc>
              <a:buFont typeface="Arial"/>
              <a:buChar char="•"/>
            </a:pPr>
            <a:r>
              <a:rPr lang="en-US" sz="4497">
                <a:solidFill>
                  <a:srgbClr val="195AEF"/>
                </a:solidFill>
                <a:latin typeface="ABC Ginto Rounded Nord Condensed"/>
                <a:ea typeface="ABC Ginto Rounded Nord Condensed"/>
                <a:cs typeface="ABC Ginto Rounded Nord Condensed"/>
                <a:sym typeface="ABC Ginto Rounded Nord Condensed"/>
              </a:rPr>
              <a:t>1 clear container filled with water</a:t>
            </a:r>
          </a:p>
          <a:p>
            <a:pPr algn="l" marL="971059" indent="-485530" lvl="1">
              <a:lnSpc>
                <a:spcPts val="4497"/>
              </a:lnSpc>
              <a:buFont typeface="Arial"/>
              <a:buChar char="•"/>
            </a:pPr>
            <a:r>
              <a:rPr lang="en-US" sz="4497">
                <a:solidFill>
                  <a:srgbClr val="195AEF"/>
                </a:solidFill>
                <a:latin typeface="ABC Ginto Rounded Nord Condensed"/>
                <a:ea typeface="ABC Ginto Rounded Nord Condensed"/>
                <a:cs typeface="ABC Ginto Rounded Nord Condensed"/>
                <a:sym typeface="ABC Ginto Rounded Nord Condensed"/>
              </a:rPr>
              <a:t>1 pencil</a:t>
            </a:r>
          </a:p>
          <a:p>
            <a:pPr algn="l">
              <a:lnSpc>
                <a:spcPts val="2997"/>
              </a:lnSpc>
            </a:pPr>
          </a:p>
          <a:p>
            <a:pPr algn="l">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The </a:t>
            </a:r>
            <a:r>
              <a:rPr lang="en-US" sz="4497" b="true">
                <a:solidFill>
                  <a:srgbClr val="195AEF"/>
                </a:solidFill>
                <a:latin typeface="ABC Ginto Rounded Nord Condensed Medium"/>
                <a:ea typeface="ABC Ginto Rounded Nord Condensed Medium"/>
                <a:cs typeface="ABC Ginto Rounded Nord Condensed Medium"/>
                <a:sym typeface="ABC Ginto Rounded Nord Condensed Medium"/>
              </a:rPr>
              <a:t>procedure </a:t>
            </a:r>
            <a:r>
              <a:rPr lang="en-US" sz="4497">
                <a:solidFill>
                  <a:srgbClr val="195AEF"/>
                </a:solidFill>
                <a:latin typeface="ABC Ginto Rounded Nord Condensed"/>
                <a:ea typeface="ABC Ginto Rounded Nord Condensed"/>
                <a:cs typeface="ABC Ginto Rounded Nord Condensed"/>
                <a:sym typeface="ABC Ginto Rounded Nord Condensed"/>
              </a:rPr>
              <a:t>we will follow to test our prediction is:</a:t>
            </a:r>
          </a:p>
          <a:p>
            <a:pPr algn="l" marL="971059" indent="-485530" lvl="1">
              <a:lnSpc>
                <a:spcPts val="4497"/>
              </a:lnSpc>
              <a:buFont typeface="Arial"/>
              <a:buChar char="•"/>
            </a:pPr>
            <a:r>
              <a:rPr lang="en-US" sz="4497">
                <a:solidFill>
                  <a:srgbClr val="195AEF"/>
                </a:solidFill>
                <a:latin typeface="ABC Ginto Rounded Nord Condensed"/>
                <a:ea typeface="ABC Ginto Rounded Nord Condensed"/>
                <a:cs typeface="ABC Ginto Rounded Nord Condensed"/>
                <a:sym typeface="ABC Ginto Rounded Nord Condensed"/>
              </a:rPr>
              <a:t>Drop the pencil in the water</a:t>
            </a:r>
          </a:p>
          <a:p>
            <a:pPr algn="l" marL="971059" indent="-485530" lvl="1">
              <a:lnSpc>
                <a:spcPts val="4497"/>
              </a:lnSpc>
              <a:buFont typeface="Arial"/>
              <a:buChar char="•"/>
            </a:pPr>
            <a:r>
              <a:rPr lang="en-US" sz="4497">
                <a:solidFill>
                  <a:srgbClr val="195AEF"/>
                </a:solidFill>
                <a:latin typeface="ABC Ginto Rounded Nord Condensed"/>
                <a:ea typeface="ABC Ginto Rounded Nord Condensed"/>
                <a:cs typeface="ABC Ginto Rounded Nord Condensed"/>
                <a:sym typeface="ABC Ginto Rounded Nord Condensed"/>
              </a:rPr>
              <a:t>Observe if it floats or sinks</a:t>
            </a:r>
          </a:p>
          <a:p>
            <a:pPr algn="l" marL="971059" indent="-485530" lvl="1">
              <a:lnSpc>
                <a:spcPts val="4497"/>
              </a:lnSpc>
              <a:buFont typeface="Arial"/>
              <a:buChar char="•"/>
            </a:pPr>
            <a:r>
              <a:rPr lang="en-US" sz="4497">
                <a:solidFill>
                  <a:srgbClr val="195AEF"/>
                </a:solidFill>
                <a:latin typeface="ABC Ginto Rounded Nord Condensed"/>
                <a:ea typeface="ABC Ginto Rounded Nord Condensed"/>
                <a:cs typeface="ABC Ginto Rounded Nord Condensed"/>
                <a:sym typeface="ABC Ginto Rounded Nord Condensed"/>
              </a:rPr>
              <a:t>Repeat 2 more times to be sure!</a:t>
            </a:r>
          </a:p>
        </p:txBody>
      </p:sp>
      <p:sp>
        <p:nvSpPr>
          <p:cNvPr name="TextBox 5" id="5"/>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15</a:t>
            </a:r>
          </a:p>
        </p:txBody>
      </p:sp>
      <p:sp>
        <p:nvSpPr>
          <p:cNvPr name="Freeform 6" id="6"/>
          <p:cNvSpPr/>
          <p:nvPr/>
        </p:nvSpPr>
        <p:spPr>
          <a:xfrm flipH="false" flipV="false" rot="0">
            <a:off x="13531876" y="2357254"/>
            <a:ext cx="3011722" cy="4571873"/>
          </a:xfrm>
          <a:custGeom>
            <a:avLst/>
            <a:gdLst/>
            <a:ahLst/>
            <a:cxnLst/>
            <a:rect r="r" b="b" t="t" l="l"/>
            <a:pathLst>
              <a:path h="4571873" w="3011722">
                <a:moveTo>
                  <a:pt x="0" y="0"/>
                </a:moveTo>
                <a:lnTo>
                  <a:pt x="3011721" y="0"/>
                </a:lnTo>
                <a:lnTo>
                  <a:pt x="3011721" y="4571874"/>
                </a:lnTo>
                <a:lnTo>
                  <a:pt x="0" y="457187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5168103">
            <a:off x="11145750" y="5108709"/>
            <a:ext cx="2562128" cy="3207672"/>
          </a:xfrm>
          <a:custGeom>
            <a:avLst/>
            <a:gdLst/>
            <a:ahLst/>
            <a:cxnLst/>
            <a:rect r="r" b="b" t="t" l="l"/>
            <a:pathLst>
              <a:path h="3207672" w="2562128">
                <a:moveTo>
                  <a:pt x="0" y="0"/>
                </a:moveTo>
                <a:lnTo>
                  <a:pt x="2562128" y="0"/>
                </a:lnTo>
                <a:lnTo>
                  <a:pt x="2562128" y="3207672"/>
                </a:lnTo>
                <a:lnTo>
                  <a:pt x="0" y="32076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D9FDC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419097">
            <a:off x="870576" y="6956081"/>
            <a:ext cx="2727508" cy="2444839"/>
          </a:xfrm>
          <a:custGeom>
            <a:avLst/>
            <a:gdLst/>
            <a:ahLst/>
            <a:cxnLst/>
            <a:rect r="r" b="b" t="t" l="l"/>
            <a:pathLst>
              <a:path h="2444839" w="2727508">
                <a:moveTo>
                  <a:pt x="0" y="0"/>
                </a:moveTo>
                <a:lnTo>
                  <a:pt x="2727507" y="0"/>
                </a:lnTo>
                <a:lnTo>
                  <a:pt x="2727507" y="2444839"/>
                </a:lnTo>
                <a:lnTo>
                  <a:pt x="0" y="244483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995954">
            <a:off x="14772983" y="472438"/>
            <a:ext cx="2826555" cy="2811138"/>
          </a:xfrm>
          <a:custGeom>
            <a:avLst/>
            <a:gdLst/>
            <a:ahLst/>
            <a:cxnLst/>
            <a:rect r="r" b="b" t="t" l="l"/>
            <a:pathLst>
              <a:path h="2811138" w="2826555">
                <a:moveTo>
                  <a:pt x="0" y="0"/>
                </a:moveTo>
                <a:lnTo>
                  <a:pt x="2826555" y="0"/>
                </a:lnTo>
                <a:lnTo>
                  <a:pt x="2826555" y="2811138"/>
                </a:lnTo>
                <a:lnTo>
                  <a:pt x="0" y="28111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1900268" y="3534501"/>
            <a:ext cx="14487463" cy="744728"/>
          </a:xfrm>
          <a:prstGeom prst="rect">
            <a:avLst/>
          </a:prstGeom>
        </p:spPr>
        <p:txBody>
          <a:bodyPr anchor="t" rtlCol="false" tIns="0" lIns="0" bIns="0" rIns="0">
            <a:spAutoFit/>
          </a:bodyPr>
          <a:lstStyle/>
          <a:p>
            <a:pPr algn="ctr">
              <a:lnSpc>
                <a:spcPts val="5694"/>
              </a:lnSpc>
            </a:pPr>
            <a:r>
              <a:rPr lang="en-US" sz="5694">
                <a:solidFill>
                  <a:srgbClr val="195AEF"/>
                </a:solidFill>
                <a:latin typeface="Gimme Extra Bold"/>
                <a:ea typeface="Gimme Extra Bold"/>
                <a:cs typeface="Gimme Extra Bold"/>
                <a:sym typeface="Gimme Extra Bold"/>
              </a:rPr>
              <a:t>Step 4: Look at the results</a:t>
            </a:r>
          </a:p>
        </p:txBody>
      </p:sp>
      <p:sp>
        <p:nvSpPr>
          <p:cNvPr name="TextBox 6" id="6"/>
          <p:cNvSpPr txBox="true"/>
          <p:nvPr/>
        </p:nvSpPr>
        <p:spPr>
          <a:xfrm rot="0">
            <a:off x="1900268" y="4695470"/>
            <a:ext cx="14487463" cy="1523942"/>
          </a:xfrm>
          <a:prstGeom prst="rect">
            <a:avLst/>
          </a:prstGeom>
        </p:spPr>
        <p:txBody>
          <a:bodyPr anchor="t" rtlCol="false" tIns="0" lIns="0" bIns="0" rIns="0">
            <a:spAutoFit/>
          </a:bodyPr>
          <a:lstStyle/>
          <a:p>
            <a:pPr algn="ctr">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What </a:t>
            </a:r>
            <a:r>
              <a:rPr lang="en-US" sz="4497" b="true">
                <a:solidFill>
                  <a:srgbClr val="195AEF"/>
                </a:solidFill>
                <a:latin typeface="ABC Ginto Rounded Nord Condensed Medium"/>
                <a:ea typeface="ABC Ginto Rounded Nord Condensed Medium"/>
                <a:cs typeface="ABC Ginto Rounded Nord Condensed Medium"/>
                <a:sym typeface="ABC Ginto Rounded Nord Condensed Medium"/>
              </a:rPr>
              <a:t>happened </a:t>
            </a:r>
            <a:r>
              <a:rPr lang="en-US" sz="4497">
                <a:solidFill>
                  <a:srgbClr val="195AEF"/>
                </a:solidFill>
                <a:latin typeface="ABC Ginto Rounded Nord Condensed"/>
                <a:ea typeface="ABC Ginto Rounded Nord Condensed"/>
                <a:cs typeface="ABC Ginto Rounded Nord Condensed"/>
                <a:sym typeface="ABC Ginto Rounded Nord Condensed"/>
              </a:rPr>
              <a:t>the 3 times we put the pencil in the water?</a:t>
            </a:r>
          </a:p>
          <a:p>
            <a:pPr algn="ctr">
              <a:lnSpc>
                <a:spcPts val="2997"/>
              </a:lnSpc>
            </a:pPr>
          </a:p>
          <a:p>
            <a:pPr algn="ctr">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Was the result what you</a:t>
            </a:r>
            <a:r>
              <a:rPr lang="en-US" b="true" sz="4497">
                <a:solidFill>
                  <a:srgbClr val="195AEF"/>
                </a:solidFill>
                <a:latin typeface="ABC Ginto Rounded Nord Condensed Medium"/>
                <a:ea typeface="ABC Ginto Rounded Nord Condensed Medium"/>
                <a:cs typeface="ABC Ginto Rounded Nord Condensed Medium"/>
                <a:sym typeface="ABC Ginto Rounded Nord Condensed Medium"/>
              </a:rPr>
              <a:t> expected</a:t>
            </a:r>
            <a:r>
              <a:rPr lang="en-US" sz="4497">
                <a:solidFill>
                  <a:srgbClr val="195AEF"/>
                </a:solidFill>
                <a:latin typeface="ABC Ginto Rounded Nord Condensed"/>
                <a:ea typeface="ABC Ginto Rounded Nord Condensed"/>
                <a:cs typeface="ABC Ginto Rounded Nord Condensed"/>
                <a:sym typeface="ABC Ginto Rounded Nord Condensed"/>
              </a:rPr>
              <a:t>? Why or why not?</a:t>
            </a:r>
          </a:p>
        </p:txBody>
      </p:sp>
      <p:sp>
        <p:nvSpPr>
          <p:cNvPr name="TextBox 7" id="7"/>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16</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543881" y="3976187"/>
            <a:ext cx="15200239" cy="744728"/>
          </a:xfrm>
          <a:prstGeom prst="rect">
            <a:avLst/>
          </a:prstGeom>
        </p:spPr>
        <p:txBody>
          <a:bodyPr anchor="t" rtlCol="false" tIns="0" lIns="0" bIns="0" rIns="0">
            <a:spAutoFit/>
          </a:bodyPr>
          <a:lstStyle/>
          <a:p>
            <a:pPr algn="ctr">
              <a:lnSpc>
                <a:spcPts val="5694"/>
              </a:lnSpc>
            </a:pPr>
            <a:r>
              <a:rPr lang="en-US" sz="5694">
                <a:solidFill>
                  <a:srgbClr val="195AEF"/>
                </a:solidFill>
                <a:latin typeface="Gimme Extra Bold"/>
                <a:ea typeface="Gimme Extra Bold"/>
                <a:cs typeface="Gimme Extra Bold"/>
                <a:sym typeface="Gimme Extra Bold"/>
              </a:rPr>
              <a:t>Step 5: Communicate your results</a:t>
            </a:r>
          </a:p>
        </p:txBody>
      </p:sp>
      <p:sp>
        <p:nvSpPr>
          <p:cNvPr name="TextBox 4" id="4"/>
          <p:cNvSpPr txBox="true"/>
          <p:nvPr/>
        </p:nvSpPr>
        <p:spPr>
          <a:xfrm rot="0">
            <a:off x="1996219" y="4957420"/>
            <a:ext cx="14295562" cy="2085917"/>
          </a:xfrm>
          <a:prstGeom prst="rect">
            <a:avLst/>
          </a:prstGeom>
        </p:spPr>
        <p:txBody>
          <a:bodyPr anchor="t" rtlCol="false" tIns="0" lIns="0" bIns="0" rIns="0">
            <a:spAutoFit/>
          </a:bodyPr>
          <a:lstStyle/>
          <a:p>
            <a:pPr algn="ctr">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How did this </a:t>
            </a:r>
            <a:r>
              <a:rPr lang="en-US" sz="4497" b="true">
                <a:solidFill>
                  <a:srgbClr val="195AEF"/>
                </a:solidFill>
                <a:latin typeface="ABC Ginto Rounded Nord Condensed Medium"/>
                <a:ea typeface="ABC Ginto Rounded Nord Condensed Medium"/>
                <a:cs typeface="ABC Ginto Rounded Nord Condensed Medium"/>
                <a:sym typeface="ABC Ginto Rounded Nord Condensed Medium"/>
              </a:rPr>
              <a:t>compare </a:t>
            </a:r>
            <a:r>
              <a:rPr lang="en-US" sz="4497">
                <a:solidFill>
                  <a:srgbClr val="195AEF"/>
                </a:solidFill>
                <a:latin typeface="ABC Ginto Rounded Nord Condensed"/>
                <a:ea typeface="ABC Ginto Rounded Nord Condensed"/>
                <a:cs typeface="ABC Ginto Rounded Nord Condensed"/>
                <a:sym typeface="ABC Ginto Rounded Nord Condensed"/>
              </a:rPr>
              <a:t>to your hypothesis?</a:t>
            </a:r>
          </a:p>
          <a:p>
            <a:pPr algn="ctr">
              <a:lnSpc>
                <a:spcPts val="2997"/>
              </a:lnSpc>
            </a:pPr>
          </a:p>
          <a:p>
            <a:pPr algn="ctr">
              <a:lnSpc>
                <a:spcPts val="4497"/>
              </a:lnSpc>
            </a:pPr>
            <a:r>
              <a:rPr lang="en-US" sz="4497">
                <a:solidFill>
                  <a:srgbClr val="195AEF"/>
                </a:solidFill>
                <a:latin typeface="ABC Ginto Rounded Nord Condensed"/>
                <a:ea typeface="ABC Ginto Rounded Nord Condensed"/>
                <a:cs typeface="ABC Ginto Rounded Nord Condensed"/>
                <a:sym typeface="ABC Ginto Rounded Nord Condensed"/>
              </a:rPr>
              <a:t>Did you get the results you predicted? If not, why do you think the results are different than what you thought?</a:t>
            </a:r>
          </a:p>
        </p:txBody>
      </p:sp>
      <p:sp>
        <p:nvSpPr>
          <p:cNvPr name="Freeform 5" id="5"/>
          <p:cNvSpPr/>
          <p:nvPr/>
        </p:nvSpPr>
        <p:spPr>
          <a:xfrm flipH="false" flipV="false" rot="669184">
            <a:off x="761290" y="7009137"/>
            <a:ext cx="2778094" cy="2409365"/>
          </a:xfrm>
          <a:custGeom>
            <a:avLst/>
            <a:gdLst/>
            <a:ahLst/>
            <a:cxnLst/>
            <a:rect r="r" b="b" t="t" l="l"/>
            <a:pathLst>
              <a:path h="2409365" w="2778094">
                <a:moveTo>
                  <a:pt x="0" y="0"/>
                </a:moveTo>
                <a:lnTo>
                  <a:pt x="2778094" y="0"/>
                </a:lnTo>
                <a:lnTo>
                  <a:pt x="2778094" y="2409365"/>
                </a:lnTo>
                <a:lnTo>
                  <a:pt x="0" y="240936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1684446">
            <a:off x="14900934" y="775276"/>
            <a:ext cx="2631261" cy="2621693"/>
          </a:xfrm>
          <a:custGeom>
            <a:avLst/>
            <a:gdLst/>
            <a:ahLst/>
            <a:cxnLst/>
            <a:rect r="r" b="b" t="t" l="l"/>
            <a:pathLst>
              <a:path h="2621693" w="2631261">
                <a:moveTo>
                  <a:pt x="0" y="0"/>
                </a:moveTo>
                <a:lnTo>
                  <a:pt x="2631261" y="0"/>
                </a:lnTo>
                <a:lnTo>
                  <a:pt x="2631261" y="2621693"/>
                </a:lnTo>
                <a:lnTo>
                  <a:pt x="0" y="262169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17</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7731235" y="6491949"/>
            <a:ext cx="2825529" cy="3399133"/>
          </a:xfrm>
          <a:custGeom>
            <a:avLst/>
            <a:gdLst/>
            <a:ahLst/>
            <a:cxnLst/>
            <a:rect r="r" b="b" t="t" l="l"/>
            <a:pathLst>
              <a:path h="3399133" w="2825529">
                <a:moveTo>
                  <a:pt x="0" y="0"/>
                </a:moveTo>
                <a:lnTo>
                  <a:pt x="2825530" y="0"/>
                </a:lnTo>
                <a:lnTo>
                  <a:pt x="2825530" y="3399133"/>
                </a:lnTo>
                <a:lnTo>
                  <a:pt x="0" y="339913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986886">
            <a:off x="1097549" y="6558260"/>
            <a:ext cx="2859604" cy="2849206"/>
          </a:xfrm>
          <a:custGeom>
            <a:avLst/>
            <a:gdLst/>
            <a:ahLst/>
            <a:cxnLst/>
            <a:rect r="r" b="b" t="t" l="l"/>
            <a:pathLst>
              <a:path h="2849206" w="2859604">
                <a:moveTo>
                  <a:pt x="0" y="0"/>
                </a:moveTo>
                <a:lnTo>
                  <a:pt x="2859604" y="0"/>
                </a:lnTo>
                <a:lnTo>
                  <a:pt x="2859604" y="2849206"/>
                </a:lnTo>
                <a:lnTo>
                  <a:pt x="0" y="28492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1247038">
            <a:off x="14521323" y="552960"/>
            <a:ext cx="2677971" cy="2663364"/>
          </a:xfrm>
          <a:custGeom>
            <a:avLst/>
            <a:gdLst/>
            <a:ahLst/>
            <a:cxnLst/>
            <a:rect r="r" b="b" t="t" l="l"/>
            <a:pathLst>
              <a:path h="2663364" w="2677971">
                <a:moveTo>
                  <a:pt x="0" y="0"/>
                </a:moveTo>
                <a:lnTo>
                  <a:pt x="2677971" y="0"/>
                </a:lnTo>
                <a:lnTo>
                  <a:pt x="2677971" y="2663365"/>
                </a:lnTo>
                <a:lnTo>
                  <a:pt x="0" y="266336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6" id="6"/>
          <p:cNvSpPr txBox="true"/>
          <p:nvPr/>
        </p:nvSpPr>
        <p:spPr>
          <a:xfrm rot="0">
            <a:off x="1460619" y="2587387"/>
            <a:ext cx="15366763" cy="932687"/>
          </a:xfrm>
          <a:prstGeom prst="rect">
            <a:avLst/>
          </a:prstGeom>
        </p:spPr>
        <p:txBody>
          <a:bodyPr anchor="t" rtlCol="false" tIns="0" lIns="0" bIns="0" rIns="0">
            <a:spAutoFit/>
          </a:bodyPr>
          <a:lstStyle/>
          <a:p>
            <a:pPr algn="ctr">
              <a:lnSpc>
                <a:spcPts val="7094"/>
              </a:lnSpc>
            </a:pPr>
            <a:r>
              <a:rPr lang="en-US" sz="7094">
                <a:solidFill>
                  <a:srgbClr val="195AEF"/>
                </a:solidFill>
                <a:latin typeface="Gimme Extra Bold"/>
                <a:ea typeface="Gimme Extra Bold"/>
                <a:cs typeface="Gimme Extra Bold"/>
                <a:sym typeface="Gimme Extra Bold"/>
              </a:rPr>
              <a:t>Demo time!</a:t>
            </a:r>
          </a:p>
        </p:txBody>
      </p:sp>
      <p:sp>
        <p:nvSpPr>
          <p:cNvPr name="TextBox 7" id="7"/>
          <p:cNvSpPr txBox="true"/>
          <p:nvPr/>
        </p:nvSpPr>
        <p:spPr>
          <a:xfrm rot="0">
            <a:off x="1604544" y="3624850"/>
            <a:ext cx="15078911" cy="2682817"/>
          </a:xfrm>
          <a:prstGeom prst="rect">
            <a:avLst/>
          </a:prstGeom>
        </p:spPr>
        <p:txBody>
          <a:bodyPr anchor="t" rtlCol="false" tIns="0" lIns="0" bIns="0" rIns="0">
            <a:spAutoFit/>
          </a:bodyPr>
          <a:lstStyle/>
          <a:p>
            <a:pPr algn="ctr">
              <a:lnSpc>
                <a:spcPts val="5497"/>
              </a:lnSpc>
            </a:pPr>
            <a:r>
              <a:rPr lang="en-US" sz="5497">
                <a:solidFill>
                  <a:srgbClr val="195AEF"/>
                </a:solidFill>
                <a:latin typeface="ABC Ginto Rounded Nord Condensed"/>
                <a:ea typeface="ABC Ginto Rounded Nord Condensed"/>
                <a:cs typeface="ABC Ginto Rounded Nord Condensed"/>
                <a:sym typeface="ABC Ginto Rounded Nord Condensed"/>
              </a:rPr>
              <a:t>What do you think happens if a raisin is dropped in carbonated water?</a:t>
            </a:r>
          </a:p>
          <a:p>
            <a:pPr algn="ctr">
              <a:lnSpc>
                <a:spcPts val="4497"/>
              </a:lnSpc>
            </a:pPr>
          </a:p>
          <a:p>
            <a:pPr algn="ctr">
              <a:lnSpc>
                <a:spcPts val="5497"/>
              </a:lnSpc>
            </a:pPr>
            <a:r>
              <a:rPr lang="en-US" sz="5497">
                <a:solidFill>
                  <a:srgbClr val="195AEF"/>
                </a:solidFill>
                <a:latin typeface="ABC Ginto Rounded Nord Condensed"/>
                <a:ea typeface="ABC Ginto Rounded Nord Condensed"/>
                <a:cs typeface="ABC Ginto Rounded Nord Condensed"/>
                <a:sym typeface="ABC Ginto Rounded Nord Condensed"/>
              </a:rPr>
              <a:t>Will it float or will it sink?</a:t>
            </a:r>
          </a:p>
        </p:txBody>
      </p:sp>
      <p:sp>
        <p:nvSpPr>
          <p:cNvPr name="TextBox 8" id="8"/>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18</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195AE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207415">
            <a:off x="642863" y="7197063"/>
            <a:ext cx="2417792" cy="2409000"/>
          </a:xfrm>
          <a:custGeom>
            <a:avLst/>
            <a:gdLst/>
            <a:ahLst/>
            <a:cxnLst/>
            <a:rect r="r" b="b" t="t" l="l"/>
            <a:pathLst>
              <a:path h="2409000" w="2417792">
                <a:moveTo>
                  <a:pt x="0" y="0"/>
                </a:moveTo>
                <a:lnTo>
                  <a:pt x="2417793" y="0"/>
                </a:lnTo>
                <a:lnTo>
                  <a:pt x="2417793" y="2409000"/>
                </a:lnTo>
                <a:lnTo>
                  <a:pt x="0" y="24090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113215">
            <a:off x="15058166" y="562249"/>
            <a:ext cx="2372348" cy="2363721"/>
          </a:xfrm>
          <a:custGeom>
            <a:avLst/>
            <a:gdLst/>
            <a:ahLst/>
            <a:cxnLst/>
            <a:rect r="r" b="b" t="t" l="l"/>
            <a:pathLst>
              <a:path h="2363721" w="2372348">
                <a:moveTo>
                  <a:pt x="0" y="0"/>
                </a:moveTo>
                <a:lnTo>
                  <a:pt x="2372347" y="0"/>
                </a:lnTo>
                <a:lnTo>
                  <a:pt x="2372347" y="2363721"/>
                </a:lnTo>
                <a:lnTo>
                  <a:pt x="0" y="23637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338064">
            <a:off x="951743" y="948154"/>
            <a:ext cx="2228289" cy="1997358"/>
          </a:xfrm>
          <a:custGeom>
            <a:avLst/>
            <a:gdLst/>
            <a:ahLst/>
            <a:cxnLst/>
            <a:rect r="r" b="b" t="t" l="l"/>
            <a:pathLst>
              <a:path h="1997358" w="2228289">
                <a:moveTo>
                  <a:pt x="0" y="0"/>
                </a:moveTo>
                <a:lnTo>
                  <a:pt x="2228289" y="0"/>
                </a:lnTo>
                <a:lnTo>
                  <a:pt x="2228289" y="1997358"/>
                </a:lnTo>
                <a:lnTo>
                  <a:pt x="0" y="199735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458638">
            <a:off x="13425053" y="6996287"/>
            <a:ext cx="2281021" cy="2272726"/>
          </a:xfrm>
          <a:custGeom>
            <a:avLst/>
            <a:gdLst/>
            <a:ahLst/>
            <a:cxnLst/>
            <a:rect r="r" b="b" t="t" l="l"/>
            <a:pathLst>
              <a:path h="2272726" w="2281021">
                <a:moveTo>
                  <a:pt x="0" y="0"/>
                </a:moveTo>
                <a:lnTo>
                  <a:pt x="2281021" y="0"/>
                </a:lnTo>
                <a:lnTo>
                  <a:pt x="2281021" y="2272726"/>
                </a:lnTo>
                <a:lnTo>
                  <a:pt x="0" y="227272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7" id="7"/>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D9FDCF"/>
                </a:solidFill>
                <a:latin typeface="Gimme Extra Bold"/>
                <a:ea typeface="Gimme Extra Bold"/>
                <a:cs typeface="Gimme Extra Bold"/>
                <a:sym typeface="Gimme Extra Bold"/>
              </a:rPr>
              <a:t>19</a:t>
            </a:r>
          </a:p>
        </p:txBody>
      </p:sp>
      <p:sp>
        <p:nvSpPr>
          <p:cNvPr name="TextBox 8" id="8"/>
          <p:cNvSpPr txBox="true"/>
          <p:nvPr/>
        </p:nvSpPr>
        <p:spPr>
          <a:xfrm rot="0">
            <a:off x="4966097" y="3216042"/>
            <a:ext cx="8355806" cy="1692625"/>
          </a:xfrm>
          <a:prstGeom prst="rect">
            <a:avLst/>
          </a:prstGeom>
        </p:spPr>
        <p:txBody>
          <a:bodyPr anchor="t" rtlCol="false" tIns="0" lIns="0" bIns="0" rIns="0">
            <a:spAutoFit/>
          </a:bodyPr>
          <a:lstStyle/>
          <a:p>
            <a:pPr algn="ctr">
              <a:lnSpc>
                <a:spcPts val="13805"/>
              </a:lnSpc>
              <a:spcBef>
                <a:spcPct val="0"/>
              </a:spcBef>
            </a:pPr>
            <a:r>
              <a:rPr lang="en-US" sz="9861" spc="581">
                <a:solidFill>
                  <a:srgbClr val="195AEF"/>
                </a:solidFill>
                <a:latin typeface="Gimme Extra Bold"/>
                <a:ea typeface="Gimme Extra Bold"/>
                <a:cs typeface="Gimme Extra Bold"/>
                <a:sym typeface="Gimme Extra Bold"/>
              </a:rPr>
              <a:t>Your turn</a:t>
            </a:r>
          </a:p>
        </p:txBody>
      </p:sp>
      <p:sp>
        <p:nvSpPr>
          <p:cNvPr name="TextBox 9" id="9"/>
          <p:cNvSpPr txBox="true"/>
          <p:nvPr/>
        </p:nvSpPr>
        <p:spPr>
          <a:xfrm rot="0">
            <a:off x="2053597" y="5324954"/>
            <a:ext cx="14180807" cy="660398"/>
          </a:xfrm>
          <a:prstGeom prst="rect">
            <a:avLst/>
          </a:prstGeom>
        </p:spPr>
        <p:txBody>
          <a:bodyPr anchor="t" rtlCol="false" tIns="0" lIns="0" bIns="0" rIns="0">
            <a:spAutoFit/>
          </a:bodyPr>
          <a:lstStyle/>
          <a:p>
            <a:pPr algn="ctr">
              <a:lnSpc>
                <a:spcPts val="4999"/>
              </a:lnSpc>
            </a:pPr>
            <a:r>
              <a:rPr lang="en-US" sz="4999">
                <a:solidFill>
                  <a:srgbClr val="195AEF"/>
                </a:solidFill>
                <a:latin typeface="ABC Ginto Rounded Nord Condensed"/>
                <a:ea typeface="ABC Ginto Rounded Nord Condensed"/>
                <a:cs typeface="ABC Ginto Rounded Nord Condensed"/>
                <a:sym typeface="ABC Ginto Rounded Nord Condensed"/>
              </a:rPr>
              <a:t>Use your new knowledge to test the scientific method!</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6E2E5"/>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835469">
            <a:off x="629366" y="3839452"/>
            <a:ext cx="3874635" cy="3360365"/>
          </a:xfrm>
          <a:custGeom>
            <a:avLst/>
            <a:gdLst/>
            <a:ahLst/>
            <a:cxnLst/>
            <a:rect r="r" b="b" t="t" l="l"/>
            <a:pathLst>
              <a:path h="3360365" w="3874635">
                <a:moveTo>
                  <a:pt x="0" y="0"/>
                </a:moveTo>
                <a:lnTo>
                  <a:pt x="3874635" y="0"/>
                </a:lnTo>
                <a:lnTo>
                  <a:pt x="3874635" y="3360365"/>
                </a:lnTo>
                <a:lnTo>
                  <a:pt x="0" y="336036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976352">
            <a:off x="13609954" y="3403511"/>
            <a:ext cx="4255458" cy="4232247"/>
          </a:xfrm>
          <a:custGeom>
            <a:avLst/>
            <a:gdLst/>
            <a:ahLst/>
            <a:cxnLst/>
            <a:rect r="r" b="b" t="t" l="l"/>
            <a:pathLst>
              <a:path h="4232247" w="4255458">
                <a:moveTo>
                  <a:pt x="0" y="0"/>
                </a:moveTo>
                <a:lnTo>
                  <a:pt x="4255458" y="0"/>
                </a:lnTo>
                <a:lnTo>
                  <a:pt x="4255458" y="4232247"/>
                </a:lnTo>
                <a:lnTo>
                  <a:pt x="0" y="42322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3269180" y="1133475"/>
            <a:ext cx="11749639" cy="742315"/>
          </a:xfrm>
          <a:prstGeom prst="rect">
            <a:avLst/>
          </a:prstGeom>
        </p:spPr>
        <p:txBody>
          <a:bodyPr anchor="t" rtlCol="false" tIns="0" lIns="0" bIns="0" rIns="0">
            <a:spAutoFit/>
          </a:bodyPr>
          <a:lstStyle/>
          <a:p>
            <a:pPr algn="l">
              <a:lnSpc>
                <a:spcPts val="5599"/>
              </a:lnSpc>
            </a:pPr>
            <a:r>
              <a:rPr lang="en-US" sz="5599">
                <a:solidFill>
                  <a:srgbClr val="195AEF"/>
                </a:solidFill>
                <a:latin typeface="Gimme Extra Bold"/>
                <a:ea typeface="Gimme Extra Bold"/>
                <a:cs typeface="Gimme Extra Bold"/>
                <a:sym typeface="Gimme Extra Bold"/>
              </a:rPr>
              <a:t>will a raisin float or sink?</a:t>
            </a:r>
          </a:p>
        </p:txBody>
      </p:sp>
      <p:sp>
        <p:nvSpPr>
          <p:cNvPr name="TextBox 6" id="6"/>
          <p:cNvSpPr txBox="true"/>
          <p:nvPr/>
        </p:nvSpPr>
        <p:spPr>
          <a:xfrm rot="0">
            <a:off x="1267563" y="2126091"/>
            <a:ext cx="15752874" cy="1025524"/>
          </a:xfrm>
          <a:prstGeom prst="rect">
            <a:avLst/>
          </a:prstGeom>
        </p:spPr>
        <p:txBody>
          <a:bodyPr anchor="t" rtlCol="false" tIns="0" lIns="0" bIns="0" rIns="0">
            <a:spAutoFit/>
          </a:bodyPr>
          <a:lstStyle/>
          <a:p>
            <a:pPr algn="ctr">
              <a:lnSpc>
                <a:spcPts val="3999"/>
              </a:lnSpc>
            </a:pPr>
            <a:r>
              <a:rPr lang="en-US" sz="3999">
                <a:solidFill>
                  <a:srgbClr val="195AEF"/>
                </a:solidFill>
                <a:latin typeface="ABC Ginto Rounded Nord Condensed"/>
                <a:ea typeface="ABC Ginto Rounded Nord Condensed"/>
                <a:cs typeface="ABC Ginto Rounded Nord Condensed"/>
                <a:sym typeface="ABC Ginto Rounded Nord Condensed"/>
              </a:rPr>
              <a:t>This time, work through the scientific method in pairs (or small groups) to come up with a hypothesis. Once you have it, come up to collect your data!</a:t>
            </a:r>
          </a:p>
        </p:txBody>
      </p:sp>
      <p:sp>
        <p:nvSpPr>
          <p:cNvPr name="TextBox 7" id="7"/>
          <p:cNvSpPr txBox="true"/>
          <p:nvPr/>
        </p:nvSpPr>
        <p:spPr>
          <a:xfrm rot="0">
            <a:off x="952500" y="5996304"/>
            <a:ext cx="9005379" cy="405765"/>
          </a:xfrm>
          <a:prstGeom prst="rect">
            <a:avLst/>
          </a:prstGeom>
        </p:spPr>
        <p:txBody>
          <a:bodyPr anchor="t" rtlCol="false" tIns="0" lIns="0" bIns="0" rIns="0">
            <a:spAutoFit/>
          </a:bodyPr>
          <a:lstStyle/>
          <a:p>
            <a:pPr algn="l">
              <a:lnSpc>
                <a:spcPts val="3359"/>
              </a:lnSpc>
            </a:pPr>
          </a:p>
        </p:txBody>
      </p:sp>
      <p:sp>
        <p:nvSpPr>
          <p:cNvPr name="TextBox 8" id="8"/>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20</a:t>
            </a:r>
          </a:p>
        </p:txBody>
      </p:sp>
      <p:sp>
        <p:nvSpPr>
          <p:cNvPr name="TextBox 9" id="9"/>
          <p:cNvSpPr txBox="true"/>
          <p:nvPr/>
        </p:nvSpPr>
        <p:spPr>
          <a:xfrm rot="0">
            <a:off x="6070095" y="3313761"/>
            <a:ext cx="2085231" cy="686436"/>
          </a:xfrm>
          <a:prstGeom prst="rect">
            <a:avLst/>
          </a:prstGeom>
        </p:spPr>
        <p:txBody>
          <a:bodyPr anchor="t" rtlCol="false" tIns="0" lIns="0" bIns="0" rIns="0">
            <a:spAutoFit/>
          </a:bodyPr>
          <a:lstStyle/>
          <a:p>
            <a:pPr algn="ctr">
              <a:lnSpc>
                <a:spcPts val="5739"/>
              </a:lnSpc>
              <a:spcBef>
                <a:spcPct val="0"/>
              </a:spcBef>
            </a:pPr>
            <a:r>
              <a:rPr lang="en-US" sz="4099" spc="241">
                <a:solidFill>
                  <a:srgbClr val="ED3F2E"/>
                </a:solidFill>
                <a:latin typeface="Gimme Extra Bold"/>
                <a:ea typeface="Gimme Extra Bold"/>
                <a:cs typeface="Gimme Extra Bold"/>
                <a:sym typeface="Gimme Extra Bold"/>
              </a:rPr>
              <a:t>step 1:</a:t>
            </a:r>
          </a:p>
        </p:txBody>
      </p:sp>
      <p:sp>
        <p:nvSpPr>
          <p:cNvPr name="TextBox 10" id="10"/>
          <p:cNvSpPr txBox="true"/>
          <p:nvPr/>
        </p:nvSpPr>
        <p:spPr>
          <a:xfrm rot="0">
            <a:off x="8312357" y="3218290"/>
            <a:ext cx="3905548" cy="854077"/>
          </a:xfrm>
          <a:prstGeom prst="rect">
            <a:avLst/>
          </a:prstGeom>
        </p:spPr>
        <p:txBody>
          <a:bodyPr anchor="t" rtlCol="false" tIns="0" lIns="0" bIns="0" rIns="0">
            <a:spAutoFit/>
          </a:bodyPr>
          <a:lstStyle/>
          <a:p>
            <a:pPr algn="ctr">
              <a:lnSpc>
                <a:spcPts val="6999"/>
              </a:lnSpc>
              <a:spcBef>
                <a:spcPct val="0"/>
              </a:spcBef>
            </a:pPr>
            <a:r>
              <a:rPr lang="en-US" b="true" sz="4999">
                <a:solidFill>
                  <a:srgbClr val="ED3F2E"/>
                </a:solidFill>
                <a:latin typeface="ABC Ginto Rounded Nord Condensed Medium"/>
                <a:ea typeface="ABC Ginto Rounded Nord Condensed Medium"/>
                <a:cs typeface="ABC Ginto Rounded Nord Condensed Medium"/>
                <a:sym typeface="ABC Ginto Rounded Nord Condensed Medium"/>
              </a:rPr>
              <a:t>Ask a question</a:t>
            </a:r>
          </a:p>
        </p:txBody>
      </p:sp>
      <p:sp>
        <p:nvSpPr>
          <p:cNvPr name="TextBox 11" id="11"/>
          <p:cNvSpPr txBox="true"/>
          <p:nvPr/>
        </p:nvSpPr>
        <p:spPr>
          <a:xfrm rot="0">
            <a:off x="4465417" y="7302186"/>
            <a:ext cx="2196756" cy="686436"/>
          </a:xfrm>
          <a:prstGeom prst="rect">
            <a:avLst/>
          </a:prstGeom>
        </p:spPr>
        <p:txBody>
          <a:bodyPr anchor="t" rtlCol="false" tIns="0" lIns="0" bIns="0" rIns="0">
            <a:spAutoFit/>
          </a:bodyPr>
          <a:lstStyle/>
          <a:p>
            <a:pPr algn="ctr">
              <a:lnSpc>
                <a:spcPts val="5739"/>
              </a:lnSpc>
              <a:spcBef>
                <a:spcPct val="0"/>
              </a:spcBef>
            </a:pPr>
            <a:r>
              <a:rPr lang="en-US" sz="4099" spc="241">
                <a:solidFill>
                  <a:srgbClr val="195AEF"/>
                </a:solidFill>
                <a:latin typeface="Gimme Extra Bold"/>
                <a:ea typeface="Gimme Extra Bold"/>
                <a:cs typeface="Gimme Extra Bold"/>
                <a:sym typeface="Gimme Extra Bold"/>
              </a:rPr>
              <a:t>step 5:</a:t>
            </a:r>
          </a:p>
        </p:txBody>
      </p:sp>
      <p:sp>
        <p:nvSpPr>
          <p:cNvPr name="TextBox 12" id="12"/>
          <p:cNvSpPr txBox="true"/>
          <p:nvPr/>
        </p:nvSpPr>
        <p:spPr>
          <a:xfrm rot="0">
            <a:off x="6778082" y="7204078"/>
            <a:ext cx="7044501" cy="854077"/>
          </a:xfrm>
          <a:prstGeom prst="rect">
            <a:avLst/>
          </a:prstGeom>
        </p:spPr>
        <p:txBody>
          <a:bodyPr anchor="t" rtlCol="false" tIns="0" lIns="0" bIns="0" rIns="0">
            <a:spAutoFit/>
          </a:bodyPr>
          <a:lstStyle/>
          <a:p>
            <a:pPr algn="ctr">
              <a:lnSpc>
                <a:spcPts val="6999"/>
              </a:lnSpc>
              <a:spcBef>
                <a:spcPct val="0"/>
              </a:spcBef>
            </a:pPr>
            <a:r>
              <a:rPr lang="en-US" b="true" sz="4999">
                <a:solidFill>
                  <a:srgbClr val="195AEF"/>
                </a:solidFill>
                <a:latin typeface="ABC Ginto Rounded Nord Condensed Medium"/>
                <a:ea typeface="ABC Ginto Rounded Nord Condensed Medium"/>
                <a:cs typeface="ABC Ginto Rounded Nord Condensed Medium"/>
                <a:sym typeface="ABC Ginto Rounded Nord Condensed Medium"/>
              </a:rPr>
              <a:t>Communicate your results</a:t>
            </a:r>
          </a:p>
        </p:txBody>
      </p:sp>
      <p:sp>
        <p:nvSpPr>
          <p:cNvPr name="TextBox 13" id="13"/>
          <p:cNvSpPr txBox="true"/>
          <p:nvPr/>
        </p:nvSpPr>
        <p:spPr>
          <a:xfrm rot="0">
            <a:off x="5549221" y="4457064"/>
            <a:ext cx="2242262" cy="686436"/>
          </a:xfrm>
          <a:prstGeom prst="rect">
            <a:avLst/>
          </a:prstGeom>
        </p:spPr>
        <p:txBody>
          <a:bodyPr anchor="t" rtlCol="false" tIns="0" lIns="0" bIns="0" rIns="0">
            <a:spAutoFit/>
          </a:bodyPr>
          <a:lstStyle/>
          <a:p>
            <a:pPr algn="ctr">
              <a:lnSpc>
                <a:spcPts val="5739"/>
              </a:lnSpc>
              <a:spcBef>
                <a:spcPct val="0"/>
              </a:spcBef>
            </a:pPr>
            <a:r>
              <a:rPr lang="en-US" sz="4099" spc="241">
                <a:solidFill>
                  <a:srgbClr val="A86DFC"/>
                </a:solidFill>
                <a:latin typeface="Gimme Extra Bold"/>
                <a:ea typeface="Gimme Extra Bold"/>
                <a:cs typeface="Gimme Extra Bold"/>
                <a:sym typeface="Gimme Extra Bold"/>
              </a:rPr>
              <a:t>step 2:</a:t>
            </a:r>
          </a:p>
        </p:txBody>
      </p:sp>
      <p:sp>
        <p:nvSpPr>
          <p:cNvPr name="TextBox 14" id="14"/>
          <p:cNvSpPr txBox="true"/>
          <p:nvPr/>
        </p:nvSpPr>
        <p:spPr>
          <a:xfrm rot="0">
            <a:off x="7873726" y="4289423"/>
            <a:ext cx="4865053" cy="854077"/>
          </a:xfrm>
          <a:prstGeom prst="rect">
            <a:avLst/>
          </a:prstGeom>
        </p:spPr>
        <p:txBody>
          <a:bodyPr anchor="t" rtlCol="false" tIns="0" lIns="0" bIns="0" rIns="0">
            <a:spAutoFit/>
          </a:bodyPr>
          <a:lstStyle/>
          <a:p>
            <a:pPr algn="ctr">
              <a:lnSpc>
                <a:spcPts val="6999"/>
              </a:lnSpc>
              <a:spcBef>
                <a:spcPct val="0"/>
              </a:spcBef>
            </a:pPr>
            <a:r>
              <a:rPr lang="en-US" b="true" sz="4999">
                <a:solidFill>
                  <a:srgbClr val="A86DFC"/>
                </a:solidFill>
                <a:latin typeface="ABC Ginto Rounded Nord Condensed Medium"/>
                <a:ea typeface="ABC Ginto Rounded Nord Condensed Medium"/>
                <a:cs typeface="ABC Ginto Rounded Nord Condensed Medium"/>
                <a:sym typeface="ABC Ginto Rounded Nord Condensed Medium"/>
              </a:rPr>
              <a:t>Make a prediction</a:t>
            </a:r>
          </a:p>
        </p:txBody>
      </p:sp>
      <p:sp>
        <p:nvSpPr>
          <p:cNvPr name="TextBox 15" id="15"/>
          <p:cNvSpPr txBox="true"/>
          <p:nvPr/>
        </p:nvSpPr>
        <p:spPr>
          <a:xfrm rot="0">
            <a:off x="5423155" y="5460683"/>
            <a:ext cx="2249717" cy="686436"/>
          </a:xfrm>
          <a:prstGeom prst="rect">
            <a:avLst/>
          </a:prstGeom>
        </p:spPr>
        <p:txBody>
          <a:bodyPr anchor="t" rtlCol="false" tIns="0" lIns="0" bIns="0" rIns="0">
            <a:spAutoFit/>
          </a:bodyPr>
          <a:lstStyle/>
          <a:p>
            <a:pPr algn="ctr">
              <a:lnSpc>
                <a:spcPts val="5739"/>
              </a:lnSpc>
              <a:spcBef>
                <a:spcPct val="0"/>
              </a:spcBef>
            </a:pPr>
            <a:r>
              <a:rPr lang="en-US" sz="4099" spc="241">
                <a:solidFill>
                  <a:srgbClr val="27E2E8"/>
                </a:solidFill>
                <a:latin typeface="Gimme Extra Bold"/>
                <a:ea typeface="Gimme Extra Bold"/>
                <a:cs typeface="Gimme Extra Bold"/>
                <a:sym typeface="Gimme Extra Bold"/>
              </a:rPr>
              <a:t>Step 3:</a:t>
            </a:r>
          </a:p>
        </p:txBody>
      </p:sp>
      <p:sp>
        <p:nvSpPr>
          <p:cNvPr name="TextBox 16" id="16"/>
          <p:cNvSpPr txBox="true"/>
          <p:nvPr/>
        </p:nvSpPr>
        <p:spPr>
          <a:xfrm rot="0">
            <a:off x="7794184" y="5362575"/>
            <a:ext cx="5070661" cy="854077"/>
          </a:xfrm>
          <a:prstGeom prst="rect">
            <a:avLst/>
          </a:prstGeom>
        </p:spPr>
        <p:txBody>
          <a:bodyPr anchor="t" rtlCol="false" tIns="0" lIns="0" bIns="0" rIns="0">
            <a:spAutoFit/>
          </a:bodyPr>
          <a:lstStyle/>
          <a:p>
            <a:pPr algn="ctr">
              <a:lnSpc>
                <a:spcPts val="6999"/>
              </a:lnSpc>
              <a:spcBef>
                <a:spcPct val="0"/>
              </a:spcBef>
            </a:pPr>
            <a:r>
              <a:rPr lang="en-US" b="true" sz="4999">
                <a:solidFill>
                  <a:srgbClr val="27E2E8"/>
                </a:solidFill>
                <a:latin typeface="ABC Ginto Rounded Nord Condensed Medium"/>
                <a:ea typeface="ABC Ginto Rounded Nord Condensed Medium"/>
                <a:cs typeface="ABC Ginto Rounded Nord Condensed Medium"/>
                <a:sym typeface="ABC Ginto Rounded Nord Condensed Medium"/>
              </a:rPr>
              <a:t>Test the prediction</a:t>
            </a:r>
          </a:p>
        </p:txBody>
      </p:sp>
      <p:sp>
        <p:nvSpPr>
          <p:cNvPr name="TextBox 17" id="17"/>
          <p:cNvSpPr txBox="true"/>
          <p:nvPr/>
        </p:nvSpPr>
        <p:spPr>
          <a:xfrm rot="0">
            <a:off x="5470103" y="6381434"/>
            <a:ext cx="2345668" cy="686436"/>
          </a:xfrm>
          <a:prstGeom prst="rect">
            <a:avLst/>
          </a:prstGeom>
        </p:spPr>
        <p:txBody>
          <a:bodyPr anchor="t" rtlCol="false" tIns="0" lIns="0" bIns="0" rIns="0">
            <a:spAutoFit/>
          </a:bodyPr>
          <a:lstStyle/>
          <a:p>
            <a:pPr algn="ctr">
              <a:lnSpc>
                <a:spcPts val="5739"/>
              </a:lnSpc>
              <a:spcBef>
                <a:spcPct val="0"/>
              </a:spcBef>
            </a:pPr>
            <a:r>
              <a:rPr lang="en-US" sz="4099" spc="241">
                <a:solidFill>
                  <a:srgbClr val="FFAD00"/>
                </a:solidFill>
                <a:latin typeface="Gimme Extra Bold"/>
                <a:ea typeface="Gimme Extra Bold"/>
                <a:cs typeface="Gimme Extra Bold"/>
                <a:sym typeface="Gimme Extra Bold"/>
              </a:rPr>
              <a:t>step 4:</a:t>
            </a:r>
          </a:p>
        </p:txBody>
      </p:sp>
      <p:sp>
        <p:nvSpPr>
          <p:cNvPr name="TextBox 18" id="18"/>
          <p:cNvSpPr txBox="true"/>
          <p:nvPr/>
        </p:nvSpPr>
        <p:spPr>
          <a:xfrm rot="0">
            <a:off x="7815771" y="6283327"/>
            <a:ext cx="5002125" cy="854077"/>
          </a:xfrm>
          <a:prstGeom prst="rect">
            <a:avLst/>
          </a:prstGeom>
        </p:spPr>
        <p:txBody>
          <a:bodyPr anchor="t" rtlCol="false" tIns="0" lIns="0" bIns="0" rIns="0">
            <a:spAutoFit/>
          </a:bodyPr>
          <a:lstStyle/>
          <a:p>
            <a:pPr algn="ctr">
              <a:lnSpc>
                <a:spcPts val="6999"/>
              </a:lnSpc>
              <a:spcBef>
                <a:spcPct val="0"/>
              </a:spcBef>
            </a:pPr>
            <a:r>
              <a:rPr lang="en-US" b="true" sz="4999">
                <a:solidFill>
                  <a:srgbClr val="FFAD00"/>
                </a:solidFill>
                <a:latin typeface="ABC Ginto Rounded Nord Condensed Medium"/>
                <a:ea typeface="ABC Ginto Rounded Nord Condensed Medium"/>
                <a:cs typeface="ABC Ginto Rounded Nord Condensed Medium"/>
                <a:sym typeface="ABC Ginto Rounded Nord Condensed Medium"/>
              </a:rPr>
              <a:t>Look at the results</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ECE2F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1460619" y="3276932"/>
            <a:ext cx="15366763" cy="932687"/>
          </a:xfrm>
          <a:prstGeom prst="rect">
            <a:avLst/>
          </a:prstGeom>
        </p:spPr>
        <p:txBody>
          <a:bodyPr anchor="t" rtlCol="false" tIns="0" lIns="0" bIns="0" rIns="0">
            <a:spAutoFit/>
          </a:bodyPr>
          <a:lstStyle/>
          <a:p>
            <a:pPr algn="ctr">
              <a:lnSpc>
                <a:spcPts val="7094"/>
              </a:lnSpc>
            </a:pPr>
            <a:r>
              <a:rPr lang="en-US" sz="7094">
                <a:solidFill>
                  <a:srgbClr val="195AEF"/>
                </a:solidFill>
                <a:latin typeface="Gimme Extra Bold"/>
                <a:ea typeface="Gimme Extra Bold"/>
                <a:cs typeface="Gimme Extra Bold"/>
                <a:sym typeface="Gimme Extra Bold"/>
              </a:rPr>
              <a:t>What happened?</a:t>
            </a:r>
          </a:p>
        </p:txBody>
      </p:sp>
      <p:sp>
        <p:nvSpPr>
          <p:cNvPr name="TextBox 4" id="4"/>
          <p:cNvSpPr txBox="true"/>
          <p:nvPr/>
        </p:nvSpPr>
        <p:spPr>
          <a:xfrm rot="0">
            <a:off x="2091151" y="4381335"/>
            <a:ext cx="14105699" cy="1425517"/>
          </a:xfrm>
          <a:prstGeom prst="rect">
            <a:avLst/>
          </a:prstGeom>
        </p:spPr>
        <p:txBody>
          <a:bodyPr anchor="t" rtlCol="false" tIns="0" lIns="0" bIns="0" rIns="0">
            <a:spAutoFit/>
          </a:bodyPr>
          <a:lstStyle/>
          <a:p>
            <a:pPr algn="ctr">
              <a:lnSpc>
                <a:spcPts val="5497"/>
              </a:lnSpc>
            </a:pPr>
            <a:r>
              <a:rPr lang="en-US" sz="5497">
                <a:solidFill>
                  <a:srgbClr val="195AEF"/>
                </a:solidFill>
                <a:latin typeface="ABC Ginto Rounded Nord Condensed"/>
                <a:ea typeface="ABC Ginto Rounded Nord Condensed"/>
                <a:cs typeface="ABC Ginto Rounded Nord Condensed"/>
                <a:sym typeface="ABC Ginto Rounded Nord Condensed"/>
              </a:rPr>
              <a:t>Communicate your results to your peers! Is the result what you expected? Why or why not?</a:t>
            </a:r>
          </a:p>
        </p:txBody>
      </p:sp>
      <p:sp>
        <p:nvSpPr>
          <p:cNvPr name="Freeform 5" id="5"/>
          <p:cNvSpPr/>
          <p:nvPr/>
        </p:nvSpPr>
        <p:spPr>
          <a:xfrm flipH="false" flipV="false" rot="1324475">
            <a:off x="1284663" y="948820"/>
            <a:ext cx="2607115" cy="2597635"/>
          </a:xfrm>
          <a:custGeom>
            <a:avLst/>
            <a:gdLst/>
            <a:ahLst/>
            <a:cxnLst/>
            <a:rect r="r" b="b" t="t" l="l"/>
            <a:pathLst>
              <a:path h="2597635" w="2607115">
                <a:moveTo>
                  <a:pt x="0" y="0"/>
                </a:moveTo>
                <a:lnTo>
                  <a:pt x="2607116" y="0"/>
                </a:lnTo>
                <a:lnTo>
                  <a:pt x="2607116" y="2597635"/>
                </a:lnTo>
                <a:lnTo>
                  <a:pt x="0" y="25976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313280">
            <a:off x="548465" y="6400065"/>
            <a:ext cx="3464354" cy="3105321"/>
          </a:xfrm>
          <a:custGeom>
            <a:avLst/>
            <a:gdLst/>
            <a:ahLst/>
            <a:cxnLst/>
            <a:rect r="r" b="b" t="t" l="l"/>
            <a:pathLst>
              <a:path h="3105321" w="3464354">
                <a:moveTo>
                  <a:pt x="0" y="0"/>
                </a:moveTo>
                <a:lnTo>
                  <a:pt x="3464354" y="0"/>
                </a:lnTo>
                <a:lnTo>
                  <a:pt x="3464354" y="3105321"/>
                </a:lnTo>
                <a:lnTo>
                  <a:pt x="0" y="31053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896002">
            <a:off x="12959772" y="6191646"/>
            <a:ext cx="2837408" cy="2827091"/>
          </a:xfrm>
          <a:custGeom>
            <a:avLst/>
            <a:gdLst/>
            <a:ahLst/>
            <a:cxnLst/>
            <a:rect r="r" b="b" t="t" l="l"/>
            <a:pathLst>
              <a:path h="2827091" w="2837408">
                <a:moveTo>
                  <a:pt x="0" y="0"/>
                </a:moveTo>
                <a:lnTo>
                  <a:pt x="2837409" y="0"/>
                </a:lnTo>
                <a:lnTo>
                  <a:pt x="2837409" y="2827091"/>
                </a:lnTo>
                <a:lnTo>
                  <a:pt x="0" y="282709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1761267">
            <a:off x="14222014" y="576381"/>
            <a:ext cx="3179898" cy="3162553"/>
          </a:xfrm>
          <a:custGeom>
            <a:avLst/>
            <a:gdLst/>
            <a:ahLst/>
            <a:cxnLst/>
            <a:rect r="r" b="b" t="t" l="l"/>
            <a:pathLst>
              <a:path h="3162553" w="3179898">
                <a:moveTo>
                  <a:pt x="0" y="0"/>
                </a:moveTo>
                <a:lnTo>
                  <a:pt x="3179898" y="0"/>
                </a:lnTo>
                <a:lnTo>
                  <a:pt x="3179898" y="3162553"/>
                </a:lnTo>
                <a:lnTo>
                  <a:pt x="0" y="316255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9" id="9"/>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EEDDCD"/>
                </a:solidFill>
                <a:latin typeface="Gimme Extra Bold"/>
                <a:ea typeface="Gimme Extra Bold"/>
                <a:cs typeface="Gimme Extra Bold"/>
                <a:sym typeface="Gimme Extra Bold"/>
              </a:rPr>
              <a:t>21</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195AE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1113215">
            <a:off x="13896870" y="551014"/>
            <a:ext cx="3371857" cy="3359596"/>
          </a:xfrm>
          <a:custGeom>
            <a:avLst/>
            <a:gdLst/>
            <a:ahLst/>
            <a:cxnLst/>
            <a:rect r="r" b="b" t="t" l="l"/>
            <a:pathLst>
              <a:path h="3359596" w="3371857">
                <a:moveTo>
                  <a:pt x="0" y="0"/>
                </a:moveTo>
                <a:lnTo>
                  <a:pt x="3371857" y="0"/>
                </a:lnTo>
                <a:lnTo>
                  <a:pt x="3371857" y="3359596"/>
                </a:lnTo>
                <a:lnTo>
                  <a:pt x="0" y="33595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338064">
            <a:off x="1163420" y="1035169"/>
            <a:ext cx="3239470" cy="2903743"/>
          </a:xfrm>
          <a:custGeom>
            <a:avLst/>
            <a:gdLst/>
            <a:ahLst/>
            <a:cxnLst/>
            <a:rect r="r" b="b" t="t" l="l"/>
            <a:pathLst>
              <a:path h="2903743" w="3239470">
                <a:moveTo>
                  <a:pt x="0" y="0"/>
                </a:moveTo>
                <a:lnTo>
                  <a:pt x="3239470" y="0"/>
                </a:lnTo>
                <a:lnTo>
                  <a:pt x="3239470" y="2903743"/>
                </a:lnTo>
                <a:lnTo>
                  <a:pt x="0" y="29037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458638">
            <a:off x="1128635" y="6201290"/>
            <a:ext cx="3309040" cy="3297007"/>
          </a:xfrm>
          <a:custGeom>
            <a:avLst/>
            <a:gdLst/>
            <a:ahLst/>
            <a:cxnLst/>
            <a:rect r="r" b="b" t="t" l="l"/>
            <a:pathLst>
              <a:path h="3297007" w="3309040">
                <a:moveTo>
                  <a:pt x="0" y="0"/>
                </a:moveTo>
                <a:lnTo>
                  <a:pt x="3309040" y="0"/>
                </a:lnTo>
                <a:lnTo>
                  <a:pt x="3309040" y="3297008"/>
                </a:lnTo>
                <a:lnTo>
                  <a:pt x="0" y="32970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6230977" y="826756"/>
            <a:ext cx="5826047" cy="3264169"/>
          </a:xfrm>
          <a:custGeom>
            <a:avLst/>
            <a:gdLst/>
            <a:ahLst/>
            <a:cxnLst/>
            <a:rect r="r" b="b" t="t" l="l"/>
            <a:pathLst>
              <a:path h="3264169" w="5826047">
                <a:moveTo>
                  <a:pt x="0" y="0"/>
                </a:moveTo>
                <a:lnTo>
                  <a:pt x="5826046" y="0"/>
                </a:lnTo>
                <a:lnTo>
                  <a:pt x="5826046" y="3264168"/>
                </a:lnTo>
                <a:lnTo>
                  <a:pt x="0" y="3264168"/>
                </a:lnTo>
                <a:lnTo>
                  <a:pt x="0" y="0"/>
                </a:lnTo>
                <a:close/>
              </a:path>
            </a:pathLst>
          </a:custGeom>
          <a:blipFill>
            <a:blip r:embed="rId10">
              <a:extLst>
                <a:ext uri="{96DAC541-7B7A-43D3-8B79-37D633B846F1}">
                  <asvg:svgBlip xmlns:asvg="http://schemas.microsoft.com/office/drawing/2016/SVG/main" r:embed="rId11"/>
                </a:ext>
              </a:extLst>
            </a:blip>
            <a:stretch>
              <a:fillRect l="-15316" t="-25305" r="-13766" b="-26336"/>
            </a:stretch>
          </a:blipFill>
        </p:spPr>
      </p:sp>
      <p:sp>
        <p:nvSpPr>
          <p:cNvPr name="Freeform 7" id="7"/>
          <p:cNvSpPr/>
          <p:nvPr/>
        </p:nvSpPr>
        <p:spPr>
          <a:xfrm flipH="false" flipV="false" rot="1602670">
            <a:off x="13093047" y="6288230"/>
            <a:ext cx="3140257" cy="3123128"/>
          </a:xfrm>
          <a:custGeom>
            <a:avLst/>
            <a:gdLst/>
            <a:ahLst/>
            <a:cxnLst/>
            <a:rect r="r" b="b" t="t" l="l"/>
            <a:pathLst>
              <a:path h="3123128" w="3140257">
                <a:moveTo>
                  <a:pt x="0" y="0"/>
                </a:moveTo>
                <a:lnTo>
                  <a:pt x="3140257" y="0"/>
                </a:lnTo>
                <a:lnTo>
                  <a:pt x="3140257" y="3123128"/>
                </a:lnTo>
                <a:lnTo>
                  <a:pt x="0" y="312312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8" id="8"/>
          <p:cNvSpPr txBox="true"/>
          <p:nvPr/>
        </p:nvSpPr>
        <p:spPr>
          <a:xfrm rot="0">
            <a:off x="2926705" y="4102369"/>
            <a:ext cx="12434590" cy="1692625"/>
          </a:xfrm>
          <a:prstGeom prst="rect">
            <a:avLst/>
          </a:prstGeom>
        </p:spPr>
        <p:txBody>
          <a:bodyPr anchor="t" rtlCol="false" tIns="0" lIns="0" bIns="0" rIns="0">
            <a:spAutoFit/>
          </a:bodyPr>
          <a:lstStyle/>
          <a:p>
            <a:pPr algn="ctr">
              <a:lnSpc>
                <a:spcPts val="13805"/>
              </a:lnSpc>
              <a:spcBef>
                <a:spcPct val="0"/>
              </a:spcBef>
            </a:pPr>
            <a:r>
              <a:rPr lang="en-US" sz="9861" spc="581">
                <a:solidFill>
                  <a:srgbClr val="195AEF"/>
                </a:solidFill>
                <a:latin typeface="Gimme Extra Bold"/>
                <a:ea typeface="Gimme Extra Bold"/>
                <a:cs typeface="Gimme Extra Bold"/>
                <a:sym typeface="Gimme Extra Bold"/>
              </a:rPr>
              <a:t>Any questions?</a:t>
            </a:r>
          </a:p>
        </p:txBody>
      </p:sp>
      <p:sp>
        <p:nvSpPr>
          <p:cNvPr name="TextBox 9" id="9"/>
          <p:cNvSpPr txBox="true"/>
          <p:nvPr/>
        </p:nvSpPr>
        <p:spPr>
          <a:xfrm rot="0">
            <a:off x="4756328" y="5962431"/>
            <a:ext cx="8775344" cy="762001"/>
          </a:xfrm>
          <a:prstGeom prst="rect">
            <a:avLst/>
          </a:prstGeom>
        </p:spPr>
        <p:txBody>
          <a:bodyPr anchor="t" rtlCol="false" tIns="0" lIns="0" bIns="0" rIns="0">
            <a:spAutoFit/>
          </a:bodyPr>
          <a:lstStyle/>
          <a:p>
            <a:pPr algn="ctr">
              <a:lnSpc>
                <a:spcPts val="6299"/>
              </a:lnSpc>
              <a:spcBef>
                <a:spcPct val="0"/>
              </a:spcBef>
            </a:pPr>
            <a:r>
              <a:rPr lang="en-US" b="true" sz="4499">
                <a:solidFill>
                  <a:srgbClr val="E5A000"/>
                </a:solidFill>
                <a:latin typeface="ABC Ginto Rounded Nord Condensed Medium"/>
                <a:ea typeface="ABC Ginto Rounded Nord Condensed Medium"/>
                <a:cs typeface="ABC Ginto Rounded Nord Condensed Medium"/>
                <a:sym typeface="ABC Ginto Rounded Nord Condensed Medium"/>
              </a:rPr>
              <a:t>Next session: Scientific questions</a:t>
            </a:r>
          </a:p>
        </p:txBody>
      </p:sp>
      <p:sp>
        <p:nvSpPr>
          <p:cNvPr name="TextBox 10" id="10"/>
          <p:cNvSpPr txBox="true"/>
          <p:nvPr/>
        </p:nvSpPr>
        <p:spPr>
          <a:xfrm rot="0">
            <a:off x="16543597" y="8650154"/>
            <a:ext cx="152400" cy="219075"/>
          </a:xfrm>
          <a:prstGeom prst="rect">
            <a:avLst/>
          </a:prstGeom>
        </p:spPr>
        <p:txBody>
          <a:bodyPr anchor="t" rtlCol="false" tIns="0" lIns="0" bIns="0" rIns="0" wrap="none">
            <a:spAutoFit/>
          </a:bodyPr>
          <a:lstStyle/>
          <a:p>
            <a:pPr algn="r">
              <a:lnSpc>
                <a:spcPts val="5739"/>
              </a:lnSpc>
              <a:spcBef>
                <a:spcPct val="0"/>
              </a:spcBef>
            </a:pPr>
            <a:r>
              <a:rPr lang="en-US" sz="4099" spc="241">
                <a:solidFill>
                  <a:srgbClr val="D9FDCF"/>
                </a:solidFill>
                <a:latin typeface="Gimme Extra Bold"/>
                <a:ea typeface="Gimme Extra Bold"/>
                <a:cs typeface="Gimme Extra Bold"/>
                <a:sym typeface="Gimme Extra Bold"/>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DAHO_7xextg</dc:identifier>
  <dcterms:modified xsi:type="dcterms:W3CDTF">2011-08-01T06:04:30Z</dcterms:modified>
  <cp:revision>1</cp:revision>
  <dc:title>Session 1 - The scientific method</dc:title>
</cp:coreProperties>
</file>