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Kaftus" pitchFamily="2" charset="77"/>
      <p:regular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Muli Bold" pitchFamily="2" charset="77"/>
      <p:regular r:id="rId30"/>
      <p:bold r:id="rId31"/>
      <p:italic r:id="rId32"/>
      <p:boldItalic r:id="rId33"/>
    </p:embeddedFont>
    <p:embeddedFont>
      <p:font typeface="Muli Heavy" pitchFamily="2" charset="77"/>
      <p:regular r:id="rId34"/>
      <p:bold r:id="rId35"/>
      <p:italic r:id="rId36"/>
      <p:boldItalic r:id="rId37"/>
    </p:embeddedFont>
    <p:embeddedFont>
      <p:font typeface="Muli Heavy Italics" pitchFamily="2" charset="77"/>
      <p:regular r:id="rId38"/>
      <p:bold r:id="rId39"/>
      <p:italic r:id="rId40"/>
      <p:boldItalic r:id="rId41"/>
    </p:embeddedFont>
    <p:embeddedFont>
      <p:font typeface="Muli Ultra-Bold" pitchFamily="2" charset="77"/>
      <p:regular r:id="rId42"/>
      <p:bold r:id="rId43"/>
      <p:italic r:id="rId44"/>
      <p:boldItalic r:id="rId45"/>
    </p:embeddedFont>
    <p:embeddedFont>
      <p:font typeface="Muli Ultra-Bold Italics" pitchFamily="2" charset="77"/>
      <p:regular r:id="rId46"/>
      <p:bold r:id="rId47"/>
      <p:italic r:id="rId48"/>
      <p:boldItalic r:id="rId49"/>
    </p:embeddedFont>
    <p:embeddedFont>
      <p:font typeface="Rubik Dirt" pitchFamily="2" charset="-79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DF077F-9863-EAA8-76E0-DBA5FC9EB0D8}" v="114" dt="2025-10-10T17:50:59.5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7"/>
  </p:normalViewPr>
  <p:slideViewPr>
    <p:cSldViewPr snapToGrid="0">
      <p:cViewPr varScale="1">
        <p:scale>
          <a:sx n="69" d="100"/>
          <a:sy n="69" d="100"/>
        </p:scale>
        <p:origin x="224" y="4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eractions.org/dark-matter-day&#8203;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nteractions.org/dark-matter-day%E2%80%8B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ern/science/physics/dark-matter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.ted.com/lessons/dark-matter-the-matter-we-can-t-see-james-gillie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paceplace.nasa.gov/dark-matter/e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.frontiersin.org/articles/10.3389/frym.2021.57603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pl.nasa.gov/edu/teach/activity/how-do-we-see-dark-matter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d.ted.com/lessons/how-to-build-a-dark-matter-detector-jenna-saffin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hlinkClick r:id="rId3"/>
              </a:rPr>
              <a:t>Learn more about Dark Matter Day – an international outreach celebration</a:t>
            </a:r>
            <a:r>
              <a:rPr lang="en-US" b="1"/>
              <a:t>: </a:t>
            </a:r>
            <a:r>
              <a:rPr lang="en-US">
                <a:hlinkClick r:id="rId4"/>
              </a:rPr>
              <a:t>https://www.interactions.org/dark-matter-day </a:t>
            </a:r>
            <a:endParaRPr lang="en-US" b="1">
              <a:ea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681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Deadline: Wednesday, October 29th at 11:59pm ET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Deadline: Wednesday, October 29th at 11:59pm ET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>
                <a:ea typeface="Calibri"/>
                <a:cs typeface="Calibri"/>
                <a:hlinkClick r:id="rId3"/>
              </a:rPr>
              <a:t>Dark Matter and Dark Energy - CERN</a:t>
            </a:r>
            <a:r>
              <a:rPr lang="en-US" altLang="zh-TW" b="1">
                <a:ea typeface="Calibri"/>
                <a:cs typeface="Calibri"/>
              </a:rPr>
              <a:t>: </a:t>
            </a:r>
            <a:r>
              <a:rPr lang="en-US">
                <a:hlinkClick r:id="rId3"/>
              </a:rPr>
              <a:t>https://home.cern/science/physics/dark-matter</a:t>
            </a:r>
            <a:endParaRPr lang="en-US" altLang="zh-TW" b="1">
              <a:ea typeface="Calibri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372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>
                <a:solidFill>
                  <a:srgbClr val="005285"/>
                </a:solidFill>
                <a:ea typeface="新細明體"/>
                <a:hlinkClick r:id="rId3"/>
              </a:rPr>
              <a:t>Watch a TedEd animation about dark matter – the matter we can’t see</a:t>
            </a:r>
            <a:r>
              <a:rPr lang="en-US" altLang="zh-TW" b="1">
                <a:solidFill>
                  <a:srgbClr val="005285"/>
                </a:solidFill>
                <a:ea typeface="新細明體"/>
              </a:rPr>
              <a:t>: </a:t>
            </a:r>
            <a:r>
              <a:rPr lang="en-US">
                <a:solidFill>
                  <a:srgbClr val="005285"/>
                </a:solidFill>
                <a:hlinkClick r:id="rId3"/>
              </a:rPr>
              <a:t>https://ed.ted.com/lessons/dark-matter-the-matter-we-can-t-see-james-gillies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690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b="1">
                <a:solidFill>
                  <a:srgbClr val="005285"/>
                </a:solidFill>
                <a:ea typeface="新細明體"/>
                <a:hlinkClick r:id="rId3"/>
              </a:rPr>
              <a:t>Learn about dark matter from the NASA kids website</a:t>
            </a:r>
            <a:r>
              <a:rPr lang="en-US" altLang="zh-TW" b="1">
                <a:solidFill>
                  <a:srgbClr val="005285"/>
                </a:solidFill>
                <a:ea typeface="新細明體"/>
              </a:rPr>
              <a:t>: </a:t>
            </a:r>
            <a:r>
              <a:rPr lang="en-US">
                <a:solidFill>
                  <a:srgbClr val="005285"/>
                </a:solidFill>
                <a:hlinkClick r:id="rId3"/>
              </a:rPr>
              <a:t>https://spaceplace.nasa.gov/dark-matter/en/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478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olidFill>
                  <a:srgbClr val="0071B8"/>
                </a:solidFill>
                <a:hlinkClick r:id="rId3"/>
              </a:rPr>
              <a:t>An</a:t>
            </a:r>
            <a:r>
              <a:rPr lang="en-US" b="1">
                <a:solidFill>
                  <a:srgbClr val="0071B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article reviewed by students about dark matter</a:t>
            </a:r>
            <a:r>
              <a:rPr lang="en-US" b="1">
                <a:solidFill>
                  <a:srgbClr val="0071B8"/>
                </a:solidFill>
                <a:hlinkClick r:id="rId3"/>
              </a:rPr>
              <a:t>: How Do Scientists Know Dark Matter Exists</a:t>
            </a:r>
            <a:r>
              <a:rPr lang="en-US" b="1">
                <a:solidFill>
                  <a:srgbClr val="0071B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?</a:t>
            </a:r>
            <a:r>
              <a:rPr lang="en-US" b="1">
                <a:solidFill>
                  <a:srgbClr val="0071B8"/>
                </a:solidFill>
              </a:rPr>
              <a:t>: </a:t>
            </a:r>
            <a:r>
              <a:rPr lang="en-US">
                <a:solidFill>
                  <a:srgbClr val="0071B8"/>
                </a:solidFill>
                <a:hlinkClick r:id="rId3"/>
              </a:rPr>
              <a:t>https://kids.frontiersin.org/articles/10.3389/frym.2021.576034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70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How students can study (by observing 2 water bottles): </a:t>
            </a:r>
            <a:r>
              <a:rPr lang="en-US" b="1">
                <a:hlinkClick r:id="rId3"/>
              </a:rPr>
              <a:t>Do an experiment to learn how scientists make observations about dark matter</a:t>
            </a:r>
            <a:r>
              <a:rPr lang="en-US" b="1"/>
              <a:t>: </a:t>
            </a:r>
            <a:r>
              <a:rPr lang="en-US">
                <a:hlinkClick r:id="rId3"/>
              </a:rPr>
              <a:t>https://www.jpl.nasa.gov/edu/teach/activity/how-do-we-see-dark-matter/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98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b="1"/>
              <a:t>SNOLAB builds the underground science lab to avoid cosmic rays and noise.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b="1">
                <a:solidFill>
                  <a:srgbClr val="005285"/>
                </a:solidFill>
                <a:hlinkClick r:id="rId3"/>
              </a:rPr>
              <a:t>Watch a TedEd animation about how we build dark matter experiments at SNOLAB</a:t>
            </a:r>
            <a:r>
              <a:rPr lang="en-US" b="1">
                <a:solidFill>
                  <a:srgbClr val="005285"/>
                </a:solidFill>
              </a:rPr>
              <a:t>: </a:t>
            </a:r>
            <a:r>
              <a:rPr lang="en-US">
                <a:solidFill>
                  <a:srgbClr val="005285"/>
                </a:solidFill>
                <a:hlinkClick r:id="rId3"/>
              </a:rPr>
              <a:t>https://ed.ted.com/lessons/how-to-build-a-dark-matter-detector-jenna-saffin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2.png"/><Relationship Id="rId10" Type="http://schemas.openxmlformats.org/officeDocument/2006/relationships/image" Target="../media/image35.png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4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4.sv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2.png"/><Relationship Id="rId10" Type="http://schemas.openxmlformats.org/officeDocument/2006/relationships/image" Target="../media/image47.svg"/><Relationship Id="rId4" Type="http://schemas.openxmlformats.org/officeDocument/2006/relationships/image" Target="../media/image3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7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56.png"/><Relationship Id="rId5" Type="http://schemas.openxmlformats.org/officeDocument/2006/relationships/image" Target="../media/image6.png"/><Relationship Id="rId10" Type="http://schemas.openxmlformats.org/officeDocument/2006/relationships/image" Target="../media/image44.sv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2.pn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svg"/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2.pn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1.sv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90438" y="1028700"/>
            <a:ext cx="6707124" cy="8229600"/>
          </a:xfrm>
          <a:custGeom>
            <a:avLst/>
            <a:gdLst/>
            <a:ahLst/>
            <a:cxnLst/>
            <a:rect l="l" t="t" r="r" b="b"/>
            <a:pathLst>
              <a:path w="6707124" h="8229600">
                <a:moveTo>
                  <a:pt x="0" y="0"/>
                </a:moveTo>
                <a:lnTo>
                  <a:pt x="6707124" y="0"/>
                </a:lnTo>
                <a:lnTo>
                  <a:pt x="67071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5" name="Freeform 5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800350" y="2924175"/>
            <a:ext cx="12687300" cy="420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Dark Matter Day</a:t>
            </a:r>
          </a:p>
          <a:p>
            <a:pPr algn="ctr">
              <a:lnSpc>
                <a:spcPts val="16800"/>
              </a:lnSpc>
            </a:pPr>
            <a:r>
              <a:rPr lang="en-US" sz="12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Poster Contest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885895" y="3516573"/>
            <a:ext cx="5290101" cy="3558795"/>
          </a:xfrm>
          <a:custGeom>
            <a:avLst/>
            <a:gdLst/>
            <a:ahLst/>
            <a:cxnLst/>
            <a:rect l="l" t="t" r="r" b="b"/>
            <a:pathLst>
              <a:path w="5290101" h="3558795">
                <a:moveTo>
                  <a:pt x="0" y="0"/>
                </a:moveTo>
                <a:lnTo>
                  <a:pt x="5290101" y="0"/>
                </a:lnTo>
                <a:lnTo>
                  <a:pt x="5290101" y="3558795"/>
                </a:lnTo>
                <a:lnTo>
                  <a:pt x="0" y="35587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71408" y="3310727"/>
            <a:ext cx="4970875" cy="3970487"/>
          </a:xfrm>
          <a:custGeom>
            <a:avLst/>
            <a:gdLst/>
            <a:ahLst/>
            <a:cxnLst/>
            <a:rect l="l" t="t" r="r" b="b"/>
            <a:pathLst>
              <a:path w="4970875" h="3970487">
                <a:moveTo>
                  <a:pt x="0" y="0"/>
                </a:moveTo>
                <a:lnTo>
                  <a:pt x="4970875" y="0"/>
                </a:lnTo>
                <a:lnTo>
                  <a:pt x="4970875" y="3970487"/>
                </a:lnTo>
                <a:lnTo>
                  <a:pt x="0" y="39704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9255" y="989614"/>
            <a:ext cx="850949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Poster Contest </a:t>
            </a:r>
          </a:p>
        </p:txBody>
      </p:sp>
      <p:sp>
        <p:nvSpPr>
          <p:cNvPr id="9" name="Freeform 9"/>
          <p:cNvSpPr/>
          <p:nvPr/>
        </p:nvSpPr>
        <p:spPr>
          <a:xfrm>
            <a:off x="7260728" y="7604379"/>
            <a:ext cx="7315200" cy="1682496"/>
          </a:xfrm>
          <a:custGeom>
            <a:avLst/>
            <a:gdLst/>
            <a:ahLst/>
            <a:cxnLst/>
            <a:rect l="l" t="t" r="r" b="b"/>
            <a:pathLst>
              <a:path w="7315200" h="1682496">
                <a:moveTo>
                  <a:pt x="0" y="0"/>
                </a:moveTo>
                <a:lnTo>
                  <a:pt x="7315200" y="0"/>
                </a:lnTo>
                <a:lnTo>
                  <a:pt x="7315200" y="1682496"/>
                </a:lnTo>
                <a:lnTo>
                  <a:pt x="0" y="16824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670130" y="7776283"/>
            <a:ext cx="6629747" cy="1387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A134CE"/>
                </a:solidFill>
                <a:latin typeface="Rubik Dirt"/>
                <a:ea typeface="Rubik Dirt"/>
                <a:cs typeface="Rubik Dirt"/>
                <a:sym typeface="Rubik Dirt"/>
              </a:rPr>
              <a:t>Dark Matter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12072" y="7757233"/>
            <a:ext cx="371258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About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636174" y="2972940"/>
            <a:ext cx="6733117" cy="5201333"/>
          </a:xfrm>
          <a:custGeom>
            <a:avLst/>
            <a:gdLst/>
            <a:ahLst/>
            <a:cxnLst/>
            <a:rect l="l" t="t" r="r" b="b"/>
            <a:pathLst>
              <a:path w="6733117" h="5201333">
                <a:moveTo>
                  <a:pt x="0" y="0"/>
                </a:moveTo>
                <a:lnTo>
                  <a:pt x="6733117" y="0"/>
                </a:lnTo>
                <a:lnTo>
                  <a:pt x="6733117" y="5201333"/>
                </a:lnTo>
                <a:lnTo>
                  <a:pt x="0" y="5201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60937" y="2198233"/>
            <a:ext cx="5224998" cy="6741932"/>
          </a:xfrm>
          <a:custGeom>
            <a:avLst/>
            <a:gdLst/>
            <a:ahLst/>
            <a:cxnLst/>
            <a:rect l="l" t="t" r="r" b="b"/>
            <a:pathLst>
              <a:path w="5224998" h="6741932">
                <a:moveTo>
                  <a:pt x="0" y="0"/>
                </a:moveTo>
                <a:lnTo>
                  <a:pt x="5224997" y="0"/>
                </a:lnTo>
                <a:lnTo>
                  <a:pt x="5224997" y="6741932"/>
                </a:lnTo>
                <a:lnTo>
                  <a:pt x="0" y="67419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74215" y="8902065"/>
            <a:ext cx="425703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(Created by Elijah | 4-8 category)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144919" y="8902065"/>
            <a:ext cx="4257034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(Created by Eric | 17-19 category)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80265" y="1288707"/>
            <a:ext cx="1012747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Could be a drawing, digital art, etc.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000629" y="989614"/>
            <a:ext cx="1028674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Entry Requirements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2630" y="3800895"/>
            <a:ext cx="8474675" cy="397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Primary (ages 4–8)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Junior (ages 9–11)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Intermediate (ages 12–16)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Senior (ages 17–19)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Universal (ages 20–100+)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30659" y="3774313"/>
            <a:ext cx="7346977" cy="2375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8.5" × 11" (letter size)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1 entry per person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Digital submission</a:t>
            </a:r>
          </a:p>
        </p:txBody>
      </p:sp>
      <p:sp>
        <p:nvSpPr>
          <p:cNvPr id="9" name="Freeform 9"/>
          <p:cNvSpPr/>
          <p:nvPr/>
        </p:nvSpPr>
        <p:spPr>
          <a:xfrm>
            <a:off x="10936164" y="7050739"/>
            <a:ext cx="672684" cy="672684"/>
          </a:xfrm>
          <a:custGeom>
            <a:avLst/>
            <a:gdLst/>
            <a:ahLst/>
            <a:cxnLst/>
            <a:rect l="l" t="t" r="r" b="b"/>
            <a:pathLst>
              <a:path w="672684" h="672684">
                <a:moveTo>
                  <a:pt x="0" y="0"/>
                </a:moveTo>
                <a:lnTo>
                  <a:pt x="672685" y="0"/>
                </a:lnTo>
                <a:lnTo>
                  <a:pt x="672685" y="672684"/>
                </a:lnTo>
                <a:lnTo>
                  <a:pt x="0" y="672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936164" y="6304717"/>
            <a:ext cx="657511" cy="657511"/>
          </a:xfrm>
          <a:custGeom>
            <a:avLst/>
            <a:gdLst/>
            <a:ahLst/>
            <a:cxnLst/>
            <a:rect l="l" t="t" r="r" b="b"/>
            <a:pathLst>
              <a:path w="657511" h="657511">
                <a:moveTo>
                  <a:pt x="0" y="0"/>
                </a:moveTo>
                <a:lnTo>
                  <a:pt x="657511" y="0"/>
                </a:lnTo>
                <a:lnTo>
                  <a:pt x="657511" y="657511"/>
                </a:lnTo>
                <a:lnTo>
                  <a:pt x="0" y="657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28638" y="6184845"/>
            <a:ext cx="3846612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scan or photo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828638" y="6938454"/>
            <a:ext cx="461895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no AI-generated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9718702" y="3837223"/>
            <a:ext cx="0" cy="388620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501336" y="4315709"/>
            <a:ext cx="5056359" cy="4942591"/>
          </a:xfrm>
          <a:custGeom>
            <a:avLst/>
            <a:gdLst/>
            <a:ahLst/>
            <a:cxnLst/>
            <a:rect l="l" t="t" r="r" b="b"/>
            <a:pathLst>
              <a:path w="5056359" h="4942591">
                <a:moveTo>
                  <a:pt x="0" y="0"/>
                </a:moveTo>
                <a:lnTo>
                  <a:pt x="5056359" y="0"/>
                </a:lnTo>
                <a:lnTo>
                  <a:pt x="5056359" y="4942591"/>
                </a:lnTo>
                <a:lnTo>
                  <a:pt x="0" y="49425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84760" y="4924867"/>
            <a:ext cx="3426804" cy="3426804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1716545" y="2855232"/>
            <a:ext cx="4841150" cy="1391831"/>
          </a:xfrm>
          <a:custGeom>
            <a:avLst/>
            <a:gdLst/>
            <a:ahLst/>
            <a:cxnLst/>
            <a:rect l="l" t="t" r="r" b="b"/>
            <a:pathLst>
              <a:path w="4841150" h="1391831">
                <a:moveTo>
                  <a:pt x="0" y="0"/>
                </a:moveTo>
                <a:lnTo>
                  <a:pt x="4841150" y="0"/>
                </a:lnTo>
                <a:lnTo>
                  <a:pt x="4841150" y="1391830"/>
                </a:lnTo>
                <a:lnTo>
                  <a:pt x="0" y="139183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889255" y="989614"/>
            <a:ext cx="850949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Poster Contest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25220" y="2990620"/>
            <a:ext cx="414588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More Info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995963" y="3114445"/>
            <a:ext cx="9221379" cy="5664826"/>
            <a:chOff x="0" y="0"/>
            <a:chExt cx="12295172" cy="755310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24917" cy="2684830"/>
            </a:xfrm>
            <a:custGeom>
              <a:avLst/>
              <a:gdLst/>
              <a:ahLst/>
              <a:cxnLst/>
              <a:rect l="l" t="t" r="r" b="b"/>
              <a:pathLst>
                <a:path w="2924917" h="2684830">
                  <a:moveTo>
                    <a:pt x="0" y="0"/>
                  </a:moveTo>
                  <a:lnTo>
                    <a:pt x="2924917" y="0"/>
                  </a:lnTo>
                  <a:lnTo>
                    <a:pt x="2924917" y="2684830"/>
                  </a:lnTo>
                  <a:lnTo>
                    <a:pt x="0" y="2684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3154730"/>
              <a:ext cx="2924917" cy="4398371"/>
            </a:xfrm>
            <a:custGeom>
              <a:avLst/>
              <a:gdLst/>
              <a:ahLst/>
              <a:cxnLst/>
              <a:rect l="l" t="t" r="r" b="b"/>
              <a:pathLst>
                <a:path w="2924917" h="4398371">
                  <a:moveTo>
                    <a:pt x="0" y="0"/>
                  </a:moveTo>
                  <a:lnTo>
                    <a:pt x="2924917" y="0"/>
                  </a:lnTo>
                  <a:lnTo>
                    <a:pt x="2924917" y="4398372"/>
                  </a:lnTo>
                  <a:lnTo>
                    <a:pt x="0" y="4398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3453715" y="-47772"/>
              <a:ext cx="8841457" cy="2057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5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11:59pm ET</a:t>
              </a:r>
            </a:p>
            <a:p>
              <a:pPr algn="l">
                <a:lnSpc>
                  <a:spcPts val="6299"/>
                </a:lnSpc>
              </a:pPr>
              <a:r>
                <a:rPr lang="en-US" sz="45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Wednesday, October 29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453715" y="3483029"/>
              <a:ext cx="8473242" cy="3124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6299"/>
                </a:lnSpc>
              </a:pPr>
              <a:r>
                <a:rPr lang="en-US" sz="45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All submissions will be </a:t>
              </a:r>
              <a:r>
                <a:rPr lang="en-US" sz="4500" b="1">
                  <a:solidFill>
                    <a:srgbClr val="FFFFFF"/>
                  </a:solidFill>
                  <a:latin typeface="Muli Bold"/>
                  <a:ea typeface="Muli Bold"/>
                  <a:cs typeface="Muli Bold"/>
                  <a:sym typeface="Muli Bold"/>
                </a:rPr>
                <a:t>digitally displayed at the SNOLAB facility</a:t>
              </a:r>
              <a:r>
                <a:rPr lang="en-US" sz="4500">
                  <a:solidFill>
                    <a:srgbClr val="FFFFFF"/>
                  </a:solidFill>
                  <a:latin typeface="Muli"/>
                  <a:ea typeface="Muli"/>
                  <a:cs typeface="Muli"/>
                  <a:sym typeface="Muli"/>
                </a:rPr>
                <a:t>!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7094224"/>
            <a:ext cx="2342708" cy="2164076"/>
          </a:xfrm>
          <a:custGeom>
            <a:avLst/>
            <a:gdLst/>
            <a:ahLst/>
            <a:cxnLst/>
            <a:rect l="l" t="t" r="r" b="b"/>
            <a:pathLst>
              <a:path w="2342708" h="2164076">
                <a:moveTo>
                  <a:pt x="0" y="0"/>
                </a:moveTo>
                <a:lnTo>
                  <a:pt x="2342708" y="0"/>
                </a:lnTo>
                <a:lnTo>
                  <a:pt x="2342708" y="2164076"/>
                </a:lnTo>
                <a:lnTo>
                  <a:pt x="0" y="2164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54244" y="7094224"/>
            <a:ext cx="2105056" cy="2164076"/>
          </a:xfrm>
          <a:custGeom>
            <a:avLst/>
            <a:gdLst/>
            <a:ahLst/>
            <a:cxnLst/>
            <a:rect l="l" t="t" r="r" b="b"/>
            <a:pathLst>
              <a:path w="2105056" h="2164076">
                <a:moveTo>
                  <a:pt x="0" y="0"/>
                </a:moveTo>
                <a:lnTo>
                  <a:pt x="2105056" y="0"/>
                </a:lnTo>
                <a:lnTo>
                  <a:pt x="2105056" y="2164076"/>
                </a:lnTo>
                <a:lnTo>
                  <a:pt x="0" y="21640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9255" y="989614"/>
            <a:ext cx="9202686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Prize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3340564"/>
            <a:ext cx="16230600" cy="312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67414" lvl="1" indent="-483707" algn="l">
              <a:lnSpc>
                <a:spcPts val="6273"/>
              </a:lnSpc>
              <a:buFont typeface="Arial"/>
              <a:buChar char="•"/>
            </a:pPr>
            <a:r>
              <a:rPr lang="en-US" sz="448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Winning artwork will </a:t>
            </a:r>
            <a:r>
              <a:rPr lang="en-US" sz="4480" b="1">
                <a:solidFill>
                  <a:srgbClr val="FFFFFF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travel 2 km underground to be displayed at SNOLAB</a:t>
            </a:r>
          </a:p>
          <a:p>
            <a:pPr marL="967414" lvl="1" indent="-483707" algn="l">
              <a:lnSpc>
                <a:spcPts val="6273"/>
              </a:lnSpc>
              <a:buFont typeface="Arial"/>
              <a:buChar char="•"/>
            </a:pPr>
            <a:r>
              <a:rPr lang="en-US" sz="448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It will also </a:t>
            </a:r>
            <a:r>
              <a:rPr lang="en-US" sz="4480" b="1">
                <a:solidFill>
                  <a:srgbClr val="FFFFFF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shine online through SNOLAB’s social media</a:t>
            </a:r>
          </a:p>
          <a:p>
            <a:pPr marL="967414" lvl="1" indent="-483707" algn="l">
              <a:lnSpc>
                <a:spcPts val="6273"/>
              </a:lnSpc>
              <a:buFont typeface="Arial"/>
              <a:buChar char="•"/>
            </a:pPr>
            <a:r>
              <a:rPr lang="en-US" sz="448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Winners in Canada will receive </a:t>
            </a:r>
            <a:r>
              <a:rPr lang="en-US" sz="4480" b="1">
                <a:solidFill>
                  <a:srgbClr val="FFFFFF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physical prize packs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75996" y="7129765"/>
            <a:ext cx="2083304" cy="2128535"/>
          </a:xfrm>
          <a:custGeom>
            <a:avLst/>
            <a:gdLst/>
            <a:ahLst/>
            <a:cxnLst/>
            <a:rect l="l" t="t" r="r" b="b"/>
            <a:pathLst>
              <a:path w="2083304" h="2128535">
                <a:moveTo>
                  <a:pt x="0" y="0"/>
                </a:moveTo>
                <a:lnTo>
                  <a:pt x="2083304" y="0"/>
                </a:lnTo>
                <a:lnTo>
                  <a:pt x="2083304" y="2128535"/>
                </a:lnTo>
                <a:lnTo>
                  <a:pt x="0" y="2128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028700" y="3539877"/>
            <a:ext cx="1560391" cy="2046414"/>
          </a:xfrm>
          <a:custGeom>
            <a:avLst/>
            <a:gdLst/>
            <a:ahLst/>
            <a:cxnLst/>
            <a:rect l="l" t="t" r="r" b="b"/>
            <a:pathLst>
              <a:path w="1560391" h="2046414">
                <a:moveTo>
                  <a:pt x="1560391" y="0"/>
                </a:moveTo>
                <a:lnTo>
                  <a:pt x="0" y="0"/>
                </a:lnTo>
                <a:lnTo>
                  <a:pt x="0" y="2046414"/>
                </a:lnTo>
                <a:lnTo>
                  <a:pt x="1560391" y="2046414"/>
                </a:lnTo>
                <a:lnTo>
                  <a:pt x="156039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097875" y="3535816"/>
            <a:ext cx="7243968" cy="4995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Kaftus"/>
                <a:ea typeface="Kaftus"/>
                <a:cs typeface="Kaftus"/>
                <a:sym typeface="Kaftus"/>
              </a:rPr>
              <a:t>Everyone loves a mystery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889255" y="989614"/>
            <a:ext cx="850949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Dark Matter Day</a:t>
            </a:r>
          </a:p>
        </p:txBody>
      </p:sp>
      <p:sp>
        <p:nvSpPr>
          <p:cNvPr id="10" name="Freeform 10"/>
          <p:cNvSpPr/>
          <p:nvPr/>
        </p:nvSpPr>
        <p:spPr>
          <a:xfrm>
            <a:off x="2946156" y="4315709"/>
            <a:ext cx="5056359" cy="4942591"/>
          </a:xfrm>
          <a:custGeom>
            <a:avLst/>
            <a:gdLst/>
            <a:ahLst/>
            <a:cxnLst/>
            <a:rect l="l" t="t" r="r" b="b"/>
            <a:pathLst>
              <a:path w="5056359" h="4942591">
                <a:moveTo>
                  <a:pt x="0" y="0"/>
                </a:moveTo>
                <a:lnTo>
                  <a:pt x="5056359" y="0"/>
                </a:lnTo>
                <a:lnTo>
                  <a:pt x="5056359" y="4942591"/>
                </a:lnTo>
                <a:lnTo>
                  <a:pt x="0" y="49425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9580" y="4924867"/>
            <a:ext cx="3426804" cy="3426804"/>
          </a:xfrm>
          <a:prstGeom prst="rect">
            <a:avLst/>
          </a:prstGeom>
        </p:spPr>
      </p:pic>
      <p:sp>
        <p:nvSpPr>
          <p:cNvPr id="12" name="Freeform 12"/>
          <p:cNvSpPr/>
          <p:nvPr/>
        </p:nvSpPr>
        <p:spPr>
          <a:xfrm>
            <a:off x="3161365" y="2855232"/>
            <a:ext cx="4841150" cy="1391831"/>
          </a:xfrm>
          <a:custGeom>
            <a:avLst/>
            <a:gdLst/>
            <a:ahLst/>
            <a:cxnLst/>
            <a:rect l="l" t="t" r="r" b="b"/>
            <a:pathLst>
              <a:path w="4841150" h="1391831">
                <a:moveTo>
                  <a:pt x="0" y="0"/>
                </a:moveTo>
                <a:lnTo>
                  <a:pt x="4841150" y="0"/>
                </a:lnTo>
                <a:lnTo>
                  <a:pt x="4841150" y="1391830"/>
                </a:lnTo>
                <a:lnTo>
                  <a:pt x="0" y="13918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70040" y="3019195"/>
            <a:ext cx="4145885" cy="859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2"/>
              </a:lnSpc>
              <a:spcBef>
                <a:spcPct val="0"/>
              </a:spcBef>
            </a:pPr>
            <a:r>
              <a:rPr lang="en-US" sz="5044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Submit Here!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46228" y="3005727"/>
            <a:ext cx="3783858" cy="4275546"/>
          </a:xfrm>
          <a:custGeom>
            <a:avLst/>
            <a:gdLst/>
            <a:ahLst/>
            <a:cxnLst/>
            <a:rect l="l" t="t" r="r" b="b"/>
            <a:pathLst>
              <a:path w="3783858" h="4275546">
                <a:moveTo>
                  <a:pt x="0" y="0"/>
                </a:moveTo>
                <a:lnTo>
                  <a:pt x="3783858" y="0"/>
                </a:lnTo>
                <a:lnTo>
                  <a:pt x="3783858" y="4275546"/>
                </a:lnTo>
                <a:lnTo>
                  <a:pt x="0" y="4275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175996" y="7129765"/>
            <a:ext cx="2083304" cy="2128535"/>
          </a:xfrm>
          <a:custGeom>
            <a:avLst/>
            <a:gdLst/>
            <a:ahLst/>
            <a:cxnLst/>
            <a:rect l="l" t="t" r="r" b="b"/>
            <a:pathLst>
              <a:path w="2083304" h="2128535">
                <a:moveTo>
                  <a:pt x="0" y="0"/>
                </a:moveTo>
                <a:lnTo>
                  <a:pt x="2083304" y="0"/>
                </a:lnTo>
                <a:lnTo>
                  <a:pt x="2083304" y="2128535"/>
                </a:lnTo>
                <a:lnTo>
                  <a:pt x="0" y="2128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028700" y="3539877"/>
            <a:ext cx="1560391" cy="2046414"/>
          </a:xfrm>
          <a:custGeom>
            <a:avLst/>
            <a:gdLst/>
            <a:ahLst/>
            <a:cxnLst/>
            <a:rect l="l" t="t" r="r" b="b"/>
            <a:pathLst>
              <a:path w="1560391" h="2046414">
                <a:moveTo>
                  <a:pt x="1560391" y="0"/>
                </a:moveTo>
                <a:lnTo>
                  <a:pt x="0" y="0"/>
                </a:lnTo>
                <a:lnTo>
                  <a:pt x="0" y="2046414"/>
                </a:lnTo>
                <a:lnTo>
                  <a:pt x="1560391" y="2046414"/>
                </a:lnTo>
                <a:lnTo>
                  <a:pt x="15603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0130533" y="3005727"/>
            <a:ext cx="4011239" cy="4275546"/>
            <a:chOff x="0" y="0"/>
            <a:chExt cx="5348319" cy="57007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348319" cy="5700728"/>
            </a:xfrm>
            <a:custGeom>
              <a:avLst/>
              <a:gdLst/>
              <a:ahLst/>
              <a:cxnLst/>
              <a:rect l="l" t="t" r="r" b="b"/>
              <a:pathLst>
                <a:path w="5348319" h="5700728">
                  <a:moveTo>
                    <a:pt x="0" y="0"/>
                  </a:moveTo>
                  <a:lnTo>
                    <a:pt x="5348319" y="0"/>
                  </a:lnTo>
                  <a:lnTo>
                    <a:pt x="5348319" y="5700728"/>
                  </a:lnTo>
                  <a:lnTo>
                    <a:pt x="0" y="57007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503515" y="1387058"/>
              <a:ext cx="2341290" cy="2926612"/>
            </a:xfrm>
            <a:custGeom>
              <a:avLst/>
              <a:gdLst/>
              <a:ahLst/>
              <a:cxnLst/>
              <a:rect l="l" t="t" r="r" b="b"/>
              <a:pathLst>
                <a:path w="2341290" h="2926612">
                  <a:moveTo>
                    <a:pt x="0" y="0"/>
                  </a:moveTo>
                  <a:lnTo>
                    <a:pt x="2341289" y="0"/>
                  </a:lnTo>
                  <a:lnTo>
                    <a:pt x="2341289" y="2926612"/>
                  </a:lnTo>
                  <a:lnTo>
                    <a:pt x="0" y="2926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889255" y="989614"/>
            <a:ext cx="850949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Dark Matter Day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741454" y="7378065"/>
            <a:ext cx="8805093" cy="1880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An annual international outreach event to celebrate the ongoing scientific hunt for the mysterious dark matter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718266" y="1028700"/>
            <a:ext cx="6851467" cy="6782953"/>
            <a:chOff x="0" y="0"/>
            <a:chExt cx="9135290" cy="9043937"/>
          </a:xfrm>
        </p:grpSpPr>
        <p:sp>
          <p:nvSpPr>
            <p:cNvPr id="7" name="Freeform 7"/>
            <p:cNvSpPr/>
            <p:nvPr/>
          </p:nvSpPr>
          <p:spPr>
            <a:xfrm>
              <a:off x="35094" y="2352427"/>
              <a:ext cx="2851975" cy="2819890"/>
            </a:xfrm>
            <a:custGeom>
              <a:avLst/>
              <a:gdLst/>
              <a:ahLst/>
              <a:cxnLst/>
              <a:rect l="l" t="t" r="r" b="b"/>
              <a:pathLst>
                <a:path w="2851975" h="2819890">
                  <a:moveTo>
                    <a:pt x="0" y="0"/>
                  </a:moveTo>
                  <a:lnTo>
                    <a:pt x="2851975" y="0"/>
                  </a:lnTo>
                  <a:lnTo>
                    <a:pt x="2851975" y="2819890"/>
                  </a:lnTo>
                  <a:lnTo>
                    <a:pt x="0" y="28198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9135290" cy="9043937"/>
            </a:xfrm>
            <a:custGeom>
              <a:avLst/>
              <a:gdLst/>
              <a:ahLst/>
              <a:cxnLst/>
              <a:rect l="l" t="t" r="r" b="b"/>
              <a:pathLst>
                <a:path w="9135290" h="9043937">
                  <a:moveTo>
                    <a:pt x="0" y="0"/>
                  </a:moveTo>
                  <a:lnTo>
                    <a:pt x="9135290" y="0"/>
                  </a:lnTo>
                  <a:lnTo>
                    <a:pt x="9135290" y="9043937"/>
                  </a:lnTo>
                  <a:lnTo>
                    <a:pt x="0" y="9043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926729" y="8016240"/>
            <a:ext cx="10240448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Everything we can see - stars, planets, and us - is only a </a:t>
            </a:r>
            <a:r>
              <a:rPr lang="en-US" sz="3600" b="1" i="1">
                <a:solidFill>
                  <a:srgbClr val="FFFFFF"/>
                </a:solidFill>
                <a:latin typeface="Muli Heavy Italics"/>
                <a:ea typeface="Muli Heavy Italics"/>
                <a:cs typeface="Muli Heavy Italics"/>
                <a:sym typeface="Muli Heavy Italics"/>
              </a:rPr>
              <a:t>tiny </a:t>
            </a: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part of the universe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554195" y="3127379"/>
            <a:ext cx="5123140" cy="4173951"/>
            <a:chOff x="0" y="0"/>
            <a:chExt cx="1349304" cy="1099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9304" cy="1099312"/>
            </a:xfrm>
            <a:custGeom>
              <a:avLst/>
              <a:gdLst/>
              <a:ahLst/>
              <a:cxnLst/>
              <a:rect l="l" t="t" r="r" b="b"/>
              <a:pathLst>
                <a:path w="1349304" h="1099312">
                  <a:moveTo>
                    <a:pt x="77070" y="0"/>
                  </a:moveTo>
                  <a:lnTo>
                    <a:pt x="1272235" y="0"/>
                  </a:lnTo>
                  <a:cubicBezTo>
                    <a:pt x="1314799" y="0"/>
                    <a:pt x="1349304" y="34505"/>
                    <a:pt x="1349304" y="77070"/>
                  </a:cubicBezTo>
                  <a:lnTo>
                    <a:pt x="1349304" y="1022243"/>
                  </a:lnTo>
                  <a:cubicBezTo>
                    <a:pt x="1349304" y="1064807"/>
                    <a:pt x="1314799" y="1099312"/>
                    <a:pt x="1272235" y="1099312"/>
                  </a:cubicBezTo>
                  <a:lnTo>
                    <a:pt x="77070" y="1099312"/>
                  </a:lnTo>
                  <a:cubicBezTo>
                    <a:pt x="34505" y="1099312"/>
                    <a:pt x="0" y="1064807"/>
                    <a:pt x="0" y="1022243"/>
                  </a:cubicBezTo>
                  <a:lnTo>
                    <a:pt x="0" y="77070"/>
                  </a:lnTo>
                  <a:cubicBezTo>
                    <a:pt x="0" y="34505"/>
                    <a:pt x="34505" y="0"/>
                    <a:pt x="7707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49304" cy="11374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862402" y="4677636"/>
            <a:ext cx="2506726" cy="2481658"/>
            <a:chOff x="0" y="0"/>
            <a:chExt cx="3342301" cy="3308878"/>
          </a:xfrm>
        </p:grpSpPr>
        <p:sp>
          <p:nvSpPr>
            <p:cNvPr id="10" name="Freeform 10"/>
            <p:cNvSpPr/>
            <p:nvPr/>
          </p:nvSpPr>
          <p:spPr>
            <a:xfrm>
              <a:off x="12840" y="860675"/>
              <a:ext cx="1043443" cy="1031705"/>
            </a:xfrm>
            <a:custGeom>
              <a:avLst/>
              <a:gdLst/>
              <a:ahLst/>
              <a:cxnLst/>
              <a:rect l="l" t="t" r="r" b="b"/>
              <a:pathLst>
                <a:path w="1043443" h="1031705">
                  <a:moveTo>
                    <a:pt x="0" y="0"/>
                  </a:moveTo>
                  <a:lnTo>
                    <a:pt x="1043443" y="0"/>
                  </a:lnTo>
                  <a:lnTo>
                    <a:pt x="1043443" y="1031705"/>
                  </a:lnTo>
                  <a:lnTo>
                    <a:pt x="0" y="1031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3342301" cy="3308878"/>
            </a:xfrm>
            <a:custGeom>
              <a:avLst/>
              <a:gdLst/>
              <a:ahLst/>
              <a:cxnLst/>
              <a:rect l="l" t="t" r="r" b="b"/>
              <a:pathLst>
                <a:path w="3342301" h="3308878">
                  <a:moveTo>
                    <a:pt x="0" y="0"/>
                  </a:moveTo>
                  <a:lnTo>
                    <a:pt x="3342301" y="0"/>
                  </a:lnTo>
                  <a:lnTo>
                    <a:pt x="3342301" y="3308878"/>
                  </a:lnTo>
                  <a:lnTo>
                    <a:pt x="0" y="33088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762418">
            <a:off x="2255983" y="1128055"/>
            <a:ext cx="8484929" cy="848492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889184" y="3329093"/>
            <a:ext cx="4453161" cy="603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What we know ~5%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963353" y="6155553"/>
            <a:ext cx="2693863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Dark Energy</a:t>
            </a: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68%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72185" y="3112411"/>
            <a:ext cx="2632621" cy="1242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Dark Matter</a:t>
            </a:r>
          </a:p>
          <a:p>
            <a:pPr algn="ctr">
              <a:lnSpc>
                <a:spcPts val="5040"/>
              </a:lnSpc>
            </a:pPr>
            <a:r>
              <a:rPr lang="en-US" sz="36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27%</a:t>
            </a:r>
          </a:p>
        </p:txBody>
      </p:sp>
      <p:sp>
        <p:nvSpPr>
          <p:cNvPr id="16" name="AutoShape 16"/>
          <p:cNvSpPr/>
          <p:nvPr/>
        </p:nvSpPr>
        <p:spPr>
          <a:xfrm flipH="1" flipV="1">
            <a:off x="9847458" y="5247012"/>
            <a:ext cx="706736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704891" y="3566015"/>
            <a:ext cx="3456561" cy="4641937"/>
          </a:xfrm>
          <a:custGeom>
            <a:avLst/>
            <a:gdLst/>
            <a:ahLst/>
            <a:cxnLst/>
            <a:rect l="l" t="t" r="r" b="b"/>
            <a:pathLst>
              <a:path w="3456561" h="4641937">
                <a:moveTo>
                  <a:pt x="0" y="0"/>
                </a:moveTo>
                <a:lnTo>
                  <a:pt x="3456561" y="0"/>
                </a:lnTo>
                <a:lnTo>
                  <a:pt x="3456561" y="4641937"/>
                </a:lnTo>
                <a:lnTo>
                  <a:pt x="0" y="46419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53748" r="-32775" b="-22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3451" y="6634838"/>
            <a:ext cx="2461284" cy="2623462"/>
          </a:xfrm>
          <a:custGeom>
            <a:avLst/>
            <a:gdLst/>
            <a:ahLst/>
            <a:cxnLst/>
            <a:rect l="l" t="t" r="r" b="b"/>
            <a:pathLst>
              <a:path w="2461284" h="2623462">
                <a:moveTo>
                  <a:pt x="0" y="0"/>
                </a:moveTo>
                <a:lnTo>
                  <a:pt x="2461284" y="0"/>
                </a:lnTo>
                <a:lnTo>
                  <a:pt x="2461284" y="2623462"/>
                </a:lnTo>
                <a:lnTo>
                  <a:pt x="0" y="26234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74653" y="7004868"/>
            <a:ext cx="1041993" cy="941701"/>
          </a:xfrm>
          <a:custGeom>
            <a:avLst/>
            <a:gdLst/>
            <a:ahLst/>
            <a:cxnLst/>
            <a:rect l="l" t="t" r="r" b="b"/>
            <a:pathLst>
              <a:path w="1041993" h="941701">
                <a:moveTo>
                  <a:pt x="0" y="0"/>
                </a:moveTo>
                <a:lnTo>
                  <a:pt x="1041993" y="0"/>
                </a:lnTo>
                <a:lnTo>
                  <a:pt x="1041993" y="941701"/>
                </a:lnTo>
                <a:lnTo>
                  <a:pt x="0" y="9417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889255" y="989614"/>
            <a:ext cx="850949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What We Know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05775" y="2926897"/>
            <a:ext cx="8251919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There must be </a:t>
            </a:r>
            <a:r>
              <a:rPr lang="en-US" sz="4500" b="1" i="1">
                <a:solidFill>
                  <a:srgbClr val="FFFFFF"/>
                </a:solidFill>
                <a:latin typeface="Muli Ultra-Bold Italics"/>
                <a:ea typeface="Muli Ultra-Bold Italics"/>
                <a:cs typeface="Muli Ultra-Bold Italics"/>
                <a:sym typeface="Muli Ultra-Bold Italics"/>
              </a:rPr>
              <a:t>something we can’t see</a:t>
            </a: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that prevents galaxies from flying apart.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13734" y="5417543"/>
            <a:ext cx="7836002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‘Dark Matter’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7632904" y="6890820"/>
            <a:ext cx="672872" cy="686604"/>
          </a:xfrm>
          <a:custGeom>
            <a:avLst/>
            <a:gdLst/>
            <a:ahLst/>
            <a:cxnLst/>
            <a:rect l="l" t="t" r="r" b="b"/>
            <a:pathLst>
              <a:path w="672872" h="686604">
                <a:moveTo>
                  <a:pt x="0" y="686604"/>
                </a:moveTo>
                <a:lnTo>
                  <a:pt x="672871" y="686604"/>
                </a:lnTo>
                <a:lnTo>
                  <a:pt x="672871" y="0"/>
                </a:lnTo>
                <a:lnTo>
                  <a:pt x="0" y="0"/>
                </a:lnTo>
                <a:lnTo>
                  <a:pt x="0" y="686604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109557" y="6677025"/>
            <a:ext cx="9798940" cy="213795"/>
          </a:xfrm>
          <a:custGeom>
            <a:avLst/>
            <a:gdLst/>
            <a:ahLst/>
            <a:cxnLst/>
            <a:rect l="l" t="t" r="r" b="b"/>
            <a:pathLst>
              <a:path w="9798940" h="213795">
                <a:moveTo>
                  <a:pt x="0" y="0"/>
                </a:moveTo>
                <a:lnTo>
                  <a:pt x="9798940" y="0"/>
                </a:lnTo>
                <a:lnTo>
                  <a:pt x="9798940" y="213795"/>
                </a:lnTo>
                <a:lnTo>
                  <a:pt x="0" y="2137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8305775" y="6896100"/>
            <a:ext cx="8251919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The unseen part of the universe that acts like invisible glue, holding galaxies together.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V="1">
            <a:off x="7632904" y="6890820"/>
            <a:ext cx="672872" cy="686604"/>
          </a:xfrm>
          <a:custGeom>
            <a:avLst/>
            <a:gdLst/>
            <a:ahLst/>
            <a:cxnLst/>
            <a:rect l="l" t="t" r="r" b="b"/>
            <a:pathLst>
              <a:path w="672872" h="686604">
                <a:moveTo>
                  <a:pt x="0" y="686604"/>
                </a:moveTo>
                <a:lnTo>
                  <a:pt x="672871" y="686604"/>
                </a:lnTo>
                <a:lnTo>
                  <a:pt x="672871" y="0"/>
                </a:lnTo>
                <a:lnTo>
                  <a:pt x="0" y="0"/>
                </a:lnTo>
                <a:lnTo>
                  <a:pt x="0" y="6866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109557" y="6677025"/>
            <a:ext cx="9798940" cy="213795"/>
          </a:xfrm>
          <a:custGeom>
            <a:avLst/>
            <a:gdLst/>
            <a:ahLst/>
            <a:cxnLst/>
            <a:rect l="l" t="t" r="r" b="b"/>
            <a:pathLst>
              <a:path w="9798940" h="213795">
                <a:moveTo>
                  <a:pt x="0" y="0"/>
                </a:moveTo>
                <a:lnTo>
                  <a:pt x="9798940" y="0"/>
                </a:lnTo>
                <a:lnTo>
                  <a:pt x="9798940" y="213795"/>
                </a:lnTo>
                <a:lnTo>
                  <a:pt x="0" y="2137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3814887"/>
            <a:ext cx="5969096" cy="4312672"/>
          </a:xfrm>
          <a:custGeom>
            <a:avLst/>
            <a:gdLst/>
            <a:ahLst/>
            <a:cxnLst/>
            <a:rect l="l" t="t" r="r" b="b"/>
            <a:pathLst>
              <a:path w="5969096" h="4312672">
                <a:moveTo>
                  <a:pt x="0" y="0"/>
                </a:moveTo>
                <a:lnTo>
                  <a:pt x="5969096" y="0"/>
                </a:lnTo>
                <a:lnTo>
                  <a:pt x="5969096" y="4312671"/>
                </a:lnTo>
                <a:lnTo>
                  <a:pt x="0" y="4312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889255" y="989614"/>
            <a:ext cx="850949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What We Know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58755" y="5459730"/>
            <a:ext cx="10500545" cy="1217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80"/>
              </a:lnSpc>
            </a:pPr>
            <a:r>
              <a:rPr lang="en-US" sz="72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‘Gravitational Lensing’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305775" y="2926897"/>
            <a:ext cx="8251919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Light from distant galaxies </a:t>
            </a:r>
            <a:r>
              <a:rPr lang="en-US" sz="4500" b="1" i="1">
                <a:solidFill>
                  <a:srgbClr val="FFFFFF"/>
                </a:solidFill>
                <a:latin typeface="Muli Ultra-Bold Italics"/>
                <a:ea typeface="Muli Ultra-Bold Italics"/>
                <a:cs typeface="Muli Ultra-Bold Italics"/>
                <a:sym typeface="Muli Ultra-Bold Italics"/>
              </a:rPr>
              <a:t>bends</a:t>
            </a: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as it passes by huge amounts of invisible material.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305775" y="6896100"/>
            <a:ext cx="8251919" cy="236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This bending helps scientists map where the invisible matter must be.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41657" y="8122115"/>
            <a:ext cx="2943182" cy="35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(Source: NASA)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736543" y="989614"/>
            <a:ext cx="10814913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How Scientists Study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832499" y="6060917"/>
            <a:ext cx="4683621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Direct Detection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89038" y="6060917"/>
            <a:ext cx="5136505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Indirect Detection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8956" y="6060917"/>
            <a:ext cx="5058519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Direct Production</a:t>
            </a:r>
          </a:p>
        </p:txBody>
      </p:sp>
      <p:grpSp>
        <p:nvGrpSpPr>
          <p:cNvPr id="25" name="Group 6">
            <a:extLst>
              <a:ext uri="{FF2B5EF4-FFF2-40B4-BE49-F238E27FC236}">
                <a16:creationId xmlns:a16="http://schemas.microsoft.com/office/drawing/2014/main" id="{42F986F0-B358-E0D5-AAC2-433DAE3E43FC}"/>
              </a:ext>
            </a:extLst>
          </p:cNvPr>
          <p:cNvGrpSpPr/>
          <p:nvPr/>
        </p:nvGrpSpPr>
        <p:grpSpPr>
          <a:xfrm>
            <a:off x="1028700" y="2744396"/>
            <a:ext cx="4435796" cy="1607422"/>
            <a:chOff x="0" y="-38100"/>
            <a:chExt cx="1168275" cy="423354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59AC9D7C-F1A3-E067-490D-A6942BE7B46A}"/>
                </a:ext>
              </a:extLst>
            </p:cNvPr>
            <p:cNvSpPr/>
            <p:nvPr/>
          </p:nvSpPr>
          <p:spPr>
            <a:xfrm>
              <a:off x="0" y="0"/>
              <a:ext cx="1168275" cy="385254"/>
            </a:xfrm>
            <a:custGeom>
              <a:avLst/>
              <a:gdLst/>
              <a:ahLst/>
              <a:cxnLst/>
              <a:rect l="l" t="t" r="r" b="b"/>
              <a:pathLst>
                <a:path w="1168275" h="385254">
                  <a:moveTo>
                    <a:pt x="89012" y="0"/>
                  </a:moveTo>
                  <a:lnTo>
                    <a:pt x="1079264" y="0"/>
                  </a:lnTo>
                  <a:cubicBezTo>
                    <a:pt x="1128423" y="0"/>
                    <a:pt x="1168275" y="39852"/>
                    <a:pt x="1168275" y="89012"/>
                  </a:cubicBezTo>
                  <a:lnTo>
                    <a:pt x="1168275" y="296242"/>
                  </a:lnTo>
                  <a:cubicBezTo>
                    <a:pt x="1168275" y="345402"/>
                    <a:pt x="1128423" y="385254"/>
                    <a:pt x="1079264" y="385254"/>
                  </a:cubicBezTo>
                  <a:lnTo>
                    <a:pt x="89012" y="385254"/>
                  </a:lnTo>
                  <a:cubicBezTo>
                    <a:pt x="39852" y="385254"/>
                    <a:pt x="0" y="345402"/>
                    <a:pt x="0" y="296242"/>
                  </a:cubicBezTo>
                  <a:lnTo>
                    <a:pt x="0" y="89012"/>
                  </a:lnTo>
                  <a:cubicBezTo>
                    <a:pt x="0" y="39852"/>
                    <a:pt x="39852" y="0"/>
                    <a:pt x="89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68C70441-6D59-DF2B-1137-941204A7C51C}"/>
                </a:ext>
              </a:extLst>
            </p:cNvPr>
            <p:cNvSpPr txBox="1"/>
            <p:nvPr/>
          </p:nvSpPr>
          <p:spPr>
            <a:xfrm>
              <a:off x="0" y="-38100"/>
              <a:ext cx="1168275" cy="42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9">
            <a:extLst>
              <a:ext uri="{FF2B5EF4-FFF2-40B4-BE49-F238E27FC236}">
                <a16:creationId xmlns:a16="http://schemas.microsoft.com/office/drawing/2014/main" id="{2F5EE622-C3F2-7A38-6056-73F65AC126D5}"/>
              </a:ext>
            </a:extLst>
          </p:cNvPr>
          <p:cNvGrpSpPr/>
          <p:nvPr/>
        </p:nvGrpSpPr>
        <p:grpSpPr>
          <a:xfrm>
            <a:off x="12823504" y="2744396"/>
            <a:ext cx="4435796" cy="1607422"/>
            <a:chOff x="0" y="-38100"/>
            <a:chExt cx="1168275" cy="423354"/>
          </a:xfrm>
        </p:grpSpPr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A0D55F35-62E8-900D-C65E-E06E1E913ABF}"/>
                </a:ext>
              </a:extLst>
            </p:cNvPr>
            <p:cNvSpPr/>
            <p:nvPr/>
          </p:nvSpPr>
          <p:spPr>
            <a:xfrm>
              <a:off x="0" y="0"/>
              <a:ext cx="1168275" cy="385254"/>
            </a:xfrm>
            <a:custGeom>
              <a:avLst/>
              <a:gdLst/>
              <a:ahLst/>
              <a:cxnLst/>
              <a:rect l="l" t="t" r="r" b="b"/>
              <a:pathLst>
                <a:path w="1168275" h="385254">
                  <a:moveTo>
                    <a:pt x="89012" y="0"/>
                  </a:moveTo>
                  <a:lnTo>
                    <a:pt x="1079264" y="0"/>
                  </a:lnTo>
                  <a:cubicBezTo>
                    <a:pt x="1128423" y="0"/>
                    <a:pt x="1168275" y="39852"/>
                    <a:pt x="1168275" y="89012"/>
                  </a:cubicBezTo>
                  <a:lnTo>
                    <a:pt x="1168275" y="296242"/>
                  </a:lnTo>
                  <a:cubicBezTo>
                    <a:pt x="1168275" y="345402"/>
                    <a:pt x="1128423" y="385254"/>
                    <a:pt x="1079264" y="385254"/>
                  </a:cubicBezTo>
                  <a:lnTo>
                    <a:pt x="89012" y="385254"/>
                  </a:lnTo>
                  <a:cubicBezTo>
                    <a:pt x="39852" y="385254"/>
                    <a:pt x="0" y="345402"/>
                    <a:pt x="0" y="296242"/>
                  </a:cubicBezTo>
                  <a:lnTo>
                    <a:pt x="0" y="89012"/>
                  </a:lnTo>
                  <a:cubicBezTo>
                    <a:pt x="0" y="39852"/>
                    <a:pt x="39852" y="0"/>
                    <a:pt x="89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0503A89D-FD68-E4E9-B62E-5BA6463B9FAE}"/>
                </a:ext>
              </a:extLst>
            </p:cNvPr>
            <p:cNvSpPr txBox="1"/>
            <p:nvPr/>
          </p:nvSpPr>
          <p:spPr>
            <a:xfrm>
              <a:off x="0" y="-38100"/>
              <a:ext cx="1168275" cy="42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12">
            <a:extLst>
              <a:ext uri="{FF2B5EF4-FFF2-40B4-BE49-F238E27FC236}">
                <a16:creationId xmlns:a16="http://schemas.microsoft.com/office/drawing/2014/main" id="{73E76D8B-C433-1644-0D26-E772CB5613AD}"/>
              </a:ext>
            </a:extLst>
          </p:cNvPr>
          <p:cNvGrpSpPr/>
          <p:nvPr/>
        </p:nvGrpSpPr>
        <p:grpSpPr>
          <a:xfrm>
            <a:off x="6926102" y="2744396"/>
            <a:ext cx="4435796" cy="1607422"/>
            <a:chOff x="0" y="-38100"/>
            <a:chExt cx="1168275" cy="423354"/>
          </a:xfrm>
        </p:grpSpPr>
        <p:sp>
          <p:nvSpPr>
            <p:cNvPr id="31" name="Freeform 13">
              <a:extLst>
                <a:ext uri="{FF2B5EF4-FFF2-40B4-BE49-F238E27FC236}">
                  <a16:creationId xmlns:a16="http://schemas.microsoft.com/office/drawing/2014/main" id="{59DC312A-803A-7003-FAD3-08F425B95C51}"/>
                </a:ext>
              </a:extLst>
            </p:cNvPr>
            <p:cNvSpPr/>
            <p:nvPr/>
          </p:nvSpPr>
          <p:spPr>
            <a:xfrm>
              <a:off x="0" y="0"/>
              <a:ext cx="1168275" cy="385254"/>
            </a:xfrm>
            <a:custGeom>
              <a:avLst/>
              <a:gdLst/>
              <a:ahLst/>
              <a:cxnLst/>
              <a:rect l="l" t="t" r="r" b="b"/>
              <a:pathLst>
                <a:path w="1168275" h="385254">
                  <a:moveTo>
                    <a:pt x="89012" y="0"/>
                  </a:moveTo>
                  <a:lnTo>
                    <a:pt x="1079264" y="0"/>
                  </a:lnTo>
                  <a:cubicBezTo>
                    <a:pt x="1128423" y="0"/>
                    <a:pt x="1168275" y="39852"/>
                    <a:pt x="1168275" y="89012"/>
                  </a:cubicBezTo>
                  <a:lnTo>
                    <a:pt x="1168275" y="296242"/>
                  </a:lnTo>
                  <a:cubicBezTo>
                    <a:pt x="1168275" y="345402"/>
                    <a:pt x="1128423" y="385254"/>
                    <a:pt x="1079264" y="385254"/>
                  </a:cubicBezTo>
                  <a:lnTo>
                    <a:pt x="89012" y="385254"/>
                  </a:lnTo>
                  <a:cubicBezTo>
                    <a:pt x="39852" y="385254"/>
                    <a:pt x="0" y="345402"/>
                    <a:pt x="0" y="296242"/>
                  </a:cubicBezTo>
                  <a:lnTo>
                    <a:pt x="0" y="89012"/>
                  </a:lnTo>
                  <a:cubicBezTo>
                    <a:pt x="0" y="39852"/>
                    <a:pt x="39852" y="0"/>
                    <a:pt x="89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id="{1008FC42-BA05-D1F2-F9D5-4DD06E1191D7}"/>
                </a:ext>
              </a:extLst>
            </p:cNvPr>
            <p:cNvSpPr txBox="1"/>
            <p:nvPr/>
          </p:nvSpPr>
          <p:spPr>
            <a:xfrm>
              <a:off x="0" y="-38100"/>
              <a:ext cx="1168275" cy="42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TextBox 18">
            <a:extLst>
              <a:ext uri="{FF2B5EF4-FFF2-40B4-BE49-F238E27FC236}">
                <a16:creationId xmlns:a16="http://schemas.microsoft.com/office/drawing/2014/main" id="{F4E5D958-01A4-BAB0-E86D-BF41C8FC6BFE}"/>
              </a:ext>
            </a:extLst>
          </p:cNvPr>
          <p:cNvSpPr txBox="1"/>
          <p:nvPr/>
        </p:nvSpPr>
        <p:spPr>
          <a:xfrm>
            <a:off x="1866300" y="3135120"/>
            <a:ext cx="2787179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Make it!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AEB21AE9-E9C7-F20C-F7F7-27FB6CD91498}"/>
              </a:ext>
            </a:extLst>
          </p:cNvPr>
          <p:cNvSpPr txBox="1"/>
          <p:nvPr/>
        </p:nvSpPr>
        <p:spPr>
          <a:xfrm>
            <a:off x="13489943" y="3135120"/>
            <a:ext cx="3102918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Shake it!</a:t>
            </a:r>
          </a:p>
        </p:txBody>
      </p:sp>
      <p:sp>
        <p:nvSpPr>
          <p:cNvPr id="39" name="TextBox 20">
            <a:extLst>
              <a:ext uri="{FF2B5EF4-FFF2-40B4-BE49-F238E27FC236}">
                <a16:creationId xmlns:a16="http://schemas.microsoft.com/office/drawing/2014/main" id="{200E0DAD-228D-901B-DD36-7D1EC7252B28}"/>
              </a:ext>
            </a:extLst>
          </p:cNvPr>
          <p:cNvSpPr txBox="1"/>
          <p:nvPr/>
        </p:nvSpPr>
        <p:spPr>
          <a:xfrm>
            <a:off x="7307065" y="3108538"/>
            <a:ext cx="3684123" cy="921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Break it!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28700" y="2889057"/>
            <a:ext cx="4435796" cy="1462761"/>
            <a:chOff x="0" y="0"/>
            <a:chExt cx="1168275" cy="3852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68275" cy="385254"/>
            </a:xfrm>
            <a:custGeom>
              <a:avLst/>
              <a:gdLst/>
              <a:ahLst/>
              <a:cxnLst/>
              <a:rect l="l" t="t" r="r" b="b"/>
              <a:pathLst>
                <a:path w="1168275" h="385254">
                  <a:moveTo>
                    <a:pt x="89012" y="0"/>
                  </a:moveTo>
                  <a:lnTo>
                    <a:pt x="1079264" y="0"/>
                  </a:lnTo>
                  <a:cubicBezTo>
                    <a:pt x="1128423" y="0"/>
                    <a:pt x="1168275" y="39852"/>
                    <a:pt x="1168275" y="89012"/>
                  </a:cubicBezTo>
                  <a:lnTo>
                    <a:pt x="1168275" y="296242"/>
                  </a:lnTo>
                  <a:cubicBezTo>
                    <a:pt x="1168275" y="345402"/>
                    <a:pt x="1128423" y="385254"/>
                    <a:pt x="1079264" y="385254"/>
                  </a:cubicBezTo>
                  <a:lnTo>
                    <a:pt x="89012" y="385254"/>
                  </a:lnTo>
                  <a:cubicBezTo>
                    <a:pt x="39852" y="385254"/>
                    <a:pt x="0" y="345402"/>
                    <a:pt x="0" y="296242"/>
                  </a:cubicBezTo>
                  <a:lnTo>
                    <a:pt x="0" y="89012"/>
                  </a:lnTo>
                  <a:cubicBezTo>
                    <a:pt x="0" y="39852"/>
                    <a:pt x="39852" y="0"/>
                    <a:pt x="89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68275" cy="42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823504" y="2889057"/>
            <a:ext cx="4435796" cy="1462761"/>
            <a:chOff x="0" y="0"/>
            <a:chExt cx="1168275" cy="3852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68275" cy="385254"/>
            </a:xfrm>
            <a:custGeom>
              <a:avLst/>
              <a:gdLst/>
              <a:ahLst/>
              <a:cxnLst/>
              <a:rect l="l" t="t" r="r" b="b"/>
              <a:pathLst>
                <a:path w="1168275" h="385254">
                  <a:moveTo>
                    <a:pt x="89012" y="0"/>
                  </a:moveTo>
                  <a:lnTo>
                    <a:pt x="1079264" y="0"/>
                  </a:lnTo>
                  <a:cubicBezTo>
                    <a:pt x="1128423" y="0"/>
                    <a:pt x="1168275" y="39852"/>
                    <a:pt x="1168275" y="89012"/>
                  </a:cubicBezTo>
                  <a:lnTo>
                    <a:pt x="1168275" y="296242"/>
                  </a:lnTo>
                  <a:cubicBezTo>
                    <a:pt x="1168275" y="345402"/>
                    <a:pt x="1128423" y="385254"/>
                    <a:pt x="1079264" y="385254"/>
                  </a:cubicBezTo>
                  <a:lnTo>
                    <a:pt x="89012" y="385254"/>
                  </a:lnTo>
                  <a:cubicBezTo>
                    <a:pt x="39852" y="385254"/>
                    <a:pt x="0" y="345402"/>
                    <a:pt x="0" y="296242"/>
                  </a:cubicBezTo>
                  <a:lnTo>
                    <a:pt x="0" y="89012"/>
                  </a:lnTo>
                  <a:cubicBezTo>
                    <a:pt x="0" y="39852"/>
                    <a:pt x="39852" y="0"/>
                    <a:pt x="89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68275" cy="42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26102" y="2889057"/>
            <a:ext cx="4435796" cy="1462761"/>
            <a:chOff x="0" y="0"/>
            <a:chExt cx="1168275" cy="3852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68275" cy="385254"/>
            </a:xfrm>
            <a:custGeom>
              <a:avLst/>
              <a:gdLst/>
              <a:ahLst/>
              <a:cxnLst/>
              <a:rect l="l" t="t" r="r" b="b"/>
              <a:pathLst>
                <a:path w="1168275" h="385254">
                  <a:moveTo>
                    <a:pt x="89012" y="0"/>
                  </a:moveTo>
                  <a:lnTo>
                    <a:pt x="1079264" y="0"/>
                  </a:lnTo>
                  <a:cubicBezTo>
                    <a:pt x="1128423" y="0"/>
                    <a:pt x="1168275" y="39852"/>
                    <a:pt x="1168275" y="89012"/>
                  </a:cubicBezTo>
                  <a:lnTo>
                    <a:pt x="1168275" y="296242"/>
                  </a:lnTo>
                  <a:cubicBezTo>
                    <a:pt x="1168275" y="345402"/>
                    <a:pt x="1128423" y="385254"/>
                    <a:pt x="1079264" y="385254"/>
                  </a:cubicBezTo>
                  <a:lnTo>
                    <a:pt x="89012" y="385254"/>
                  </a:lnTo>
                  <a:cubicBezTo>
                    <a:pt x="39852" y="385254"/>
                    <a:pt x="0" y="345402"/>
                    <a:pt x="0" y="296242"/>
                  </a:cubicBezTo>
                  <a:lnTo>
                    <a:pt x="0" y="89012"/>
                  </a:lnTo>
                  <a:cubicBezTo>
                    <a:pt x="0" y="39852"/>
                    <a:pt x="39852" y="0"/>
                    <a:pt x="8901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168275" cy="423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816429" y="4806107"/>
            <a:ext cx="4885101" cy="3260805"/>
          </a:xfrm>
          <a:custGeom>
            <a:avLst/>
            <a:gdLst/>
            <a:ahLst/>
            <a:cxnLst/>
            <a:rect l="l" t="t" r="r" b="b"/>
            <a:pathLst>
              <a:path w="4885101" h="3260805">
                <a:moveTo>
                  <a:pt x="0" y="0"/>
                </a:moveTo>
                <a:lnTo>
                  <a:pt x="4885101" y="0"/>
                </a:lnTo>
                <a:lnTo>
                  <a:pt x="4885101" y="3260805"/>
                </a:lnTo>
                <a:lnTo>
                  <a:pt x="0" y="32608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6651260" y="4740793"/>
            <a:ext cx="4985481" cy="3260805"/>
          </a:xfrm>
          <a:custGeom>
            <a:avLst/>
            <a:gdLst/>
            <a:ahLst/>
            <a:cxnLst/>
            <a:rect l="l" t="t" r="r" b="b"/>
            <a:pathLst>
              <a:path w="4985481" h="3260805">
                <a:moveTo>
                  <a:pt x="0" y="0"/>
                </a:moveTo>
                <a:lnTo>
                  <a:pt x="4985480" y="0"/>
                </a:lnTo>
                <a:lnTo>
                  <a:pt x="4985480" y="3260805"/>
                </a:lnTo>
                <a:lnTo>
                  <a:pt x="0" y="32608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61" b="-9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337345" y="4531243"/>
            <a:ext cx="3669372" cy="3470355"/>
          </a:xfrm>
          <a:custGeom>
            <a:avLst/>
            <a:gdLst/>
            <a:ahLst/>
            <a:cxnLst/>
            <a:rect l="l" t="t" r="r" b="b"/>
            <a:pathLst>
              <a:path w="3669372" h="3470355">
                <a:moveTo>
                  <a:pt x="0" y="0"/>
                </a:moveTo>
                <a:lnTo>
                  <a:pt x="3669372" y="0"/>
                </a:lnTo>
                <a:lnTo>
                  <a:pt x="3669372" y="3470355"/>
                </a:lnTo>
                <a:lnTo>
                  <a:pt x="0" y="3470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44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1866300" y="3135120"/>
            <a:ext cx="2787179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Make it!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489943" y="3135120"/>
            <a:ext cx="3102918" cy="96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Shake it!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07065" y="3108538"/>
            <a:ext cx="3684123" cy="921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Break it!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202841" y="8409266"/>
            <a:ext cx="5677123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Underground Detectors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165019" y="8399255"/>
            <a:ext cx="5957962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Space-based Telescopes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97732" y="8407370"/>
            <a:ext cx="4081537" cy="688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Particle Colliders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736543" y="989614"/>
            <a:ext cx="10814913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How Scientists Study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986074" y="8029950"/>
            <a:ext cx="2504853" cy="342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(Source: CERN)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525875" y="7993358"/>
            <a:ext cx="3296867" cy="342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(Source: SNOLAB)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782911" y="8016660"/>
            <a:ext cx="2748758" cy="356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(Source: NASA)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75996" y="114470"/>
            <a:ext cx="2763398" cy="2673320"/>
            <a:chOff x="0" y="0"/>
            <a:chExt cx="3684530" cy="3564427"/>
          </a:xfrm>
        </p:grpSpPr>
        <p:sp>
          <p:nvSpPr>
            <p:cNvPr id="3" name="Freeform 3"/>
            <p:cNvSpPr/>
            <p:nvPr/>
          </p:nvSpPr>
          <p:spPr>
            <a:xfrm>
              <a:off x="864798" y="0"/>
              <a:ext cx="2819732" cy="3459794"/>
            </a:xfrm>
            <a:custGeom>
              <a:avLst/>
              <a:gdLst/>
              <a:ahLst/>
              <a:cxnLst/>
              <a:rect l="l" t="t" r="r" b="b"/>
              <a:pathLst>
                <a:path w="2819732" h="3459794">
                  <a:moveTo>
                    <a:pt x="0" y="0"/>
                  </a:moveTo>
                  <a:lnTo>
                    <a:pt x="2819732" y="0"/>
                  </a:lnTo>
                  <a:lnTo>
                    <a:pt x="2819732" y="3459794"/>
                  </a:lnTo>
                  <a:lnTo>
                    <a:pt x="0" y="3459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277192"/>
              <a:ext cx="3287235" cy="3287235"/>
            </a:xfrm>
            <a:custGeom>
              <a:avLst/>
              <a:gdLst/>
              <a:ahLst/>
              <a:cxnLst/>
              <a:rect l="l" t="t" r="r" b="b"/>
              <a:pathLst>
                <a:path w="3287235" h="3287235">
                  <a:moveTo>
                    <a:pt x="0" y="0"/>
                  </a:moveTo>
                  <a:lnTo>
                    <a:pt x="3287235" y="0"/>
                  </a:lnTo>
                  <a:lnTo>
                    <a:pt x="3287235" y="3287235"/>
                  </a:lnTo>
                  <a:lnTo>
                    <a:pt x="0" y="328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20519" y="534698"/>
            <a:ext cx="2750889" cy="1832865"/>
          </a:xfrm>
          <a:custGeom>
            <a:avLst/>
            <a:gdLst/>
            <a:ahLst/>
            <a:cxnLst/>
            <a:rect l="l" t="t" r="r" b="b"/>
            <a:pathLst>
              <a:path w="2750889" h="1832865">
                <a:moveTo>
                  <a:pt x="0" y="0"/>
                </a:moveTo>
                <a:lnTo>
                  <a:pt x="2750889" y="0"/>
                </a:lnTo>
                <a:lnTo>
                  <a:pt x="2750889" y="1832865"/>
                </a:lnTo>
                <a:lnTo>
                  <a:pt x="0" y="18328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16150" y="2965739"/>
            <a:ext cx="7743150" cy="4355522"/>
          </a:xfrm>
          <a:custGeom>
            <a:avLst/>
            <a:gdLst/>
            <a:ahLst/>
            <a:cxnLst/>
            <a:rect l="l" t="t" r="r" b="b"/>
            <a:pathLst>
              <a:path w="7743150" h="4355522">
                <a:moveTo>
                  <a:pt x="0" y="0"/>
                </a:moveTo>
                <a:lnTo>
                  <a:pt x="7743150" y="0"/>
                </a:lnTo>
                <a:lnTo>
                  <a:pt x="7743150" y="4355522"/>
                </a:lnTo>
                <a:lnTo>
                  <a:pt x="0" y="43555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5555" b="-555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7680" y="2965739"/>
            <a:ext cx="7743150" cy="4355522"/>
          </a:xfrm>
          <a:custGeom>
            <a:avLst/>
            <a:gdLst/>
            <a:ahLst/>
            <a:cxnLst/>
            <a:rect l="l" t="t" r="r" b="b"/>
            <a:pathLst>
              <a:path w="7743150" h="4355522">
                <a:moveTo>
                  <a:pt x="0" y="0"/>
                </a:moveTo>
                <a:lnTo>
                  <a:pt x="7743150" y="0"/>
                </a:lnTo>
                <a:lnTo>
                  <a:pt x="7743150" y="4355522"/>
                </a:lnTo>
                <a:lnTo>
                  <a:pt x="0" y="43555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9255" y="989614"/>
            <a:ext cx="8509491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SNOLAB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461" y="7672633"/>
            <a:ext cx="9576619" cy="1585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Underground science lab </a:t>
            </a:r>
          </a:p>
          <a:p>
            <a:pPr marL="971550" lvl="1" indent="-485775" algn="l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2 km below Sudbury, Ontario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99133" y="7696200"/>
            <a:ext cx="7399224" cy="156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0" lvl="1" indent="-485775" algn="l">
              <a:lnSpc>
                <a:spcPts val="6299"/>
              </a:lnSpc>
              <a:spcBef>
                <a:spcPct val="0"/>
              </a:spcBef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O</a:t>
            </a:r>
            <a:r>
              <a:rPr lang="en-US" sz="4500" u="none" strike="noStrik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ne of the </a:t>
            </a:r>
            <a:r>
              <a:rPr lang="en-US" sz="4500" b="1" u="none" strike="noStrike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cleanest and deepest</a:t>
            </a:r>
            <a:r>
              <a:rPr lang="en-US" sz="4500" u="none" strike="noStrike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labs on Earth!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414525" y="7314313"/>
            <a:ext cx="5458951" cy="666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Images sourced from </a:t>
            </a:r>
            <a:r>
              <a:rPr lang="en-US" sz="2100" err="1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TedEd</a:t>
            </a:r>
            <a:r>
              <a:rPr lang="en-US" sz="2100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 animations</a:t>
            </a:r>
          </a:p>
          <a:p>
            <a:pPr algn="ctr">
              <a:lnSpc>
                <a:spcPts val="2940"/>
              </a:lnSpc>
            </a:pPr>
            <a:endParaRPr lang="en-US" sz="2100">
              <a:solidFill>
                <a:srgbClr val="FFFFFF"/>
              </a:solidFill>
              <a:latin typeface="Muli"/>
              <a:ea typeface="Muli"/>
              <a:cs typeface="Mul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8a78dbd-630d-40d1-bf08-b585b9ae9bcb">
      <Terms xmlns="http://schemas.microsoft.com/office/infopath/2007/PartnerControls"/>
    </lcf76f155ced4ddcb4097134ff3c332f>
    <TaxCatchAll xmlns="7e68aec1-efef-4786-b800-459f8368d51e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AEBDE45CACDD4AB44D98579D9683B9" ma:contentTypeVersion="19" ma:contentTypeDescription="Create a new document." ma:contentTypeScope="" ma:versionID="e9fe2c9a093ec4beb10fbd2e6aa15157">
  <xsd:schema xmlns:xsd="http://www.w3.org/2001/XMLSchema" xmlns:xs="http://www.w3.org/2001/XMLSchema" xmlns:p="http://schemas.microsoft.com/office/2006/metadata/properties" xmlns:ns2="a8a78dbd-630d-40d1-bf08-b585b9ae9bcb" xmlns:ns3="7e68aec1-efef-4786-b800-459f8368d51e" targetNamespace="http://schemas.microsoft.com/office/2006/metadata/properties" ma:root="true" ma:fieldsID="2b9af1d092489a82a65f95c3616b9904" ns2:_="" ns3:_="">
    <xsd:import namespace="a8a78dbd-630d-40d1-bf08-b585b9ae9bcb"/>
    <xsd:import namespace="7e68aec1-efef-4786-b800-459f8368d51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78dbd-630d-40d1-bf08-b585b9ae9b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ec6080f-a001-4a05-8d2e-760ded6f73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68aec1-efef-4786-b800-459f8368d51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4b78f0f-215f-4635-bee5-332e48866447}" ma:internalName="TaxCatchAll" ma:showField="CatchAllData" ma:web="7e68aec1-efef-4786-b800-459f8368d51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F3BC8A4-4512-4EEE-915A-D054715ED502}">
  <ds:schemaRefs>
    <ds:schemaRef ds:uri="7e68aec1-efef-4786-b800-459f8368d51e"/>
    <ds:schemaRef ds:uri="a8a78dbd-630d-40d1-bf08-b585b9ae9bcb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8232FD6-402D-46EC-9B42-93C4171C83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7879F9-A9BE-4A3B-A335-7AD5234B9959}">
  <ds:schemaRefs>
    <ds:schemaRef ds:uri="7e68aec1-efef-4786-b800-459f8368d51e"/>
    <ds:schemaRef ds:uri="a8a78dbd-630d-40d1-bf08-b585b9ae9bc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582</Words>
  <Application>Microsoft Macintosh PowerPoint</Application>
  <PresentationFormat>Custom</PresentationFormat>
  <Paragraphs>97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Calibri</vt:lpstr>
      <vt:lpstr>Muli Ultra-Bold</vt:lpstr>
      <vt:lpstr>Muli</vt:lpstr>
      <vt:lpstr>Muli Heavy</vt:lpstr>
      <vt:lpstr>Muli Ultra-Bold Italics</vt:lpstr>
      <vt:lpstr>Muli Bold</vt:lpstr>
      <vt:lpstr>Kaftus</vt:lpstr>
      <vt:lpstr>Arial</vt:lpstr>
      <vt:lpstr>Muli Heavy Italics</vt:lpstr>
      <vt:lpstr>Rubik Dirt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SNOLAB Dark Matter Day Poster Contest</dc:title>
  <cp:lastModifiedBy>Rachel Richardson</cp:lastModifiedBy>
  <cp:revision>2</cp:revision>
  <dcterms:created xsi:type="dcterms:W3CDTF">2006-08-16T00:00:00Z</dcterms:created>
  <dcterms:modified xsi:type="dcterms:W3CDTF">2025-10-15T17:13:40Z</dcterms:modified>
  <dc:identifier>DAG1IW8KSy0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0x01010096AEBDE45CACDD4AB44D98579D9683B9</vt:lpwstr>
  </property>
  <property fmtid="{D5CDD505-2E9C-101B-9397-08002B2CF9AE}" pid="3" name="MediaServiceImageTags">
    <vt:lpwstr/>
  </property>
</Properties>
</file>