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4"/>
    <p:sldMasterId id="2147483666" r:id="rId5"/>
    <p:sldMasterId id="2147483673" r:id="rId6"/>
    <p:sldMasterId id="2147483648" r:id="rId7"/>
  </p:sldMasterIdLst>
  <p:notesMasterIdLst>
    <p:notesMasterId r:id="rId59"/>
  </p:notesMasterIdLst>
  <p:sldIdLst>
    <p:sldId id="368" r:id="rId8"/>
    <p:sldId id="343" r:id="rId9"/>
    <p:sldId id="344" r:id="rId10"/>
    <p:sldId id="345" r:id="rId11"/>
    <p:sldId id="346" r:id="rId12"/>
    <p:sldId id="347" r:id="rId13"/>
    <p:sldId id="348" r:id="rId14"/>
    <p:sldId id="349" r:id="rId15"/>
    <p:sldId id="350" r:id="rId16"/>
    <p:sldId id="351" r:id="rId17"/>
    <p:sldId id="292" r:id="rId18"/>
    <p:sldId id="326" r:id="rId19"/>
    <p:sldId id="359" r:id="rId20"/>
    <p:sldId id="294" r:id="rId21"/>
    <p:sldId id="290" r:id="rId22"/>
    <p:sldId id="332" r:id="rId23"/>
    <p:sldId id="319" r:id="rId24"/>
    <p:sldId id="297" r:id="rId25"/>
    <p:sldId id="289" r:id="rId26"/>
    <p:sldId id="333" r:id="rId27"/>
    <p:sldId id="334" r:id="rId28"/>
    <p:sldId id="335" r:id="rId29"/>
    <p:sldId id="320" r:id="rId30"/>
    <p:sldId id="299" r:id="rId31"/>
    <p:sldId id="305" r:id="rId32"/>
    <p:sldId id="336" r:id="rId33"/>
    <p:sldId id="337" r:id="rId34"/>
    <p:sldId id="321" r:id="rId35"/>
    <p:sldId id="300" r:id="rId36"/>
    <p:sldId id="306" r:id="rId37"/>
    <p:sldId id="361" r:id="rId38"/>
    <p:sldId id="338" r:id="rId39"/>
    <p:sldId id="339" r:id="rId40"/>
    <p:sldId id="322" r:id="rId41"/>
    <p:sldId id="302" r:id="rId42"/>
    <p:sldId id="304" r:id="rId43"/>
    <p:sldId id="362" r:id="rId44"/>
    <p:sldId id="340" r:id="rId45"/>
    <p:sldId id="323" r:id="rId46"/>
    <p:sldId id="309" r:id="rId47"/>
    <p:sldId id="307" r:id="rId48"/>
    <p:sldId id="363" r:id="rId49"/>
    <p:sldId id="341" r:id="rId50"/>
    <p:sldId id="342" r:id="rId51"/>
    <p:sldId id="324" r:id="rId52"/>
    <p:sldId id="325" r:id="rId53"/>
    <p:sldId id="312" r:id="rId54"/>
    <p:sldId id="364" r:id="rId55"/>
    <p:sldId id="313" r:id="rId56"/>
    <p:sldId id="316" r:id="rId57"/>
    <p:sldId id="365" r:id="rId58"/>
  </p:sldIdLst>
  <p:sldSz cx="24384000" cy="13716000"/>
  <p:notesSz cx="6858000" cy="17621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5BE"/>
    <a:srgbClr val="FE3D04"/>
    <a:srgbClr val="1073FF"/>
    <a:srgbClr val="0C2C5A"/>
    <a:srgbClr val="2378F1"/>
    <a:srgbClr val="F52F45"/>
    <a:srgbClr val="E3E8F5"/>
    <a:srgbClr val="ECF4FF"/>
    <a:srgbClr val="AFC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0A671-BFC4-FEC0-C422-9A273A4C51F0}" v="43" dt="2025-04-01T17:55:36.86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p:restoredTop sz="84125"/>
  </p:normalViewPr>
  <p:slideViewPr>
    <p:cSldViewPr snapToGrid="0">
      <p:cViewPr varScale="1">
        <p:scale>
          <a:sx n="48" d="100"/>
          <a:sy n="48" d="100"/>
        </p:scale>
        <p:origin x="1160" y="224"/>
      </p:cViewPr>
      <p:guideLst/>
    </p:cSldViewPr>
  </p:slideViewPr>
  <p:notesTextViewPr>
    <p:cViewPr>
      <p:scale>
        <a:sx n="1" d="1"/>
        <a:sy n="1" d="1"/>
      </p:scale>
      <p:origin x="0" y="-48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Calibri"/>
                <a:ea typeface="Calibri"/>
                <a:cs typeface="Calibri"/>
              </a:rPr>
              <a:t>SNOLAB is Canada's deep underground science laboratory, located deep underground in an active mine</a:t>
            </a:r>
          </a:p>
        </p:txBody>
      </p:sp>
    </p:spTree>
    <p:extLst>
      <p:ext uri="{BB962C8B-B14F-4D97-AF65-F5344CB8AC3E}">
        <p14:creationId xmlns:p14="http://schemas.microsoft.com/office/powerpoint/2010/main" val="249620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000000"/>
              </a:solidFill>
            </a:endParaRPr>
          </a:p>
          <a:p>
            <a:r>
              <a:rPr lang="en-US" dirty="0"/>
              <a:t>There are a lot of particles that we need to keep out of our very sensitive experiments in order to detect neutrinos and/or dark matter. </a:t>
            </a:r>
          </a:p>
          <a:p>
            <a:endParaRPr lang="en-US" dirty="0"/>
          </a:p>
          <a:p>
            <a:r>
              <a:rPr lang="en-US" dirty="0"/>
              <a:t>We are going to assign an instrument to each of these particles to simulate the ”background noise” these particles present for the experiments. </a:t>
            </a:r>
          </a:p>
          <a:p>
            <a:r>
              <a:rPr lang="en-US" dirty="0"/>
              <a:t>Everyone will get an instrument, but it’s important that we listen to the conductor so that we aren’t all making noise when we aren’t supposed to.</a:t>
            </a:r>
          </a:p>
          <a:p>
            <a:endParaRPr lang="en-US" dirty="0"/>
          </a:p>
          <a:p>
            <a:r>
              <a:rPr lang="en-US" dirty="0"/>
              <a:t>Allow each group to test out their instruments to get that out of the way.</a:t>
            </a:r>
          </a:p>
          <a:p>
            <a:endParaRPr lang="en-US" dirty="0"/>
          </a:p>
          <a:p>
            <a:r>
              <a:rPr lang="en-CA" b="0" i="0" u="none" strike="noStrike" dirty="0">
                <a:effectLst/>
                <a:latin typeface="Muli"/>
              </a:rPr>
              <a:t>NOTE: You could also use different instruments (and include images of them) or body, sounds such as clapping, if instruments are not available. If using body sounds, include just the word of the </a:t>
            </a:r>
            <a:r>
              <a:rPr lang="en-CA" b="0" i="0" u="none" strike="noStrike">
                <a:effectLst/>
                <a:latin typeface="Muli"/>
              </a:rPr>
              <a:t>sound or make </a:t>
            </a:r>
            <a:r>
              <a:rPr lang="en-CA" b="0" i="0" u="none" strike="noStrike" dirty="0">
                <a:effectLst/>
                <a:latin typeface="Muli"/>
              </a:rPr>
              <a:t>a visual for </a:t>
            </a:r>
            <a:r>
              <a:rPr lang="en-CA" b="0" i="0" u="none" strike="noStrike">
                <a:effectLst/>
                <a:latin typeface="Muli"/>
              </a:rPr>
              <a:t>each of the 5 </a:t>
            </a:r>
            <a:r>
              <a:rPr lang="en-CA" b="0" i="0" u="none" strike="noStrike" dirty="0">
                <a:effectLst/>
                <a:latin typeface="Muli"/>
              </a:rPr>
              <a:t>sounds that will represent each of the particles.</a:t>
            </a:r>
            <a:endParaRPr lang="en-US" dirty="0"/>
          </a:p>
        </p:txBody>
      </p:sp>
    </p:spTree>
    <p:extLst>
      <p:ext uri="{BB962C8B-B14F-4D97-AF65-F5344CB8AC3E}">
        <p14:creationId xmlns:p14="http://schemas.microsoft.com/office/powerpoint/2010/main" val="417893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are a lot of particles that we need to keep out of our very sensitive experiments in order to detect neutrinos and/or dark matter. </a:t>
            </a:r>
          </a:p>
          <a:p>
            <a:endParaRPr lang="en-US"/>
          </a:p>
          <a:p>
            <a:r>
              <a:rPr lang="en-US"/>
              <a:t>We are going to assign an instrument to each of these particles to simulate the ”background noise” these particles present for the experiments. </a:t>
            </a:r>
          </a:p>
          <a:p>
            <a:r>
              <a:rPr lang="en-US"/>
              <a:t>Everyone will get an instrument, but it’s important that we listen to the conductor so that we aren’t all making noise when we aren’t supposed to.</a:t>
            </a:r>
          </a:p>
          <a:p>
            <a:endParaRPr lang="en-US"/>
          </a:p>
          <a:p>
            <a:r>
              <a:rPr lang="en-US"/>
              <a:t>Allow each group to test out their instruments to get that out of the way. Give muons to adults. </a:t>
            </a:r>
          </a:p>
        </p:txBody>
      </p:sp>
    </p:spTree>
    <p:extLst>
      <p:ext uri="{BB962C8B-B14F-4D97-AF65-F5344CB8AC3E}">
        <p14:creationId xmlns:p14="http://schemas.microsoft.com/office/powerpoint/2010/main" val="3373994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848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are a lot of particles that we need to keep out of our very sensitive experiments in order to detect neutrinos and/or dark matter. </a:t>
            </a:r>
          </a:p>
          <a:p>
            <a:endParaRPr lang="en-US"/>
          </a:p>
          <a:p>
            <a:r>
              <a:rPr lang="en-US"/>
              <a:t>We are going to assign an instrument to each of these particles to simulate the ”background noise” these particles present for the experiments. </a:t>
            </a:r>
          </a:p>
          <a:p>
            <a:r>
              <a:rPr lang="en-US"/>
              <a:t>Everyone will get an instrument, but it’s important that we listen to the conductor so that we aren’t all making noise when we aren’t supposed to.</a:t>
            </a:r>
          </a:p>
        </p:txBody>
      </p:sp>
    </p:spTree>
    <p:extLst>
      <p:ext uri="{BB962C8B-B14F-4D97-AF65-F5344CB8AC3E}">
        <p14:creationId xmlns:p14="http://schemas.microsoft.com/office/powerpoint/2010/main" val="386700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Now, let's begin our journey to SNOLAB!</a:t>
            </a:r>
          </a:p>
        </p:txBody>
      </p:sp>
    </p:spTree>
    <p:extLst>
      <p:ext uri="{BB962C8B-B14F-4D97-AF65-F5344CB8AC3E}">
        <p14:creationId xmlns:p14="http://schemas.microsoft.com/office/powerpoint/2010/main" val="195220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SNOLAB has a surface building where there are offices, lab space, and area to prepare to go underground.</a:t>
            </a:r>
          </a:p>
        </p:txBody>
      </p:sp>
    </p:spTree>
    <p:extLst>
      <p:ext uri="{BB962C8B-B14F-4D97-AF65-F5344CB8AC3E}">
        <p14:creationId xmlns:p14="http://schemas.microsoft.com/office/powerpoint/2010/main" val="60432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856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5306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linked video shows what travel down to SNOLAB is like!</a:t>
            </a:r>
          </a:p>
        </p:txBody>
      </p:sp>
    </p:spTree>
    <p:extLst>
      <p:ext uri="{BB962C8B-B14F-4D97-AF65-F5344CB8AC3E}">
        <p14:creationId xmlns:p14="http://schemas.microsoft.com/office/powerpoint/2010/main" val="379011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Workers walk 1.5km through a standard mining drift to get to SNOLAB. </a:t>
            </a:r>
          </a:p>
        </p:txBody>
      </p:sp>
    </p:spTree>
    <p:extLst>
      <p:ext uri="{BB962C8B-B14F-4D97-AF65-F5344CB8AC3E}">
        <p14:creationId xmlns:p14="http://schemas.microsoft.com/office/powerpoint/2010/main" val="142645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lvl1pPr>
              <a:lnSpc>
                <a:spcPct val="117999"/>
              </a:lnSpc>
            </a:lvl1pPr>
          </a:lstStyle>
          <a:p>
            <a:r>
              <a:rPr dirty="0">
                <a:latin typeface="Calibri" panose="020F0502020204030204" pitchFamily="34" charset="0"/>
                <a:cs typeface="Calibri" panose="020F0502020204030204" pitchFamily="34" charset="0"/>
              </a:rPr>
              <a:t>We go deep underground to reduce the amount of cosmic ray particles. </a:t>
            </a:r>
            <a:r>
              <a:rPr lang="en-US" dirty="0">
                <a:latin typeface="Calibri" panose="020F0502020204030204" pitchFamily="34" charset="0"/>
                <a:cs typeface="Calibri" panose="020F0502020204030204" pitchFamily="34" charset="0"/>
              </a:rPr>
              <a:t>If you hold your hand out on the surface of the earth approximately 1 cosmic ray will pass through your hand every second. 2km underground at SNOLAB you would need to hold your hand out for several months before a cosmic ray would pass through it. There </a:t>
            </a:r>
            <a:r>
              <a:rPr dirty="0">
                <a:latin typeface="Calibri" panose="020F0502020204030204" pitchFamily="34" charset="0"/>
                <a:cs typeface="Calibri" panose="020F0502020204030204" pitchFamily="34" charset="0"/>
              </a:rPr>
              <a:t>is a 50 million times reduction in cosmic rays 2km underground at SNOLAB! The neutrinos and dark matter that we are looking for are unlikely to be stopped by the rock, so they are free to keep travelling to our detectors. The deeper we go, the more of this shielding we have. SNOLAB is the deepest, cleanest of all the underground physics labs in the world.</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1416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5985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7040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08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000000"/>
              </a:solidFill>
            </a:endParaRPr>
          </a:p>
        </p:txBody>
      </p:sp>
    </p:spTree>
    <p:extLst>
      <p:ext uri="{BB962C8B-B14F-4D97-AF65-F5344CB8AC3E}">
        <p14:creationId xmlns:p14="http://schemas.microsoft.com/office/powerpoint/2010/main" val="20568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view looking down one of the main hallways at SNOLAB.</a:t>
            </a:r>
          </a:p>
        </p:txBody>
      </p:sp>
    </p:spTree>
    <p:extLst>
      <p:ext uri="{BB962C8B-B14F-4D97-AF65-F5344CB8AC3E}">
        <p14:creationId xmlns:p14="http://schemas.microsoft.com/office/powerpoint/2010/main" val="852625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3727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1672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Mine dust </a:t>
            </a:r>
          </a:p>
        </p:txBody>
      </p:sp>
    </p:spTree>
    <p:extLst>
      <p:ext uri="{BB962C8B-B14F-4D97-AF65-F5344CB8AC3E}">
        <p14:creationId xmlns:p14="http://schemas.microsoft.com/office/powerpoint/2010/main" val="3465391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br/>
            <a:endParaRPr/>
          </a:p>
        </p:txBody>
      </p:sp>
    </p:spTree>
    <p:extLst>
      <p:ext uri="{BB962C8B-B14F-4D97-AF65-F5344CB8AC3E}">
        <p14:creationId xmlns:p14="http://schemas.microsoft.com/office/powerpoint/2010/main" val="88761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Calibri"/>
                <a:ea typeface="Calibri"/>
                <a:cs typeface="Calibri"/>
              </a:rPr>
              <a:t>The contrast in environment from the drift (mining term for the horizontal tunnel we walk through) is stark. The walls are smooth, not a speck of dust can be found anywhere in the lab, and the lab is well lit. Here you can see one of our experiments running and actively searching for particles.</a:t>
            </a:r>
          </a:p>
        </p:txBody>
      </p:sp>
    </p:spTree>
    <p:extLst>
      <p:ext uri="{BB962C8B-B14F-4D97-AF65-F5344CB8AC3E}">
        <p14:creationId xmlns:p14="http://schemas.microsoft.com/office/powerpoint/2010/main" val="1579676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615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1376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995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25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br/>
            <a:endParaRPr/>
          </a:p>
        </p:txBody>
      </p:sp>
    </p:spTree>
    <p:extLst>
      <p:ext uri="{BB962C8B-B14F-4D97-AF65-F5344CB8AC3E}">
        <p14:creationId xmlns:p14="http://schemas.microsoft.com/office/powerpoint/2010/main" val="1250229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312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0614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134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5684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29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rPr lang="en-US" dirty="0">
                <a:latin typeface="Calibri" panose="020F0502020204030204" pitchFamily="34" charset="0"/>
                <a:cs typeface="Calibri" panose="020F0502020204030204" pitchFamily="34" charset="0"/>
              </a:rPr>
              <a:t>These sub-atomic </a:t>
            </a:r>
            <a:r>
              <a:rPr dirty="0">
                <a:latin typeface="Calibri" panose="020F0502020204030204" pitchFamily="34" charset="0"/>
                <a:cs typeface="Calibri" panose="020F0502020204030204" pitchFamily="34" charset="0"/>
              </a:rPr>
              <a:t>particles </a:t>
            </a:r>
            <a:r>
              <a:rPr lang="en-US" dirty="0">
                <a:latin typeface="Calibri" panose="020F0502020204030204" pitchFamily="34" charset="0"/>
                <a:cs typeface="Calibri" panose="020F0502020204030204" pitchFamily="34" charset="0"/>
              </a:rPr>
              <a:t>that are being studied are</a:t>
            </a:r>
            <a:r>
              <a:rPr dirty="0">
                <a:latin typeface="Calibri" panose="020F0502020204030204" pitchFamily="34" charset="0"/>
                <a:cs typeface="Calibri" panose="020F0502020204030204" pitchFamily="34" charset="0"/>
              </a:rPr>
              <a:t> smaller than an atom! The types of particles that our detectors are built to detect are neutrinos and dark matter. Both neutrinos and dark matter are weird and weakly interacting making them really difficult to observe. At SNOLAB go to great lengths to create an environment where these interactions can be observed.</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3983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3478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2443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br/>
            <a:endParaRPr/>
          </a:p>
        </p:txBody>
      </p:sp>
    </p:spTree>
    <p:extLst>
      <p:ext uri="{BB962C8B-B14F-4D97-AF65-F5344CB8AC3E}">
        <p14:creationId xmlns:p14="http://schemas.microsoft.com/office/powerpoint/2010/main" val="3162543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lvl1pPr>
              <a:lnSpc>
                <a:spcPct val="117999"/>
              </a:lnSpc>
            </a:lvl1pPr>
          </a:lstStyle>
          <a:p>
            <a:r>
              <a:t>High energy cosmic rays collide with particles in our atmosphere creating showers of secondary particles.</a:t>
            </a: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lang="en-US"/>
              <a:t>An analogy of trying to detect particles on the surface of the Earth: imagine </a:t>
            </a:r>
            <a:r>
              <a:t>the sound of a pin dropping. Take a moment and really imagine the sound of a metal pin hitting a hard surface.</a:t>
            </a:r>
            <a:r>
              <a:rPr lang="en-US"/>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381000" y="685800"/>
            <a:ext cx="6096000" cy="3429000"/>
          </a:xfrm>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Now imagine the sound of a pin dropping in a crowded dance floor. You would need to turn down the music and get rid of all that background noise before even having a hope of hearing the sound of the pin dropping. </a:t>
            </a:r>
            <a:r>
              <a:rPr lang="en-US"/>
              <a:t>The way we "get rid of the music" and other background noises are by going deep underground to reduce the cosmic rays interacting within the detectors.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lvl1pPr>
              <a:lnSpc>
                <a:spcPct val="117999"/>
              </a:lnSpc>
            </a:lvl1pPr>
          </a:lstStyle>
          <a:p>
            <a:r>
              <a:t>Cosmic radiation or charged particles are a huge source of noise for particle physics experiments. Charged particles come from different sources throughout the universe from supernovae, to our own sun. The earths magnetic field diverts much of these particles but there is still a high volume on the earths surface.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This is a photo of the aurora borealis</a:t>
            </a:r>
            <a:r>
              <a:rPr lang="en-US"/>
              <a:t> or more commonly known as the Northen Lights</a:t>
            </a:r>
            <a:r>
              <a:t>. Cosmic rays colliding with gasses in the atmosphere; different </a:t>
            </a:r>
            <a:r>
              <a:rPr err="1"/>
              <a:t>colours</a:t>
            </a:r>
            <a:r>
              <a:t> are from the presence of different gasses, </a:t>
            </a:r>
            <a:r>
              <a:rPr err="1"/>
              <a:t>ie</a:t>
            </a:r>
            <a:r>
              <a:t>: the green </a:t>
            </a:r>
            <a:r>
              <a:rPr err="1"/>
              <a:t>colour</a:t>
            </a:r>
            <a:r>
              <a:t> is from oxygen.</a:t>
            </a:r>
            <a:r>
              <a:rPr lang="en-US"/>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chemeClr val="accent1">
            <a:hueOff val="48339"/>
            <a:lumOff val="-12879"/>
          </a:schemeClr>
        </a:solidFill>
        <a:effectLst/>
      </p:bgPr>
    </p:bg>
    <p:spTree>
      <p:nvGrpSpPr>
        <p:cNvPr id="1" name=""/>
        <p:cNvGrpSpPr/>
        <p:nvPr/>
      </p:nvGrpSpPr>
      <p:grpSpPr>
        <a:xfrm>
          <a:off x="0" y="0"/>
          <a:ext cx="0" cy="0"/>
          <a:chOff x="0" y="0"/>
          <a:chExt cx="0" cy="0"/>
        </a:xfrm>
      </p:grpSpPr>
      <p:pic>
        <p:nvPicPr>
          <p:cNvPr id="24" name="shell2_wbfixed_Edited.jpg" descr="shell2_wbfixed_Edited.jpg"/>
          <p:cNvPicPr>
            <a:picLocks noChangeAspect="1"/>
          </p:cNvPicPr>
          <p:nvPr/>
        </p:nvPicPr>
        <p:blipFill>
          <a:blip r:embed="rId2">
            <a:alphaModFix amt="14772"/>
          </a:blip>
          <a:srcRect l="1749" t="23385" r="1749" b="23385"/>
          <a:stretch>
            <a:fillRect/>
          </a:stretch>
        </p:blipFill>
        <p:spPr>
          <a:xfrm>
            <a:off x="-66461" y="-175421"/>
            <a:ext cx="24516923" cy="14066842"/>
          </a:xfrm>
          <a:prstGeom prst="rect">
            <a:avLst/>
          </a:prstGeom>
          <a:ln w="12700">
            <a:miter lim="400000"/>
          </a:ln>
        </p:spPr>
      </p:pic>
      <p:pic>
        <p:nvPicPr>
          <p:cNvPr id="25" name="SNO_ID_White.png" descr="SNO_ID_White.png"/>
          <p:cNvPicPr>
            <a:picLocks noChangeAspect="1"/>
          </p:cNvPicPr>
          <p:nvPr/>
        </p:nvPicPr>
        <p:blipFill>
          <a:blip r:embed="rId3"/>
          <a:stretch>
            <a:fillRect/>
          </a:stretch>
        </p:blipFill>
        <p:spPr>
          <a:xfrm>
            <a:off x="21270582" y="918088"/>
            <a:ext cx="2205299" cy="1102650"/>
          </a:xfrm>
          <a:prstGeom prst="rect">
            <a:avLst/>
          </a:prstGeom>
          <a:ln w="12700">
            <a:miter lim="400000"/>
          </a:ln>
        </p:spPr>
      </p:pic>
      <p:sp>
        <p:nvSpPr>
          <p:cNvPr id="26" name="Slide Number"/>
          <p:cNvSpPr txBox="1">
            <a:spLocks noGrp="1"/>
          </p:cNvSpPr>
          <p:nvPr>
            <p:ph type="sldNum" sz="quarter" idx="2"/>
          </p:nvPr>
        </p:nvSpPr>
        <p:spPr>
          <a:xfrm>
            <a:off x="22488810" y="12212019"/>
            <a:ext cx="976822" cy="841376"/>
          </a:xfrm>
          <a:prstGeom prst="rect">
            <a:avLst/>
          </a:prstGeom>
        </p:spPr>
        <p:txBody>
          <a:bodyPr/>
          <a:lstStyle>
            <a:lvl1pPr>
              <a:defRPr>
                <a:solidFill>
                  <a:srgbClr val="FFFFFF"/>
                </a:solidFill>
              </a:defRPr>
            </a:lvl1pPr>
          </a:lstStyle>
          <a:p>
            <a:fld id="{86CB4B4D-7CA3-9044-876B-883B54F8677D}" type="slidenum">
              <a:t>‹#›</a:t>
            </a:fld>
            <a:endParaRPr/>
          </a:p>
        </p:txBody>
      </p:sp>
      <p:sp>
        <p:nvSpPr>
          <p:cNvPr id="27" name="Title Text"/>
          <p:cNvSpPr txBox="1">
            <a:spLocks noGrp="1"/>
          </p:cNvSpPr>
          <p:nvPr>
            <p:ph type="title"/>
          </p:nvPr>
        </p:nvSpPr>
        <p:spPr>
          <a:xfrm>
            <a:off x="2532888" y="4882895"/>
            <a:ext cx="20015664" cy="3950209"/>
          </a:xfrm>
          <a:prstGeom prst="rect">
            <a:avLst/>
          </a:prstGeom>
        </p:spPr>
        <p:txBody>
          <a:bodyPr/>
          <a:lstStyle>
            <a:lvl1pPr>
              <a:lnSpc>
                <a:spcPct val="100000"/>
              </a:lnSpc>
              <a:defRPr sz="16000">
                <a:solidFill>
                  <a:srgbClr val="FFFFFF"/>
                </a:solidFill>
              </a:defRPr>
            </a:lvl1pPr>
          </a:lstStyle>
          <a:p>
            <a:r>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ext on Coloured Slide">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2476500" y="1625203"/>
            <a:ext cx="15798758" cy="2007087"/>
          </a:xfrm>
          <a:prstGeom prst="rect">
            <a:avLst/>
          </a:prstGeom>
        </p:spPr>
        <p:txBody>
          <a:bodyPr anchor="b"/>
          <a:lstStyle>
            <a:lvl1pPr>
              <a:lnSpc>
                <a:spcPct val="100000"/>
              </a:lnSpc>
              <a:defRPr sz="7594">
                <a:solidFill>
                  <a:srgbClr val="FFFFFF"/>
                </a:solidFill>
              </a:defRPr>
            </a:lvl1pPr>
          </a:lstStyle>
          <a:p>
            <a:r>
              <a:t>Title Text</a:t>
            </a:r>
          </a:p>
        </p:txBody>
      </p:sp>
      <p:sp>
        <p:nvSpPr>
          <p:cNvPr id="46"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p>
            <a:fld id="{86CB4B4D-7CA3-9044-876B-883B54F8677D}" type="slidenum">
              <a:t>‹#›</a:t>
            </a:fld>
            <a:endParaRPr/>
          </a:p>
        </p:txBody>
      </p:sp>
      <p:pic>
        <p:nvPicPr>
          <p:cNvPr id="47" name="SNO_ID_White.png" descr="SNO_ID_White.png"/>
          <p:cNvPicPr>
            <a:picLocks noChangeAspect="1"/>
          </p:cNvPicPr>
          <p:nvPr/>
        </p:nvPicPr>
        <p:blipFill>
          <a:blip r:embed="rId2"/>
          <a:stretch>
            <a:fillRect/>
          </a:stretch>
        </p:blipFill>
        <p:spPr>
          <a:xfrm>
            <a:off x="20267172" y="956189"/>
            <a:ext cx="2828927" cy="1060848"/>
          </a:xfrm>
          <a:prstGeom prst="rect">
            <a:avLst/>
          </a:prstGeom>
          <a:ln w="12700">
            <a:miter lim="400000"/>
          </a:ln>
        </p:spPr>
      </p:pic>
      <p:sp>
        <p:nvSpPr>
          <p:cNvPr id="48" name="Text"/>
          <p:cNvSpPr txBox="1">
            <a:spLocks noGrp="1"/>
          </p:cNvSpPr>
          <p:nvPr>
            <p:ph type="body" sz="quarter" idx="13"/>
          </p:nvPr>
        </p:nvSpPr>
        <p:spPr>
          <a:xfrm>
            <a:off x="2498978" y="4580930"/>
            <a:ext cx="19386045" cy="535468"/>
          </a:xfrm>
          <a:prstGeom prst="rect">
            <a:avLst/>
          </a:prstGeom>
        </p:spPr>
        <p:txBody>
          <a:bodyPr anchor="t">
            <a:spAutoFit/>
          </a:bodyPr>
          <a:lstStyle/>
          <a:p>
            <a:pPr marL="0" indent="0">
              <a:lnSpc>
                <a:spcPct val="100000"/>
              </a:lnSpc>
              <a:buSzTx/>
              <a:buNone/>
              <a:defRPr b="1">
                <a:solidFill>
                  <a:srgbClr val="FFFFFF"/>
                </a:solidFill>
              </a:defRPr>
            </a:pPr>
            <a:endParaRPr/>
          </a:p>
        </p:txBody>
      </p:sp>
      <p:pic>
        <p:nvPicPr>
          <p:cNvPr id="49" name="SNO_Presentation_DesignDots_White.png" descr="SNO_Presentation_DesignDots_White.png"/>
          <p:cNvPicPr>
            <a:picLocks noChangeAspect="1"/>
          </p:cNvPicPr>
          <p:nvPr/>
        </p:nvPicPr>
        <p:blipFill>
          <a:blip r:embed="rId3"/>
          <a:stretch>
            <a:fillRect/>
          </a:stretch>
        </p:blipFill>
        <p:spPr>
          <a:xfrm>
            <a:off x="-127231" y="12554717"/>
            <a:ext cx="20270282" cy="1250058"/>
          </a:xfrm>
          <a:prstGeom prst="rect">
            <a:avLst/>
          </a:prstGeom>
          <a:ln w="12700">
            <a:miter lim="400000"/>
          </a:ln>
        </p:spPr>
      </p:pic>
      <p:sp>
        <p:nvSpPr>
          <p:cNvPr id="50" name="Line"/>
          <p:cNvSpPr>
            <a:spLocks noGrp="1"/>
          </p:cNvSpPr>
          <p:nvPr>
            <p:ph type="body" sz="quarter" idx="14"/>
          </p:nvPr>
        </p:nvSpPr>
        <p:spPr>
          <a:xfrm flipV="1">
            <a:off x="2560029" y="3981594"/>
            <a:ext cx="3269003" cy="1"/>
          </a:xfrm>
          <a:prstGeom prst="line">
            <a:avLst/>
          </a:prstGeom>
          <a:ln w="76200">
            <a:solidFill>
              <a:srgbClr val="FFFFFF"/>
            </a:solidFill>
          </a:ln>
        </p:spPr>
        <p:txBody>
          <a:bodyPr>
            <a:noAutofit/>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mage + Text">
    <p:spTree>
      <p:nvGrpSpPr>
        <p:cNvPr id="1" name=""/>
        <p:cNvGrpSpPr/>
        <p:nvPr/>
      </p:nvGrpSpPr>
      <p:grpSpPr>
        <a:xfrm>
          <a:off x="0" y="0"/>
          <a:ext cx="0" cy="0"/>
          <a:chOff x="0" y="0"/>
          <a:chExt cx="0" cy="0"/>
        </a:xfrm>
      </p:grpSpPr>
      <p:sp>
        <p:nvSpPr>
          <p:cNvPr id="57" name="Title Text"/>
          <p:cNvSpPr txBox="1">
            <a:spLocks noGrp="1"/>
          </p:cNvSpPr>
          <p:nvPr>
            <p:ph type="title"/>
          </p:nvPr>
        </p:nvSpPr>
        <p:spPr>
          <a:xfrm>
            <a:off x="12581094" y="2643188"/>
            <a:ext cx="9251994" cy="3872555"/>
          </a:xfrm>
          <a:prstGeom prst="rect">
            <a:avLst/>
          </a:prstGeom>
        </p:spPr>
        <p:txBody>
          <a:bodyPr anchor="t"/>
          <a:lstStyle>
            <a:lvl1pPr>
              <a:defRPr sz="7594">
                <a:solidFill>
                  <a:schemeClr val="accent1">
                    <a:hueOff val="48339"/>
                    <a:lumOff val="-12879"/>
                  </a:schemeClr>
                </a:solidFill>
              </a:defRPr>
            </a:lvl1pPr>
          </a:lstStyle>
          <a:p>
            <a:r>
              <a:t>Title Text</a:t>
            </a:r>
          </a:p>
        </p:txBody>
      </p:sp>
      <p:pic>
        <p:nvPicPr>
          <p:cNvPr id="58" name="SNO_ID_Colour.png" descr="SNO_ID_Colour.png"/>
          <p:cNvPicPr>
            <a:picLocks noChangeAspect="1"/>
          </p:cNvPicPr>
          <p:nvPr/>
        </p:nvPicPr>
        <p:blipFill>
          <a:blip r:embed="rId2"/>
          <a:stretch>
            <a:fillRect/>
          </a:stretch>
        </p:blipFill>
        <p:spPr>
          <a:xfrm>
            <a:off x="20265389" y="951547"/>
            <a:ext cx="2828927" cy="1072135"/>
          </a:xfrm>
          <a:prstGeom prst="rect">
            <a:avLst/>
          </a:prstGeom>
          <a:ln w="12700">
            <a:miter lim="400000"/>
          </a:ln>
        </p:spPr>
      </p:pic>
      <p:sp>
        <p:nvSpPr>
          <p:cNvPr id="59" name="Text"/>
          <p:cNvSpPr txBox="1">
            <a:spLocks noGrp="1"/>
          </p:cNvSpPr>
          <p:nvPr>
            <p:ph type="body" sz="quarter" idx="13"/>
          </p:nvPr>
        </p:nvSpPr>
        <p:spPr>
          <a:xfrm>
            <a:off x="12571665" y="4938117"/>
            <a:ext cx="9270848" cy="535468"/>
          </a:xfrm>
          <a:prstGeom prst="rect">
            <a:avLst/>
          </a:prstGeom>
        </p:spPr>
        <p:txBody>
          <a:bodyPr anchor="t">
            <a:spAutoFit/>
          </a:bodyPr>
          <a:lstStyle/>
          <a:p>
            <a:pPr marL="0" indent="0">
              <a:lnSpc>
                <a:spcPct val="100000"/>
              </a:lnSpc>
              <a:buSzTx/>
              <a:buNone/>
            </a:pPr>
            <a:endParaRPr/>
          </a:p>
        </p:txBody>
      </p:sp>
      <p:sp>
        <p:nvSpPr>
          <p:cNvPr id="60" name="Line"/>
          <p:cNvSpPr>
            <a:spLocks noGrp="1"/>
          </p:cNvSpPr>
          <p:nvPr>
            <p:ph type="body" sz="quarter" idx="14"/>
          </p:nvPr>
        </p:nvSpPr>
        <p:spPr>
          <a:xfrm flipV="1">
            <a:off x="12656529" y="4338781"/>
            <a:ext cx="3269003" cy="1"/>
          </a:xfrm>
          <a:prstGeom prst="line">
            <a:avLst/>
          </a:prstGeom>
          <a:ln w="76200">
            <a:solidFill>
              <a:schemeClr val="accent1">
                <a:hueOff val="48339"/>
                <a:lumOff val="-12879"/>
              </a:schemeClr>
            </a:solidFill>
          </a:ln>
        </p:spPr>
        <p:txBody>
          <a:bodyPr>
            <a:noAutofit/>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a:p>
        </p:txBody>
      </p:sp>
      <p:sp>
        <p:nvSpPr>
          <p:cNvPr id="61"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lvl1pPr>
              <a:defRPr>
                <a:solidFill>
                  <a:schemeClr val="accent1">
                    <a:hueOff val="48339"/>
                    <a:lumOff val="-12879"/>
                  </a:schemeClr>
                </a:solidFill>
              </a:defRPr>
            </a:lvl1pPr>
          </a:lstStyle>
          <a:p>
            <a:fld id="{86CB4B4D-7CA3-9044-876B-883B54F8677D}" type="slidenum">
              <a:t>‹#›</a:t>
            </a:fld>
            <a:endParaRPr/>
          </a:p>
        </p:txBody>
      </p:sp>
      <p:sp>
        <p:nvSpPr>
          <p:cNvPr id="62" name="DSC_1234_Edited_CLR.jpg"/>
          <p:cNvSpPr>
            <a:spLocks noGrp="1"/>
          </p:cNvSpPr>
          <p:nvPr>
            <p:ph type="pic" idx="15"/>
          </p:nvPr>
        </p:nvSpPr>
        <p:spPr>
          <a:xfrm>
            <a:off x="-66602" y="-11"/>
            <a:ext cx="10698041" cy="13716048"/>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69" name="“Nequi con nobis et reribus qui dunti ium 78% qui.”"/>
          <p:cNvSpPr txBox="1">
            <a:spLocks noGrp="1"/>
          </p:cNvSpPr>
          <p:nvPr>
            <p:ph type="body" sz="quarter" idx="13"/>
          </p:nvPr>
        </p:nvSpPr>
        <p:spPr>
          <a:xfrm>
            <a:off x="12509655" y="4501713"/>
            <a:ext cx="9218509" cy="4712574"/>
          </a:xfrm>
          <a:prstGeom prst="rect">
            <a:avLst/>
          </a:prstGeom>
        </p:spPr>
        <p:txBody>
          <a:bodyPr/>
          <a:lstStyle>
            <a:lvl1pPr marL="0" indent="0" defTabSz="334338">
              <a:buSzTx/>
              <a:buNone/>
              <a:defRPr sz="5850" b="1" i="1">
                <a:solidFill>
                  <a:srgbClr val="FFFFFF"/>
                </a:solidFill>
              </a:defRPr>
            </a:lvl1pPr>
          </a:lstStyle>
          <a:p>
            <a:r>
              <a:t>“Nequi con nobis et reribus qui dunti ium 78% qui.”</a:t>
            </a:r>
          </a:p>
        </p:txBody>
      </p:sp>
      <p:sp>
        <p:nvSpPr>
          <p:cNvPr id="70" name="Rectangle"/>
          <p:cNvSpPr>
            <a:spLocks noGrp="1"/>
          </p:cNvSpPr>
          <p:nvPr>
            <p:ph type="body" idx="14"/>
          </p:nvPr>
        </p:nvSpPr>
        <p:spPr>
          <a:xfrm>
            <a:off x="0" y="0"/>
            <a:ext cx="10634888" cy="13716000"/>
          </a:xfrm>
          <a:prstGeom prst="rect">
            <a:avLst/>
          </a:prstGeom>
          <a:solidFill>
            <a:srgbClr val="D6D5D5"/>
          </a:solidFill>
        </p:spPr>
        <p:txBody>
          <a:bodyPr>
            <a:noAutofit/>
          </a:bodyPr>
          <a:lstStyle/>
          <a:p>
            <a:pPr marL="0" indent="0" algn="ctr">
              <a:lnSpc>
                <a:spcPct val="100000"/>
              </a:lnSpc>
              <a:buSzTx/>
              <a:buNone/>
              <a:defRPr sz="2200">
                <a:solidFill>
                  <a:srgbClr val="FFFFFF"/>
                </a:solidFill>
                <a:latin typeface="Helvetica Neue Medium"/>
                <a:ea typeface="Helvetica Neue Medium"/>
                <a:cs typeface="Helvetica Neue Medium"/>
                <a:sym typeface="Helvetica Neue Medium"/>
              </a:defRPr>
            </a:pPr>
            <a:endParaRPr/>
          </a:p>
        </p:txBody>
      </p:sp>
      <p:pic>
        <p:nvPicPr>
          <p:cNvPr id="71" name="SNO_ID_White.png" descr="SNO_ID_White.png"/>
          <p:cNvPicPr>
            <a:picLocks noChangeAspect="1"/>
          </p:cNvPicPr>
          <p:nvPr/>
        </p:nvPicPr>
        <p:blipFill>
          <a:blip r:embed="rId2"/>
          <a:stretch>
            <a:fillRect/>
          </a:stretch>
        </p:blipFill>
        <p:spPr>
          <a:xfrm>
            <a:off x="20148110" y="956188"/>
            <a:ext cx="2940399" cy="1102649"/>
          </a:xfrm>
          <a:prstGeom prst="rect">
            <a:avLst/>
          </a:prstGeom>
          <a:ln w="12700">
            <a:miter lim="400000"/>
          </a:ln>
        </p:spPr>
      </p:pic>
      <p:sp>
        <p:nvSpPr>
          <p:cNvPr id="72" name="- Jane Doe"/>
          <p:cNvSpPr txBox="1">
            <a:spLocks noGrp="1"/>
          </p:cNvSpPr>
          <p:nvPr>
            <p:ph type="body" sz="quarter" idx="15"/>
          </p:nvPr>
        </p:nvSpPr>
        <p:spPr>
          <a:xfrm>
            <a:off x="12571665" y="8349258"/>
            <a:ext cx="10634888" cy="621965"/>
          </a:xfrm>
          <a:prstGeom prst="rect">
            <a:avLst/>
          </a:prstGeom>
        </p:spPr>
        <p:txBody>
          <a:bodyPr anchor="t">
            <a:spAutoFit/>
          </a:bodyPr>
          <a:lstStyle>
            <a:lvl1pPr marL="0" indent="0">
              <a:lnSpc>
                <a:spcPct val="100000"/>
              </a:lnSpc>
              <a:buSzTx/>
              <a:buNone/>
              <a:defRPr sz="3375">
                <a:solidFill>
                  <a:srgbClr val="FFFFFF"/>
                </a:solidFill>
              </a:defRPr>
            </a:lvl1pPr>
          </a:lstStyle>
          <a:p>
            <a:r>
              <a:t>- Jane Doe</a:t>
            </a:r>
          </a:p>
        </p:txBody>
      </p:sp>
      <p:sp>
        <p:nvSpPr>
          <p:cNvPr id="73" name="DSC_1234_Edited_CLR.jpg"/>
          <p:cNvSpPr>
            <a:spLocks noGrp="1"/>
          </p:cNvSpPr>
          <p:nvPr>
            <p:ph type="pic" idx="16"/>
          </p:nvPr>
        </p:nvSpPr>
        <p:spPr>
          <a:xfrm>
            <a:off x="-42789" y="-11"/>
            <a:ext cx="10698041" cy="13716048"/>
          </a:xfrm>
          <a:prstGeom prst="rect">
            <a:avLst/>
          </a:prstGeom>
        </p:spPr>
        <p:txBody>
          <a:bodyPr lIns="91439" tIns="45719" rIns="91439" bIns="45719" anchor="t">
            <a:noAutofit/>
          </a:bodyPr>
          <a:lstStyle/>
          <a:p>
            <a:endParaRPr/>
          </a:p>
        </p:txBody>
      </p:sp>
      <p:sp>
        <p:nvSpPr>
          <p:cNvPr id="74" name="Triangle"/>
          <p:cNvSpPr/>
          <p:nvPr/>
        </p:nvSpPr>
        <p:spPr>
          <a:xfrm rot="2700000">
            <a:off x="10679906" y="5667375"/>
            <a:ext cx="1785938" cy="23812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hueOff val="48339"/>
              <a:lumOff val="-12879"/>
            </a:schemeClr>
          </a:solidFill>
          <a:ln w="12700">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75"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82" name="DSC_0184_Edited_CLR.jpg"/>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83" name="Circle"/>
          <p:cNvSpPr>
            <a:spLocks noGrp="1"/>
          </p:cNvSpPr>
          <p:nvPr>
            <p:ph type="body" sz="quarter" idx="14"/>
          </p:nvPr>
        </p:nvSpPr>
        <p:spPr>
          <a:xfrm>
            <a:off x="21847690" y="11963786"/>
            <a:ext cx="1595996" cy="1196999"/>
          </a:xfrm>
          <a:prstGeom prst="ellipse">
            <a:avLst/>
          </a:prstGeom>
          <a:solidFill>
            <a:schemeClr val="accent1">
              <a:hueOff val="48339"/>
              <a:lumOff val="-12879"/>
            </a:schemeClr>
          </a:solidFill>
        </p:spPr>
        <p:txBody>
          <a:bodyPr>
            <a:noAutofit/>
          </a:bodyPr>
          <a:lstStyle/>
          <a:p>
            <a:pPr marL="0" indent="0" algn="ctr">
              <a:lnSpc>
                <a:spcPct val="100000"/>
              </a:lnSpc>
              <a:buSzTx/>
              <a:buNone/>
              <a:defRPr sz="2200">
                <a:solidFill>
                  <a:schemeClr val="accent1">
                    <a:hueOff val="48339"/>
                    <a:lumOff val="-12879"/>
                  </a:schemeClr>
                </a:solidFill>
                <a:latin typeface="Helvetica Neue Medium"/>
                <a:ea typeface="Helvetica Neue Medium"/>
                <a:cs typeface="Helvetica Neue Medium"/>
                <a:sym typeface="Helvetica Neue Medium"/>
              </a:defRPr>
            </a:pPr>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Notes">
    <p:spTree>
      <p:nvGrpSpPr>
        <p:cNvPr id="1" name=""/>
        <p:cNvGrpSpPr/>
        <p:nvPr/>
      </p:nvGrpSpPr>
      <p:grpSpPr>
        <a:xfrm>
          <a:off x="0" y="0"/>
          <a:ext cx="0" cy="0"/>
          <a:chOff x="0" y="0"/>
          <a:chExt cx="0" cy="0"/>
        </a:xfrm>
      </p:grpSpPr>
      <p:pic>
        <p:nvPicPr>
          <p:cNvPr id="91" name="SNO_ID_Colour.png" descr="SNO_ID_Colour.png"/>
          <p:cNvPicPr>
            <a:picLocks noChangeAspect="1"/>
          </p:cNvPicPr>
          <p:nvPr/>
        </p:nvPicPr>
        <p:blipFill>
          <a:blip r:embed="rId2"/>
          <a:stretch>
            <a:fillRect/>
          </a:stretch>
        </p:blipFill>
        <p:spPr>
          <a:xfrm>
            <a:off x="20265389" y="951547"/>
            <a:ext cx="2828927" cy="1072135"/>
          </a:xfrm>
          <a:prstGeom prst="rect">
            <a:avLst/>
          </a:prstGeom>
          <a:ln w="12700">
            <a:miter lim="400000"/>
          </a:ln>
        </p:spPr>
      </p:pic>
      <p:sp>
        <p:nvSpPr>
          <p:cNvPr id="92"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lvl1pPr>
              <a:defRPr>
                <a:solidFill>
                  <a:schemeClr val="accent1">
                    <a:hueOff val="48339"/>
                    <a:lumOff val="-12879"/>
                  </a:schemeClr>
                </a:solidFill>
              </a:defRPr>
            </a:lvl1pPr>
          </a:lstStyle>
          <a:p>
            <a:fld id="{86CB4B4D-7CA3-9044-876B-883B54F8677D}" type="slidenum">
              <a:t>‹#›</a:t>
            </a:fld>
            <a:endParaRPr/>
          </a:p>
        </p:txBody>
      </p:sp>
      <p:sp>
        <p:nvSpPr>
          <p:cNvPr id="93" name="Title Text"/>
          <p:cNvSpPr txBox="1">
            <a:spLocks noGrp="1"/>
          </p:cNvSpPr>
          <p:nvPr>
            <p:ph type="title"/>
          </p:nvPr>
        </p:nvSpPr>
        <p:spPr>
          <a:xfrm>
            <a:off x="2469709" y="2250282"/>
            <a:ext cx="16539458" cy="1453029"/>
          </a:xfrm>
          <a:prstGeom prst="rect">
            <a:avLst/>
          </a:prstGeom>
        </p:spPr>
        <p:txBody>
          <a:bodyPr anchor="t"/>
          <a:lstStyle>
            <a:lvl1pPr>
              <a:defRPr sz="7594">
                <a:solidFill>
                  <a:schemeClr val="accent1">
                    <a:hueOff val="48339"/>
                    <a:lumOff val="-12879"/>
                  </a:schemeClr>
                </a:solidFill>
              </a:defRPr>
            </a:lvl1pPr>
          </a:lstStyle>
          <a:p>
            <a:r>
              <a:t>Title Text</a:t>
            </a:r>
          </a:p>
        </p:txBody>
      </p:sp>
      <p:sp>
        <p:nvSpPr>
          <p:cNvPr id="94" name="Line"/>
          <p:cNvSpPr/>
          <p:nvPr/>
        </p:nvSpPr>
        <p:spPr>
          <a:xfrm flipV="1">
            <a:off x="2560029" y="3981594"/>
            <a:ext cx="3269003" cy="1"/>
          </a:xfrm>
          <a:prstGeom prst="line">
            <a:avLst/>
          </a:prstGeom>
          <a:ln w="76200">
            <a:solidFill>
              <a:schemeClr val="accent1">
                <a:hueOff val="48339"/>
                <a:lumOff val="-12879"/>
              </a:schemeClr>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95" name="Text"/>
          <p:cNvSpPr txBox="1">
            <a:spLocks noGrp="1"/>
          </p:cNvSpPr>
          <p:nvPr>
            <p:ph type="body" sz="quarter" idx="13"/>
          </p:nvPr>
        </p:nvSpPr>
        <p:spPr>
          <a:xfrm>
            <a:off x="2498978" y="4598790"/>
            <a:ext cx="19386045" cy="426271"/>
          </a:xfrm>
          <a:prstGeom prst="rect">
            <a:avLst/>
          </a:prstGeom>
        </p:spPr>
        <p:txBody>
          <a:bodyPr anchor="t">
            <a:spAutoFit/>
          </a:bodyPr>
          <a:lstStyle/>
          <a:p>
            <a:pPr marL="0" indent="0">
              <a:lnSpc>
                <a:spcPct val="150000"/>
              </a:lnSpc>
              <a:buSzTx/>
              <a:buNone/>
              <a:defRPr sz="1600"/>
            </a:pPr>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w Dots">
    <p:spTree>
      <p:nvGrpSpPr>
        <p:cNvPr id="1" name=""/>
        <p:cNvGrpSpPr/>
        <p:nvPr/>
      </p:nvGrpSpPr>
      <p:grpSpPr>
        <a:xfrm>
          <a:off x="0" y="0"/>
          <a:ext cx="0" cy="0"/>
          <a:chOff x="0" y="0"/>
          <a:chExt cx="0" cy="0"/>
        </a:xfrm>
      </p:grpSpPr>
      <p:pic>
        <p:nvPicPr>
          <p:cNvPr id="102" name="SNO_ID_Colour.png" descr="SNO_ID_Colour.png"/>
          <p:cNvPicPr>
            <a:picLocks noChangeAspect="1"/>
          </p:cNvPicPr>
          <p:nvPr/>
        </p:nvPicPr>
        <p:blipFill>
          <a:blip r:embed="rId2"/>
          <a:stretch>
            <a:fillRect/>
          </a:stretch>
        </p:blipFill>
        <p:spPr>
          <a:xfrm>
            <a:off x="20265389" y="951547"/>
            <a:ext cx="2828927" cy="1072135"/>
          </a:xfrm>
          <a:prstGeom prst="rect">
            <a:avLst/>
          </a:prstGeom>
          <a:ln w="12700">
            <a:miter lim="400000"/>
          </a:ln>
        </p:spPr>
      </p:pic>
      <p:pic>
        <p:nvPicPr>
          <p:cNvPr id="103" name="SNO_Presentation_DesignDots_Colour.png" descr="SNO_Presentation_DesignDots_Colour.png"/>
          <p:cNvPicPr>
            <a:picLocks noChangeAspect="1"/>
          </p:cNvPicPr>
          <p:nvPr/>
        </p:nvPicPr>
        <p:blipFill>
          <a:blip r:embed="rId3"/>
          <a:stretch>
            <a:fillRect/>
          </a:stretch>
        </p:blipFill>
        <p:spPr>
          <a:xfrm>
            <a:off x="-120015" y="12514420"/>
            <a:ext cx="20265390" cy="1310721"/>
          </a:xfrm>
          <a:prstGeom prst="rect">
            <a:avLst/>
          </a:prstGeom>
          <a:ln w="12700">
            <a:miter lim="400000"/>
          </a:ln>
        </p:spPr>
      </p:pic>
      <p:sp>
        <p:nvSpPr>
          <p:cNvPr id="104"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lvl1pPr>
              <a:defRPr>
                <a:solidFill>
                  <a:schemeClr val="accent1">
                    <a:hueOff val="48339"/>
                    <a:lumOff val="-12879"/>
                  </a:schemeClr>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loured w Dots">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p>
            <a:fld id="{86CB4B4D-7CA3-9044-876B-883B54F8677D}" type="slidenum">
              <a:t>‹#›</a:t>
            </a:fld>
            <a:endParaRPr/>
          </a:p>
        </p:txBody>
      </p:sp>
      <p:pic>
        <p:nvPicPr>
          <p:cNvPr id="112" name="SNO_ID_White.png" descr="SNO_ID_White.png"/>
          <p:cNvPicPr>
            <a:picLocks noChangeAspect="1"/>
          </p:cNvPicPr>
          <p:nvPr/>
        </p:nvPicPr>
        <p:blipFill>
          <a:blip r:embed="rId2"/>
          <a:stretch>
            <a:fillRect/>
          </a:stretch>
        </p:blipFill>
        <p:spPr>
          <a:xfrm>
            <a:off x="20267172" y="956189"/>
            <a:ext cx="2828927" cy="1060848"/>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xfrm>
            <a:off x="11422623" y="13073062"/>
            <a:ext cx="763029" cy="751872"/>
          </a:xfrm>
          <a:prstGeom prst="rect">
            <a:avLst/>
          </a:prstGeom>
          <a:noFill/>
          <a:ln>
            <a:noFill/>
          </a:ln>
        </p:spPr>
        <p:txBody>
          <a:bodyPr wrap="none" lIns="50800" tIns="50800" rIns="50800" bIns="50800"/>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Text Slide">
    <p:spTree>
      <p:nvGrpSpPr>
        <p:cNvPr id="1" name=""/>
        <p:cNvGrpSpPr/>
        <p:nvPr/>
      </p:nvGrpSpPr>
      <p:grpSpPr>
        <a:xfrm>
          <a:off x="0" y="0"/>
          <a:ext cx="0" cy="0"/>
          <a:chOff x="0" y="0"/>
          <a:chExt cx="0" cy="0"/>
        </a:xfrm>
      </p:grpSpPr>
      <p:sp>
        <p:nvSpPr>
          <p:cNvPr id="126" name="Body Level One…"/>
          <p:cNvSpPr txBox="1">
            <a:spLocks noGrp="1"/>
          </p:cNvSpPr>
          <p:nvPr>
            <p:ph type="body" sz="quarter" idx="1"/>
          </p:nvPr>
        </p:nvSpPr>
        <p:spPr>
          <a:xfrm>
            <a:off x="2498978" y="4598789"/>
            <a:ext cx="19386045" cy="589359"/>
          </a:xfrm>
          <a:prstGeom prst="rect">
            <a:avLst/>
          </a:prstGeom>
        </p:spPr>
        <p:txBody>
          <a:bodyPr anchor="t"/>
          <a:lstStyle>
            <a:lvl1pPr marL="0" indent="0">
              <a:buSzTx/>
              <a:buNone/>
              <a:defRPr>
                <a:latin typeface="Muli Regular"/>
                <a:ea typeface="Muli Regular"/>
                <a:cs typeface="Muli Regular"/>
                <a:sym typeface="Muli Regular"/>
              </a:defRPr>
            </a:lvl1pPr>
            <a:lvl2pPr marL="1015787" indent="-390687">
              <a:defRPr>
                <a:latin typeface="Muli Regular"/>
                <a:ea typeface="Muli Regular"/>
                <a:cs typeface="Muli Regular"/>
                <a:sym typeface="Muli Regular"/>
              </a:defRPr>
            </a:lvl2pPr>
            <a:lvl3pPr marL="1640888" indent="-390687">
              <a:defRPr>
                <a:latin typeface="Muli Regular"/>
                <a:ea typeface="Muli Regular"/>
                <a:cs typeface="Muli Regular"/>
                <a:sym typeface="Muli Regular"/>
              </a:defRPr>
            </a:lvl3pPr>
            <a:lvl4pPr marL="2265988" indent="-390687">
              <a:defRPr>
                <a:latin typeface="Muli Regular"/>
                <a:ea typeface="Muli Regular"/>
                <a:cs typeface="Muli Regular"/>
                <a:sym typeface="Muli Regular"/>
              </a:defRPr>
            </a:lvl4pPr>
            <a:lvl5pPr marL="2891087" indent="-390686">
              <a:defRPr>
                <a:latin typeface="Muli Regular"/>
                <a:ea typeface="Muli Regular"/>
                <a:cs typeface="Muli Regular"/>
                <a:sym typeface="Muli Regular"/>
              </a:defRPr>
            </a:lvl5pPr>
          </a:lstStyle>
          <a:p>
            <a:r>
              <a:t>Body Level One</a:t>
            </a:r>
          </a:p>
          <a:p>
            <a:pPr lvl="1"/>
            <a:r>
              <a:t>Body Level Two</a:t>
            </a:r>
          </a:p>
          <a:p>
            <a:pPr lvl="2"/>
            <a:r>
              <a:t>Body Level Three</a:t>
            </a:r>
          </a:p>
          <a:p>
            <a:pPr lvl="3"/>
            <a:r>
              <a:t>Body Level Four</a:t>
            </a:r>
          </a:p>
          <a:p>
            <a:pPr lvl="4"/>
            <a:r>
              <a:t>Body Level Five</a:t>
            </a:r>
          </a:p>
        </p:txBody>
      </p:sp>
      <p:pic>
        <p:nvPicPr>
          <p:cNvPr id="127" name="SNO_ID_Colour.png" descr="SNO_ID_Colour.png"/>
          <p:cNvPicPr>
            <a:picLocks noChangeAspect="1"/>
          </p:cNvPicPr>
          <p:nvPr/>
        </p:nvPicPr>
        <p:blipFill>
          <a:blip r:embed="rId2"/>
          <a:stretch>
            <a:fillRect/>
          </a:stretch>
        </p:blipFill>
        <p:spPr>
          <a:xfrm>
            <a:off x="20265386" y="951546"/>
            <a:ext cx="2828929" cy="1072136"/>
          </a:xfrm>
          <a:prstGeom prst="rect">
            <a:avLst/>
          </a:prstGeom>
          <a:ln w="12700">
            <a:miter lim="400000"/>
          </a:ln>
        </p:spPr>
      </p:pic>
      <p:sp>
        <p:nvSpPr>
          <p:cNvPr id="128" name="Title Text"/>
          <p:cNvSpPr txBox="1">
            <a:spLocks noGrp="1"/>
          </p:cNvSpPr>
          <p:nvPr>
            <p:ph type="title"/>
          </p:nvPr>
        </p:nvSpPr>
        <p:spPr>
          <a:xfrm>
            <a:off x="2476500" y="1436425"/>
            <a:ext cx="19431000" cy="2171170"/>
          </a:xfrm>
          <a:prstGeom prst="rect">
            <a:avLst/>
          </a:prstGeom>
        </p:spPr>
        <p:txBody>
          <a:bodyPr anchor="b"/>
          <a:lstStyle>
            <a:lvl1pPr>
              <a:defRPr sz="7594">
                <a:latin typeface="Lota Grotesque Bold"/>
                <a:ea typeface="Lota Grotesque Bold"/>
                <a:cs typeface="Lota Grotesque Bold"/>
                <a:sym typeface="Lota Grotesque Bold"/>
              </a:defRPr>
            </a:lvl1pPr>
          </a:lstStyle>
          <a:p>
            <a:r>
              <a:t>Title Text</a:t>
            </a:r>
          </a:p>
        </p:txBody>
      </p:sp>
      <p:sp>
        <p:nvSpPr>
          <p:cNvPr id="129" name="Line"/>
          <p:cNvSpPr/>
          <p:nvPr/>
        </p:nvSpPr>
        <p:spPr>
          <a:xfrm flipV="1">
            <a:off x="2560031" y="3981593"/>
            <a:ext cx="3269004" cy="3"/>
          </a:xfrm>
          <a:prstGeom prst="line">
            <a:avLst/>
          </a:prstGeom>
          <a:ln w="76200">
            <a:solidFill>
              <a:srgbClr val="0076BD"/>
            </a:solidFill>
            <a:miter lim="400000"/>
          </a:ln>
        </p:spPr>
        <p:txBody>
          <a:bodyPr lIns="64291" tIns="64291" rIns="64291" bIns="64291"/>
          <a:lstStyle/>
          <a:p>
            <a:pPr>
              <a:defRPr>
                <a:latin typeface="Lota Grotesque Bold"/>
                <a:ea typeface="Lota Grotesque Bold"/>
                <a:cs typeface="Lota Grotesque Bold"/>
                <a:sym typeface="Lota Grotesque Bold"/>
              </a:defRPr>
            </a:pPr>
            <a:endParaRPr sz="4641"/>
          </a:p>
        </p:txBody>
      </p:sp>
      <p:sp>
        <p:nvSpPr>
          <p:cNvPr id="130" name="Slide Number"/>
          <p:cNvSpPr txBox="1">
            <a:spLocks noGrp="1"/>
          </p:cNvSpPr>
          <p:nvPr>
            <p:ph type="sldNum" sz="quarter" idx="2"/>
          </p:nvPr>
        </p:nvSpPr>
        <p:spPr>
          <a:xfrm>
            <a:off x="22356937" y="12151519"/>
            <a:ext cx="737381" cy="829843"/>
          </a:xfrm>
          <a:prstGeom prst="rect">
            <a:avLst/>
          </a:prstGeom>
          <a:noFill/>
          <a:ln>
            <a:noFill/>
          </a:ln>
        </p:spPr>
        <p:txBody>
          <a:bodyPr wrap="none" lIns="50800" tIns="50800" rIns="50800" bIns="50800"/>
          <a:lstStyle>
            <a:lvl1pPr>
              <a:lnSpc>
                <a:spcPct val="120000"/>
              </a:lnSpc>
              <a:defRPr b="0">
                <a:solidFill>
                  <a:srgbClr val="0076BD"/>
                </a:solidFill>
                <a:latin typeface="Lota Grotesque Bold"/>
                <a:ea typeface="Lota Grotesque Bold"/>
                <a:cs typeface="Lota Grotesque Bold"/>
                <a:sym typeface="Lota Grotesque Bol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ext Slide">
    <p:spTree>
      <p:nvGrpSpPr>
        <p:cNvPr id="1" name=""/>
        <p:cNvGrpSpPr/>
        <p:nvPr/>
      </p:nvGrpSpPr>
      <p:grpSpPr>
        <a:xfrm>
          <a:off x="0" y="0"/>
          <a:ext cx="0" cy="0"/>
          <a:chOff x="0" y="0"/>
          <a:chExt cx="0" cy="0"/>
        </a:xfrm>
      </p:grpSpPr>
      <p:sp>
        <p:nvSpPr>
          <p:cNvPr id="161" name="Body Level One…"/>
          <p:cNvSpPr txBox="1">
            <a:spLocks noGrp="1"/>
          </p:cNvSpPr>
          <p:nvPr>
            <p:ph type="body" sz="quarter" idx="1"/>
          </p:nvPr>
        </p:nvSpPr>
        <p:spPr>
          <a:xfrm>
            <a:off x="2498978" y="4598789"/>
            <a:ext cx="19386045" cy="589359"/>
          </a:xfrm>
          <a:prstGeom prst="rect">
            <a:avLst/>
          </a:prstGeom>
        </p:spPr>
        <p:txBody>
          <a:bodyPr anchor="t"/>
          <a:lstStyle>
            <a:lvl1pPr marL="0" indent="0">
              <a:buSzTx/>
              <a:buNone/>
              <a:defRPr>
                <a:latin typeface="Muli Regular"/>
                <a:ea typeface="Muli Regular"/>
                <a:cs typeface="Muli Regular"/>
                <a:sym typeface="Muli Regular"/>
              </a:defRPr>
            </a:lvl1pPr>
            <a:lvl2pPr marL="1015787" indent="-390687">
              <a:defRPr>
                <a:latin typeface="Muli Regular"/>
                <a:ea typeface="Muli Regular"/>
                <a:cs typeface="Muli Regular"/>
                <a:sym typeface="Muli Regular"/>
              </a:defRPr>
            </a:lvl2pPr>
            <a:lvl3pPr marL="1640888" indent="-390687">
              <a:defRPr>
                <a:latin typeface="Muli Regular"/>
                <a:ea typeface="Muli Regular"/>
                <a:cs typeface="Muli Regular"/>
                <a:sym typeface="Muli Regular"/>
              </a:defRPr>
            </a:lvl3pPr>
            <a:lvl4pPr marL="2265988" indent="-390687">
              <a:defRPr>
                <a:latin typeface="Muli Regular"/>
                <a:ea typeface="Muli Regular"/>
                <a:cs typeface="Muli Regular"/>
                <a:sym typeface="Muli Regular"/>
              </a:defRPr>
            </a:lvl4pPr>
            <a:lvl5pPr marL="2891087" indent="-390686">
              <a:defRPr>
                <a:latin typeface="Muli Regular"/>
                <a:ea typeface="Muli Regular"/>
                <a:cs typeface="Muli Regular"/>
                <a:sym typeface="Muli Regular"/>
              </a:defRPr>
            </a:lvl5pPr>
          </a:lstStyle>
          <a:p>
            <a:r>
              <a:t>Body Level One</a:t>
            </a:r>
          </a:p>
          <a:p>
            <a:pPr lvl="1"/>
            <a:r>
              <a:t>Body Level Two</a:t>
            </a:r>
          </a:p>
          <a:p>
            <a:pPr lvl="2"/>
            <a:r>
              <a:t>Body Level Three</a:t>
            </a:r>
          </a:p>
          <a:p>
            <a:pPr lvl="3"/>
            <a:r>
              <a:t>Body Level Four</a:t>
            </a:r>
          </a:p>
          <a:p>
            <a:pPr lvl="4"/>
            <a:r>
              <a:t>Body Level Five</a:t>
            </a:r>
          </a:p>
        </p:txBody>
      </p:sp>
      <p:pic>
        <p:nvPicPr>
          <p:cNvPr id="162" name="SNO_ID_Colour.png" descr="SNO_ID_Colour.png"/>
          <p:cNvPicPr>
            <a:picLocks noChangeAspect="1"/>
          </p:cNvPicPr>
          <p:nvPr/>
        </p:nvPicPr>
        <p:blipFill>
          <a:blip r:embed="rId2"/>
          <a:stretch>
            <a:fillRect/>
          </a:stretch>
        </p:blipFill>
        <p:spPr>
          <a:xfrm>
            <a:off x="20265386" y="951546"/>
            <a:ext cx="2828929" cy="1072136"/>
          </a:xfrm>
          <a:prstGeom prst="rect">
            <a:avLst/>
          </a:prstGeom>
          <a:ln w="12700">
            <a:miter lim="400000"/>
          </a:ln>
        </p:spPr>
      </p:pic>
      <p:pic>
        <p:nvPicPr>
          <p:cNvPr id="163" name="SNO_Presentation_DesignDots_Colour.png" descr="SNO_Presentation_DesignDots_Colour.png"/>
          <p:cNvPicPr>
            <a:picLocks noChangeAspect="1"/>
          </p:cNvPicPr>
          <p:nvPr/>
        </p:nvPicPr>
        <p:blipFill>
          <a:blip r:embed="rId3"/>
          <a:stretch>
            <a:fillRect/>
          </a:stretch>
        </p:blipFill>
        <p:spPr>
          <a:xfrm>
            <a:off x="-120015" y="12514419"/>
            <a:ext cx="20265390" cy="1310722"/>
          </a:xfrm>
          <a:prstGeom prst="rect">
            <a:avLst/>
          </a:prstGeom>
          <a:ln w="12700">
            <a:miter lim="400000"/>
          </a:ln>
        </p:spPr>
      </p:pic>
      <p:sp>
        <p:nvSpPr>
          <p:cNvPr id="164" name="Title Text"/>
          <p:cNvSpPr txBox="1">
            <a:spLocks noGrp="1"/>
          </p:cNvSpPr>
          <p:nvPr>
            <p:ph type="title"/>
          </p:nvPr>
        </p:nvSpPr>
        <p:spPr>
          <a:xfrm>
            <a:off x="2476500" y="1436425"/>
            <a:ext cx="19431000" cy="2171170"/>
          </a:xfrm>
          <a:prstGeom prst="rect">
            <a:avLst/>
          </a:prstGeom>
        </p:spPr>
        <p:txBody>
          <a:bodyPr anchor="b"/>
          <a:lstStyle>
            <a:lvl1pPr>
              <a:defRPr sz="7594">
                <a:latin typeface="Lota Grotesque Bold"/>
                <a:ea typeface="Lota Grotesque Bold"/>
                <a:cs typeface="Lota Grotesque Bold"/>
                <a:sym typeface="Lota Grotesque Bold"/>
              </a:defRPr>
            </a:lvl1pPr>
          </a:lstStyle>
          <a:p>
            <a:r>
              <a:t>Title Text</a:t>
            </a:r>
          </a:p>
        </p:txBody>
      </p:sp>
      <p:sp>
        <p:nvSpPr>
          <p:cNvPr id="165" name="Line"/>
          <p:cNvSpPr/>
          <p:nvPr/>
        </p:nvSpPr>
        <p:spPr>
          <a:xfrm flipV="1">
            <a:off x="2560031" y="3981593"/>
            <a:ext cx="3269004" cy="3"/>
          </a:xfrm>
          <a:prstGeom prst="line">
            <a:avLst/>
          </a:prstGeom>
          <a:ln w="76200">
            <a:solidFill>
              <a:srgbClr val="0076BD"/>
            </a:solidFill>
            <a:miter lim="400000"/>
          </a:ln>
        </p:spPr>
        <p:txBody>
          <a:bodyPr lIns="64291" tIns="64291" rIns="64291" bIns="64291"/>
          <a:lstStyle/>
          <a:p>
            <a:pPr>
              <a:defRPr>
                <a:latin typeface="Lota Grotesque Bold"/>
                <a:ea typeface="Lota Grotesque Bold"/>
                <a:cs typeface="Lota Grotesque Bold"/>
                <a:sym typeface="Lota Grotesque Bold"/>
              </a:defRPr>
            </a:pPr>
            <a:endParaRPr sz="4641"/>
          </a:p>
        </p:txBody>
      </p:sp>
      <p:sp>
        <p:nvSpPr>
          <p:cNvPr id="166" name="Slide Number"/>
          <p:cNvSpPr txBox="1">
            <a:spLocks noGrp="1"/>
          </p:cNvSpPr>
          <p:nvPr>
            <p:ph type="sldNum" sz="quarter" idx="2"/>
          </p:nvPr>
        </p:nvSpPr>
        <p:spPr>
          <a:xfrm>
            <a:off x="22356937" y="12151519"/>
            <a:ext cx="737381" cy="829843"/>
          </a:xfrm>
          <a:prstGeom prst="rect">
            <a:avLst/>
          </a:prstGeom>
          <a:noFill/>
          <a:ln>
            <a:noFill/>
          </a:ln>
        </p:spPr>
        <p:txBody>
          <a:bodyPr wrap="none" lIns="50800" tIns="50800" rIns="50800" bIns="50800"/>
          <a:lstStyle>
            <a:lvl1pPr>
              <a:lnSpc>
                <a:spcPct val="120000"/>
              </a:lnSpc>
              <a:defRPr b="0">
                <a:solidFill>
                  <a:srgbClr val="0076BD"/>
                </a:solidFill>
                <a:latin typeface="Lota Grotesque Bold"/>
                <a:ea typeface="Lota Grotesque Bold"/>
                <a:cs typeface="Lota Grotesque Bold"/>
                <a:sym typeface="Lota Grotesque Bold"/>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mage + Text">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Text"/>
          <p:cNvSpPr txBox="1">
            <a:spLocks noGrp="1"/>
          </p:cNvSpPr>
          <p:nvPr>
            <p:ph type="body" sz="quarter" idx="13"/>
          </p:nvPr>
        </p:nvSpPr>
        <p:spPr>
          <a:xfrm>
            <a:off x="14064250" y="5219194"/>
            <a:ext cx="7671817" cy="587376"/>
          </a:xfrm>
          <a:prstGeom prst="rect">
            <a:avLst/>
          </a:prstGeom>
        </p:spPr>
        <p:txBody>
          <a:bodyPr anchor="t">
            <a:spAutoFit/>
          </a:bodyPr>
          <a:lstStyle/>
          <a:p>
            <a:pPr marL="0" indent="0">
              <a:buSzTx/>
              <a:buNone/>
            </a:pPr>
            <a:endParaRPr/>
          </a:p>
        </p:txBody>
      </p:sp>
      <p:sp>
        <p:nvSpPr>
          <p:cNvPr id="59" name="Line"/>
          <p:cNvSpPr>
            <a:spLocks noGrp="1"/>
          </p:cNvSpPr>
          <p:nvPr>
            <p:ph type="body" sz="quarter" idx="14"/>
          </p:nvPr>
        </p:nvSpPr>
        <p:spPr>
          <a:xfrm flipV="1">
            <a:off x="14127897" y="4338781"/>
            <a:ext cx="2451751" cy="1"/>
          </a:xfrm>
          <a:prstGeom prst="line">
            <a:avLst/>
          </a:prstGeom>
          <a:ln w="101600">
            <a:solidFill>
              <a:schemeClr val="accent1">
                <a:hueOff val="48339"/>
                <a:lumOff val="-12879"/>
              </a:schemeClr>
            </a:solidFill>
          </a:ln>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DSC_1234_Edited_CLR.jpg"/>
          <p:cNvSpPr>
            <a:spLocks noGrp="1"/>
          </p:cNvSpPr>
          <p:nvPr>
            <p:ph type="pic" idx="15"/>
          </p:nvPr>
        </p:nvSpPr>
        <p:spPr>
          <a:xfrm>
            <a:off x="0" y="0"/>
            <a:ext cx="11960353" cy="13716000"/>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ext Slide">
    <p:spTree>
      <p:nvGrpSpPr>
        <p:cNvPr id="1" name=""/>
        <p:cNvGrpSpPr/>
        <p:nvPr/>
      </p:nvGrpSpPr>
      <p:grpSpPr>
        <a:xfrm>
          <a:off x="0" y="0"/>
          <a:ext cx="0" cy="0"/>
          <a:chOff x="0" y="0"/>
          <a:chExt cx="0" cy="0"/>
        </a:xfrm>
      </p:grpSpPr>
      <p:sp>
        <p:nvSpPr>
          <p:cNvPr id="173" name="Body Level One…"/>
          <p:cNvSpPr txBox="1">
            <a:spLocks noGrp="1"/>
          </p:cNvSpPr>
          <p:nvPr>
            <p:ph type="body" sz="quarter" idx="1"/>
          </p:nvPr>
        </p:nvSpPr>
        <p:spPr>
          <a:xfrm>
            <a:off x="2498978" y="4598789"/>
            <a:ext cx="19386045" cy="589359"/>
          </a:xfrm>
          <a:prstGeom prst="rect">
            <a:avLst/>
          </a:prstGeom>
        </p:spPr>
        <p:txBody>
          <a:bodyPr anchor="t"/>
          <a:lstStyle>
            <a:lvl1pPr marL="0" indent="0">
              <a:buSzTx/>
              <a:buNone/>
              <a:defRPr>
                <a:latin typeface="Muli Regular"/>
                <a:ea typeface="Muli Regular"/>
                <a:cs typeface="Muli Regular"/>
                <a:sym typeface="Muli Regular"/>
              </a:defRPr>
            </a:lvl1pPr>
            <a:lvl2pPr marL="1015787" indent="-390687">
              <a:defRPr>
                <a:latin typeface="Muli Regular"/>
                <a:ea typeface="Muli Regular"/>
                <a:cs typeface="Muli Regular"/>
                <a:sym typeface="Muli Regular"/>
              </a:defRPr>
            </a:lvl2pPr>
            <a:lvl3pPr marL="1640888" indent="-390687">
              <a:defRPr>
                <a:latin typeface="Muli Regular"/>
                <a:ea typeface="Muli Regular"/>
                <a:cs typeface="Muli Regular"/>
                <a:sym typeface="Muli Regular"/>
              </a:defRPr>
            </a:lvl3pPr>
            <a:lvl4pPr marL="2265988" indent="-390687">
              <a:defRPr>
                <a:latin typeface="Muli Regular"/>
                <a:ea typeface="Muli Regular"/>
                <a:cs typeface="Muli Regular"/>
                <a:sym typeface="Muli Regular"/>
              </a:defRPr>
            </a:lvl4pPr>
            <a:lvl5pPr marL="2891087" indent="-390686">
              <a:defRPr>
                <a:latin typeface="Muli Regular"/>
                <a:ea typeface="Muli Regular"/>
                <a:cs typeface="Muli Regular"/>
                <a:sym typeface="Muli Regular"/>
              </a:defRPr>
            </a:lvl5pPr>
          </a:lstStyle>
          <a:p>
            <a:r>
              <a:t>Body Level One</a:t>
            </a:r>
          </a:p>
          <a:p>
            <a:pPr lvl="1"/>
            <a:r>
              <a:t>Body Level Two</a:t>
            </a:r>
          </a:p>
          <a:p>
            <a:pPr lvl="2"/>
            <a:r>
              <a:t>Body Level Three</a:t>
            </a:r>
          </a:p>
          <a:p>
            <a:pPr lvl="3"/>
            <a:r>
              <a:t>Body Level Four</a:t>
            </a:r>
          </a:p>
          <a:p>
            <a:pPr lvl="4"/>
            <a:r>
              <a:t>Body Level Five</a:t>
            </a:r>
          </a:p>
        </p:txBody>
      </p:sp>
      <p:pic>
        <p:nvPicPr>
          <p:cNvPr id="174" name="SNO_ID_Colour.png" descr="SNO_ID_Colour.png"/>
          <p:cNvPicPr>
            <a:picLocks noChangeAspect="1"/>
          </p:cNvPicPr>
          <p:nvPr/>
        </p:nvPicPr>
        <p:blipFill>
          <a:blip r:embed="rId2"/>
          <a:stretch>
            <a:fillRect/>
          </a:stretch>
        </p:blipFill>
        <p:spPr>
          <a:xfrm>
            <a:off x="20265386" y="951546"/>
            <a:ext cx="2828929" cy="1072136"/>
          </a:xfrm>
          <a:prstGeom prst="rect">
            <a:avLst/>
          </a:prstGeom>
          <a:ln w="12700">
            <a:miter lim="400000"/>
          </a:ln>
        </p:spPr>
      </p:pic>
      <p:pic>
        <p:nvPicPr>
          <p:cNvPr id="175" name="SNO_Presentation_DesignDots_Colour.png" descr="SNO_Presentation_DesignDots_Colour.png"/>
          <p:cNvPicPr>
            <a:picLocks noChangeAspect="1"/>
          </p:cNvPicPr>
          <p:nvPr/>
        </p:nvPicPr>
        <p:blipFill>
          <a:blip r:embed="rId3"/>
          <a:stretch>
            <a:fillRect/>
          </a:stretch>
        </p:blipFill>
        <p:spPr>
          <a:xfrm>
            <a:off x="-120015" y="12514419"/>
            <a:ext cx="20265390" cy="1310722"/>
          </a:xfrm>
          <a:prstGeom prst="rect">
            <a:avLst/>
          </a:prstGeom>
          <a:ln w="12700">
            <a:miter lim="400000"/>
          </a:ln>
        </p:spPr>
      </p:pic>
      <p:sp>
        <p:nvSpPr>
          <p:cNvPr id="176" name="Title Text"/>
          <p:cNvSpPr txBox="1">
            <a:spLocks noGrp="1"/>
          </p:cNvSpPr>
          <p:nvPr>
            <p:ph type="title"/>
          </p:nvPr>
        </p:nvSpPr>
        <p:spPr>
          <a:xfrm>
            <a:off x="2476500" y="1436425"/>
            <a:ext cx="19431000" cy="2171170"/>
          </a:xfrm>
          <a:prstGeom prst="rect">
            <a:avLst/>
          </a:prstGeom>
        </p:spPr>
        <p:txBody>
          <a:bodyPr anchor="b"/>
          <a:lstStyle>
            <a:lvl1pPr>
              <a:defRPr sz="7594">
                <a:latin typeface="Lota Grotesque Bold"/>
                <a:ea typeface="Lota Grotesque Bold"/>
                <a:cs typeface="Lota Grotesque Bold"/>
                <a:sym typeface="Lota Grotesque Bold"/>
              </a:defRPr>
            </a:lvl1pPr>
          </a:lstStyle>
          <a:p>
            <a:r>
              <a:t>Title Text</a:t>
            </a:r>
          </a:p>
        </p:txBody>
      </p:sp>
      <p:sp>
        <p:nvSpPr>
          <p:cNvPr id="177" name="Line"/>
          <p:cNvSpPr/>
          <p:nvPr/>
        </p:nvSpPr>
        <p:spPr>
          <a:xfrm flipV="1">
            <a:off x="2560031" y="3981593"/>
            <a:ext cx="3269004" cy="3"/>
          </a:xfrm>
          <a:prstGeom prst="line">
            <a:avLst/>
          </a:prstGeom>
          <a:ln w="76200">
            <a:solidFill>
              <a:srgbClr val="0076BD"/>
            </a:solidFill>
            <a:miter lim="400000"/>
          </a:ln>
        </p:spPr>
        <p:txBody>
          <a:bodyPr lIns="64291" tIns="64291" rIns="64291" bIns="64291"/>
          <a:lstStyle/>
          <a:p>
            <a:pPr>
              <a:defRPr>
                <a:latin typeface="Lota Grotesque Bold"/>
                <a:ea typeface="Lota Grotesque Bold"/>
                <a:cs typeface="Lota Grotesque Bold"/>
                <a:sym typeface="Lota Grotesque Bold"/>
              </a:defRPr>
            </a:pPr>
            <a:endParaRPr sz="4641"/>
          </a:p>
        </p:txBody>
      </p:sp>
      <p:sp>
        <p:nvSpPr>
          <p:cNvPr id="178" name="Slide Number"/>
          <p:cNvSpPr txBox="1">
            <a:spLocks noGrp="1"/>
          </p:cNvSpPr>
          <p:nvPr>
            <p:ph type="sldNum" sz="quarter" idx="2"/>
          </p:nvPr>
        </p:nvSpPr>
        <p:spPr>
          <a:xfrm>
            <a:off x="22356937" y="12151519"/>
            <a:ext cx="737381" cy="829843"/>
          </a:xfrm>
          <a:prstGeom prst="rect">
            <a:avLst/>
          </a:prstGeom>
          <a:noFill/>
          <a:ln>
            <a:noFill/>
          </a:ln>
        </p:spPr>
        <p:txBody>
          <a:bodyPr wrap="none" lIns="50800" tIns="50800" rIns="50800" bIns="50800"/>
          <a:lstStyle>
            <a:lvl1pPr>
              <a:lnSpc>
                <a:spcPct val="120000"/>
              </a:lnSpc>
              <a:defRPr b="0">
                <a:solidFill>
                  <a:srgbClr val="0076BD"/>
                </a:solidFill>
                <a:latin typeface="Lota Grotesque Bold"/>
                <a:ea typeface="Lota Grotesque Bold"/>
                <a:cs typeface="Lota Grotesque Bold"/>
                <a:sym typeface="Lota Grotesque Bold"/>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85"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86" name="Slide Number"/>
          <p:cNvSpPr txBox="1">
            <a:spLocks noGrp="1"/>
          </p:cNvSpPr>
          <p:nvPr>
            <p:ph type="sldNum" sz="quarter" idx="2"/>
          </p:nvPr>
        </p:nvSpPr>
        <p:spPr>
          <a:xfrm>
            <a:off x="11953215" y="13073063"/>
            <a:ext cx="464871" cy="448841"/>
          </a:xfrm>
          <a:prstGeom prst="rect">
            <a:avLst/>
          </a:prstGeom>
          <a:noFill/>
          <a:ln>
            <a:noFill/>
          </a:ln>
        </p:spPr>
        <p:txBody>
          <a:bodyPr wrap="none" lIns="50800" tIns="50800" rIns="50800" bIns="50800"/>
          <a:lstStyle>
            <a:lvl1pPr algn="ctr">
              <a:defRPr sz="225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22837696" y="12400155"/>
            <a:ext cx="1189464" cy="825190"/>
          </a:xfrm>
          <a:prstGeom prst="rect">
            <a:avLst/>
          </a:prstGeom>
          <a:extLst>
            <a:ext uri="{C572A759-6A51-4108-AA02-DFA0A04FC94B}">
              <ma14:wrappingTextBoxFlag xmlns:ma14="http://schemas.microsoft.com/office/mac/drawingml/2011/main" xmlns="" val="1"/>
            </a:ext>
          </a:extLst>
        </p:spPr>
        <p:txBody>
          <a:bodyPr/>
          <a:lstStyle>
            <a:lvl1pPr>
              <a:defRPr sz="4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2181226" y="4618404"/>
            <a:ext cx="19970852" cy="4479192"/>
          </a:xfrm>
          <a:prstGeom prst="rect">
            <a:avLst/>
          </a:prstGeom>
        </p:spPr>
        <p:txBody>
          <a:bodyPr anchor="b">
            <a:normAutofit/>
          </a:bodyPr>
          <a:lstStyle>
            <a:lvl1pPr marL="0" indent="0">
              <a:buNone/>
              <a:defRPr sz="16000" b="0" i="0">
                <a:solidFill>
                  <a:schemeClr val="bg1"/>
                </a:solidFill>
                <a:latin typeface="Calibri" panose="020F0502020204030204" pitchFamily="34" charset="0"/>
                <a:cs typeface="Calibri" panose="020F0502020204030204" pitchFamily="34" charset="0"/>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a:solidFill>
                  <a:schemeClr val="bg1"/>
                </a:solidFill>
              </a:rPr>
              <a:t>Section title here</a:t>
            </a:r>
          </a:p>
        </p:txBody>
      </p:sp>
    </p:spTree>
    <p:extLst>
      <p:ext uri="{BB962C8B-B14F-4D97-AF65-F5344CB8AC3E}">
        <p14:creationId xmlns:p14="http://schemas.microsoft.com/office/powerpoint/2010/main" val="2247546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1504341" y="4438649"/>
            <a:ext cx="20352778" cy="3753326"/>
          </a:xfrm>
          <a:prstGeom prst="rect">
            <a:avLst/>
          </a:prstGeom>
        </p:spPr>
        <p:txBody>
          <a:bodyPr anchor="b">
            <a:normAutofit/>
          </a:bodyPr>
          <a:lstStyle>
            <a:lvl1pPr marL="0" indent="0">
              <a:buNone/>
              <a:defRPr sz="16000" b="0" i="0">
                <a:solidFill>
                  <a:srgbClr val="0076BE"/>
                </a:solidFill>
                <a:latin typeface="Calibri" panose="020F0502020204030204" pitchFamily="34" charset="0"/>
                <a:cs typeface="Calibri" panose="020F0502020204030204" pitchFamily="34" charset="0"/>
              </a:defRPr>
            </a:lvl1pPr>
          </a:lstStyle>
          <a:p>
            <a:pPr lvl="0"/>
            <a:r>
              <a:rPr lang="en-US" dirty="0"/>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1829728" y="8608742"/>
            <a:ext cx="3255228"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1533835" y="9277352"/>
            <a:ext cx="20352778" cy="920476"/>
          </a:xfrm>
          <a:prstGeom prst="rect">
            <a:avLst/>
          </a:prstGeom>
        </p:spPr>
        <p:txBody>
          <a:bodyPr>
            <a:normAutofit/>
          </a:bodyPr>
          <a:lstStyle>
            <a:lvl1pPr marL="0" indent="0">
              <a:buNone/>
              <a:defRPr sz="4800" b="0" i="0">
                <a:solidFill>
                  <a:srgbClr val="0076BE"/>
                </a:solidFill>
                <a:latin typeface="Calibri" panose="020F0502020204030204" pitchFamily="34" charset="0"/>
                <a:cs typeface="Calibri" panose="020F0502020204030204" pitchFamily="34" charset="0"/>
              </a:defRPr>
            </a:lvl1pPr>
          </a:lstStyle>
          <a:p>
            <a:pPr lvl="0"/>
            <a:r>
              <a:rPr lang="en-US" dirty="0"/>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1504341" y="10326070"/>
            <a:ext cx="20382270" cy="920476"/>
          </a:xfrm>
          <a:prstGeom prst="rect">
            <a:avLst/>
          </a:prstGeom>
        </p:spPr>
        <p:txBody>
          <a:bodyPr>
            <a:normAutofit/>
          </a:bodyPr>
          <a:lstStyle>
            <a:lvl1pPr marL="0" indent="0">
              <a:buNone/>
              <a:defRPr sz="48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dirty="0"/>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1504341" y="2469453"/>
            <a:ext cx="4247530" cy="1485322"/>
          </a:xfrm>
          <a:prstGeom prst="rect">
            <a:avLst/>
          </a:prstGeom>
        </p:spPr>
        <p:txBody>
          <a:bodyPr>
            <a:normAutofit/>
          </a:bodyPr>
          <a:lstStyle>
            <a:lvl1pPr marL="0" indent="0">
              <a:buNone/>
              <a:defRPr sz="4800" b="0" i="0">
                <a:solidFill>
                  <a:srgbClr val="0076BE"/>
                </a:solidFill>
                <a:latin typeface="Calibri" panose="020F0502020204030204" pitchFamily="34" charset="0"/>
                <a:cs typeface="Calibri" panose="020F0502020204030204" pitchFamily="34" charset="0"/>
              </a:defRPr>
            </a:lvl1pPr>
          </a:lstStyle>
          <a:p>
            <a:pPr lvl="0"/>
            <a:r>
              <a:rPr lang="en-US" dirty="0"/>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68" name="“Nequi con nobis et reribus qui dunti ium 78% qui.”"/>
          <p:cNvSpPr txBox="1">
            <a:spLocks noGrp="1"/>
          </p:cNvSpPr>
          <p:nvPr>
            <p:ph type="body" sz="quarter" idx="13"/>
          </p:nvPr>
        </p:nvSpPr>
        <p:spPr>
          <a:xfrm>
            <a:off x="14047375" y="4535580"/>
            <a:ext cx="7671817" cy="5689614"/>
          </a:xfrm>
          <a:prstGeom prst="rect">
            <a:avLst/>
          </a:prstGeom>
        </p:spPr>
        <p:txBody>
          <a:bodyPr/>
          <a:lstStyle>
            <a:lvl1pPr marL="0" indent="0" defTabSz="411479">
              <a:buSzTx/>
              <a:buNone/>
              <a:defRPr sz="7168" i="1">
                <a:solidFill>
                  <a:srgbClr val="FFFFFF"/>
                </a:solidFill>
                <a:latin typeface="+mn-lt"/>
                <a:ea typeface="+mn-ea"/>
                <a:cs typeface="+mn-cs"/>
                <a:sym typeface="Lota Grotesque Bold"/>
              </a:defRPr>
            </a:lvl1pPr>
          </a:lstStyle>
          <a:p>
            <a:r>
              <a:t>“Nequi con nobis et reribus qui dunti ium 78% qui.”</a:t>
            </a:r>
          </a:p>
        </p:txBody>
      </p:sp>
      <p:sp>
        <p:nvSpPr>
          <p:cNvPr id="69" name="Rectangle"/>
          <p:cNvSpPr>
            <a:spLocks noGrp="1"/>
          </p:cNvSpPr>
          <p:nvPr>
            <p:ph type="body" sz="half" idx="14"/>
          </p:nvPr>
        </p:nvSpPr>
        <p:spPr>
          <a:xfrm>
            <a:off x="3048000" y="0"/>
            <a:ext cx="7976165" cy="13716000"/>
          </a:xfrm>
          <a:prstGeom prst="rect">
            <a:avLst/>
          </a:prstGeom>
          <a:solidFill>
            <a:srgbClr val="D6D5D5"/>
          </a:solidFill>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pic>
        <p:nvPicPr>
          <p:cNvPr id="70" name="SNO_ID_White.png" descr="SNO_ID_White.png"/>
          <p:cNvPicPr>
            <a:picLocks noChangeAspect="1"/>
          </p:cNvPicPr>
          <p:nvPr/>
        </p:nvPicPr>
        <p:blipFill>
          <a:blip r:embed="rId2"/>
          <a:stretch>
            <a:fillRect/>
          </a:stretch>
        </p:blipFill>
        <p:spPr>
          <a:xfrm>
            <a:off x="21268943" y="956188"/>
            <a:ext cx="2205299" cy="1102650"/>
          </a:xfrm>
          <a:prstGeom prst="rect">
            <a:avLst/>
          </a:prstGeom>
          <a:ln w="12700">
            <a:miter lim="400000"/>
          </a:ln>
        </p:spPr>
      </p:pic>
      <p:sp>
        <p:nvSpPr>
          <p:cNvPr id="71" name="- Jane Doe"/>
          <p:cNvSpPr txBox="1">
            <a:spLocks noGrp="1"/>
          </p:cNvSpPr>
          <p:nvPr>
            <p:ph type="body" sz="quarter" idx="15"/>
          </p:nvPr>
        </p:nvSpPr>
        <p:spPr>
          <a:xfrm>
            <a:off x="14047375" y="9145124"/>
            <a:ext cx="7976165" cy="650876"/>
          </a:xfrm>
          <a:prstGeom prst="rect">
            <a:avLst/>
          </a:prstGeom>
        </p:spPr>
        <p:txBody>
          <a:bodyPr anchor="t">
            <a:spAutoFit/>
          </a:bodyPr>
          <a:lstStyle>
            <a:lvl1pPr marL="0" indent="0">
              <a:buSzTx/>
              <a:buNone/>
              <a:defRPr sz="3200">
                <a:solidFill>
                  <a:srgbClr val="FFFFFF"/>
                </a:solidFill>
              </a:defRPr>
            </a:lvl1pPr>
          </a:lstStyle>
          <a:p>
            <a:r>
              <a:t>- Jane Doe</a:t>
            </a:r>
          </a:p>
        </p:txBody>
      </p:sp>
      <p:sp>
        <p:nvSpPr>
          <p:cNvPr id="72" name="DSC_1234_Edited_CLR.jpg"/>
          <p:cNvSpPr>
            <a:spLocks noGrp="1"/>
          </p:cNvSpPr>
          <p:nvPr>
            <p:ph type="pic" idx="16"/>
          </p:nvPr>
        </p:nvSpPr>
        <p:spPr>
          <a:xfrm>
            <a:off x="0" y="-11"/>
            <a:ext cx="11960353" cy="13716022"/>
          </a:xfrm>
          <a:prstGeom prst="rect">
            <a:avLst/>
          </a:prstGeom>
        </p:spPr>
        <p:txBody>
          <a:bodyPr lIns="91439" tIns="45719" rIns="91439" bIns="45719" anchor="t">
            <a:noAutofit/>
          </a:bodyPr>
          <a:lstStyle/>
          <a:p>
            <a:endParaRPr/>
          </a:p>
        </p:txBody>
      </p:sp>
      <p:sp>
        <p:nvSpPr>
          <p:cNvPr id="73" name="Triangle"/>
          <p:cNvSpPr/>
          <p:nvPr/>
        </p:nvSpPr>
        <p:spPr>
          <a:xfrm rot="2700000">
            <a:off x="11723320" y="6328731"/>
            <a:ext cx="1058538" cy="10585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hueOff val="48339"/>
              <a:lumOff val="-12879"/>
            </a:schemeClr>
          </a:solidFill>
          <a:ln w="12700">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w Dots">
    <p:spTree>
      <p:nvGrpSpPr>
        <p:cNvPr id="1" name=""/>
        <p:cNvGrpSpPr/>
        <p:nvPr/>
      </p:nvGrpSpPr>
      <p:grpSpPr>
        <a:xfrm>
          <a:off x="0" y="0"/>
          <a:ext cx="0" cy="0"/>
          <a:chOff x="0" y="0"/>
          <a:chExt cx="0" cy="0"/>
        </a:xfrm>
      </p:grpSpPr>
      <p:pic>
        <p:nvPicPr>
          <p:cNvPr id="101"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loured w Dots ">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110"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111"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xfrm>
            <a:off x="11459857" y="13073062"/>
            <a:ext cx="727381" cy="841376"/>
          </a:xfrm>
          <a:prstGeom prst="rect">
            <a:avLst/>
          </a:prstGeom>
        </p:spPr>
        <p:txBody>
          <a:bodyPr wrap="none"/>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1504341" y="4438649"/>
            <a:ext cx="20352778" cy="3753326"/>
          </a:xfrm>
          <a:prstGeom prst="rect">
            <a:avLst/>
          </a:prstGeom>
        </p:spPr>
        <p:txBody>
          <a:bodyPr anchor="b">
            <a:normAutofit/>
          </a:bodyPr>
          <a:lstStyle>
            <a:lvl1pPr marL="0" indent="0">
              <a:buNone/>
              <a:defRPr sz="16000" b="0" i="0">
                <a:solidFill>
                  <a:srgbClr val="0076BE"/>
                </a:solidFill>
                <a:latin typeface="Calibri" panose="020F0502020204030204" pitchFamily="34" charset="0"/>
                <a:cs typeface="Calibri" panose="020F0502020204030204" pitchFamily="34" charset="0"/>
              </a:defRPr>
            </a:lvl1pPr>
          </a:lstStyle>
          <a:p>
            <a:pPr lvl="0"/>
            <a:r>
              <a:rPr lang="en-US" dirty="0"/>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1829728" y="8608742"/>
            <a:ext cx="3255228"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1533835" y="9277352"/>
            <a:ext cx="20352778" cy="920476"/>
          </a:xfrm>
          <a:prstGeom prst="rect">
            <a:avLst/>
          </a:prstGeom>
        </p:spPr>
        <p:txBody>
          <a:bodyPr>
            <a:normAutofit/>
          </a:bodyPr>
          <a:lstStyle>
            <a:lvl1pPr marL="0" indent="0">
              <a:buNone/>
              <a:defRPr sz="4800" b="0" i="0">
                <a:solidFill>
                  <a:srgbClr val="0076BE"/>
                </a:solidFill>
                <a:latin typeface="Calibri" panose="020F0502020204030204" pitchFamily="34" charset="0"/>
                <a:cs typeface="Calibri" panose="020F0502020204030204" pitchFamily="34" charset="0"/>
              </a:defRPr>
            </a:lvl1pPr>
          </a:lstStyle>
          <a:p>
            <a:pPr lvl="0"/>
            <a:r>
              <a:rPr lang="en-US" dirty="0"/>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1504341" y="10326070"/>
            <a:ext cx="20382270" cy="920476"/>
          </a:xfrm>
          <a:prstGeom prst="rect">
            <a:avLst/>
          </a:prstGeom>
        </p:spPr>
        <p:txBody>
          <a:bodyPr>
            <a:normAutofit/>
          </a:bodyPr>
          <a:lstStyle>
            <a:lvl1pPr marL="0" indent="0">
              <a:buNone/>
              <a:defRPr sz="48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dirty="0"/>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1504341" y="2469453"/>
            <a:ext cx="4247530" cy="1485322"/>
          </a:xfrm>
          <a:prstGeom prst="rect">
            <a:avLst/>
          </a:prstGeom>
        </p:spPr>
        <p:txBody>
          <a:bodyPr>
            <a:normAutofit/>
          </a:bodyPr>
          <a:lstStyle>
            <a:lvl1pPr marL="0" indent="0">
              <a:buNone/>
              <a:defRPr sz="4800" b="0" i="0">
                <a:solidFill>
                  <a:srgbClr val="0076BE"/>
                </a:solidFill>
                <a:latin typeface="Calibri" panose="020F0502020204030204" pitchFamily="34" charset="0"/>
                <a:cs typeface="Calibri" panose="020F0502020204030204" pitchFamily="34" charset="0"/>
              </a:defRPr>
            </a:lvl1pPr>
          </a:lstStyle>
          <a:p>
            <a:pPr lvl="0"/>
            <a:r>
              <a:rPr lang="en-US" dirty="0"/>
              <a:t>YYYY/MM/DD</a:t>
            </a:r>
          </a:p>
        </p:txBody>
      </p:sp>
    </p:spTree>
    <p:extLst>
      <p:ext uri="{BB962C8B-B14F-4D97-AF65-F5344CB8AC3E}">
        <p14:creationId xmlns:p14="http://schemas.microsoft.com/office/powerpoint/2010/main" val="3046394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amp; Speaker">
    <p:spTree>
      <p:nvGrpSpPr>
        <p:cNvPr id="1" name=""/>
        <p:cNvGrpSpPr/>
        <p:nvPr/>
      </p:nvGrpSpPr>
      <p:grpSpPr>
        <a:xfrm>
          <a:off x="0" y="0"/>
          <a:ext cx="0" cy="0"/>
          <a:chOff x="0" y="0"/>
          <a:chExt cx="0" cy="0"/>
        </a:xfrm>
      </p:grpSpPr>
      <p:pic>
        <p:nvPicPr>
          <p:cNvPr id="11" name="SNO_Presentation_4x3_Title.jpg" descr="SNO_Presentation_4x3_Title.jpg"/>
          <p:cNvPicPr>
            <a:picLocks noChangeAspect="1"/>
          </p:cNvPicPr>
          <p:nvPr/>
        </p:nvPicPr>
        <p:blipFill>
          <a:blip r:embed="rId2"/>
          <a:stretch>
            <a:fillRect/>
          </a:stretch>
        </p:blipFill>
        <p:spPr>
          <a:xfrm>
            <a:off x="1903" y="0"/>
            <a:ext cx="24380194" cy="13716000"/>
          </a:xfrm>
          <a:prstGeom prst="rect">
            <a:avLst/>
          </a:prstGeom>
          <a:ln w="12700">
            <a:miter lim="400000"/>
          </a:ln>
        </p:spPr>
      </p:pic>
      <p:sp>
        <p:nvSpPr>
          <p:cNvPr id="12" name="2018/01/01"/>
          <p:cNvSpPr txBox="1">
            <a:spLocks noGrp="1"/>
          </p:cNvSpPr>
          <p:nvPr>
            <p:ph type="body" sz="quarter" idx="13"/>
          </p:nvPr>
        </p:nvSpPr>
        <p:spPr>
          <a:xfrm>
            <a:off x="2457772" y="1437680"/>
            <a:ext cx="9330752" cy="696516"/>
          </a:xfrm>
          <a:prstGeom prst="rect">
            <a:avLst/>
          </a:prstGeom>
        </p:spPr>
        <p:txBody>
          <a:bodyPr>
            <a:noAutofit/>
          </a:bodyPr>
          <a:lstStyle>
            <a:lvl1pPr marL="0" indent="0">
              <a:lnSpc>
                <a:spcPct val="100000"/>
              </a:lnSpc>
              <a:buSzTx/>
              <a:buNone/>
              <a:defRPr sz="3375" b="1">
                <a:solidFill>
                  <a:srgbClr val="0076BD"/>
                </a:solidFill>
              </a:defRPr>
            </a:lvl1pPr>
          </a:lstStyle>
          <a:p>
            <a:r>
              <a:t>2018/01/01</a:t>
            </a:r>
          </a:p>
        </p:txBody>
      </p:sp>
      <p:sp>
        <p:nvSpPr>
          <p:cNvPr id="13" name="Line"/>
          <p:cNvSpPr/>
          <p:nvPr/>
        </p:nvSpPr>
        <p:spPr>
          <a:xfrm flipV="1">
            <a:off x="2560029" y="8348211"/>
            <a:ext cx="3269003" cy="1"/>
          </a:xfrm>
          <a:prstGeom prst="line">
            <a:avLst/>
          </a:prstGeom>
          <a:ln w="76200">
            <a:solidFill>
              <a:srgbClr val="0076BD"/>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14" name="Jane Doe…"/>
          <p:cNvSpPr txBox="1">
            <a:spLocks noGrp="1"/>
          </p:cNvSpPr>
          <p:nvPr>
            <p:ph type="body" sz="quarter" idx="14"/>
          </p:nvPr>
        </p:nvSpPr>
        <p:spPr>
          <a:xfrm>
            <a:off x="2452238" y="8786812"/>
            <a:ext cx="19289025" cy="1500188"/>
          </a:xfrm>
          <a:prstGeom prst="rect">
            <a:avLst/>
          </a:prstGeom>
        </p:spPr>
        <p:txBody>
          <a:bodyPr>
            <a:noAutofit/>
          </a:bodyPr>
          <a:lstStyle/>
          <a:p>
            <a:pPr marL="0" indent="0">
              <a:lnSpc>
                <a:spcPct val="100000"/>
              </a:lnSpc>
              <a:buSzTx/>
              <a:buNone/>
              <a:defRPr sz="3000" b="1">
                <a:solidFill>
                  <a:schemeClr val="accent1">
                    <a:hueOff val="48339"/>
                    <a:lumOff val="-12879"/>
                  </a:schemeClr>
                </a:solidFill>
              </a:defRPr>
            </a:pPr>
            <a:r>
              <a:t>Jane Doe</a:t>
            </a:r>
          </a:p>
          <a:p>
            <a:pPr marL="0" indent="0">
              <a:buSzTx/>
              <a:buNone/>
              <a:defRPr sz="3000">
                <a:solidFill>
                  <a:srgbClr val="5A676F"/>
                </a:solidFill>
              </a:defRPr>
            </a:pPr>
            <a:r>
              <a:t>Senior Position</a:t>
            </a:r>
          </a:p>
        </p:txBody>
      </p:sp>
      <p:sp>
        <p:nvSpPr>
          <p:cNvPr id="15" name="Title Text"/>
          <p:cNvSpPr txBox="1">
            <a:spLocks noGrp="1"/>
          </p:cNvSpPr>
          <p:nvPr>
            <p:ph type="title"/>
          </p:nvPr>
        </p:nvSpPr>
        <p:spPr>
          <a:xfrm>
            <a:off x="2381250" y="4288343"/>
            <a:ext cx="19431000" cy="3947970"/>
          </a:xfrm>
          <a:prstGeom prst="rect">
            <a:avLst/>
          </a:prstGeom>
        </p:spPr>
        <p:txBody>
          <a:bodyPr anchor="b"/>
          <a:lstStyle/>
          <a:p>
            <a:r>
              <a:t>Title Text</a:t>
            </a:r>
          </a:p>
        </p:txBody>
      </p:sp>
      <p:sp>
        <p:nvSpPr>
          <p:cNvPr id="16" name="Slide Number"/>
          <p:cNvSpPr txBox="1">
            <a:spLocks noGrp="1"/>
          </p:cNvSpPr>
          <p:nvPr>
            <p:ph type="sldNum" sz="quarter" idx="2"/>
          </p:nvPr>
        </p:nvSpPr>
        <p:spPr>
          <a:xfrm>
            <a:off x="11422623" y="13073063"/>
            <a:ext cx="763029" cy="751872"/>
          </a:xfrm>
          <a:prstGeom prst="rect">
            <a:avLst/>
          </a:prstGeom>
          <a:noFill/>
          <a:ln>
            <a:noFill/>
          </a:ln>
        </p:spPr>
        <p:txBody>
          <a:bodyPr wrap="none" lIns="50800" tIns="50800" rIns="50800" bIns="50800"/>
          <a:lstStyle>
            <a:lvl1pPr>
              <a:defRPr>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_Text Slide">
    <p:spTree>
      <p:nvGrpSpPr>
        <p:cNvPr id="1" name=""/>
        <p:cNvGrpSpPr/>
        <p:nvPr/>
      </p:nvGrpSpPr>
      <p:grpSpPr>
        <a:xfrm>
          <a:off x="0" y="0"/>
          <a:ext cx="0" cy="0"/>
          <a:chOff x="0" y="0"/>
          <a:chExt cx="0" cy="0"/>
        </a:xfrm>
      </p:grpSpPr>
      <p:sp>
        <p:nvSpPr>
          <p:cNvPr id="33" name="Text"/>
          <p:cNvSpPr txBox="1">
            <a:spLocks noGrp="1"/>
          </p:cNvSpPr>
          <p:nvPr>
            <p:ph type="body" sz="quarter" idx="13"/>
          </p:nvPr>
        </p:nvSpPr>
        <p:spPr>
          <a:xfrm>
            <a:off x="2498978" y="4598789"/>
            <a:ext cx="19386045" cy="535468"/>
          </a:xfrm>
          <a:prstGeom prst="rect">
            <a:avLst/>
          </a:prstGeom>
        </p:spPr>
        <p:txBody>
          <a:bodyPr anchor="t">
            <a:spAutoFit/>
          </a:bodyPr>
          <a:lstStyle>
            <a:lvl1pPr marL="0" indent="0">
              <a:lnSpc>
                <a:spcPct val="100000"/>
              </a:lnSpc>
              <a:buSzTx/>
              <a:buNone/>
            </a:lvl1pPr>
          </a:lstStyle>
          <a:p>
            <a:r>
              <a:t>Text</a:t>
            </a:r>
          </a:p>
        </p:txBody>
      </p:sp>
      <p:pic>
        <p:nvPicPr>
          <p:cNvPr id="34" name="SNO_ID_Colour.png" descr="SNO_ID_Colour.png"/>
          <p:cNvPicPr>
            <a:picLocks noChangeAspect="1"/>
          </p:cNvPicPr>
          <p:nvPr/>
        </p:nvPicPr>
        <p:blipFill>
          <a:blip r:embed="rId2"/>
          <a:stretch>
            <a:fillRect/>
          </a:stretch>
        </p:blipFill>
        <p:spPr>
          <a:xfrm>
            <a:off x="20265389" y="951547"/>
            <a:ext cx="2828927" cy="1072135"/>
          </a:xfrm>
          <a:prstGeom prst="rect">
            <a:avLst/>
          </a:prstGeom>
          <a:ln w="12700">
            <a:miter lim="400000"/>
          </a:ln>
        </p:spPr>
      </p:pic>
      <p:pic>
        <p:nvPicPr>
          <p:cNvPr id="35" name="SNO_Presentation_DesignDots_Colour.png" descr="SNO_Presentation_DesignDots_Colour.png"/>
          <p:cNvPicPr>
            <a:picLocks noChangeAspect="1"/>
          </p:cNvPicPr>
          <p:nvPr/>
        </p:nvPicPr>
        <p:blipFill>
          <a:blip r:embed="rId3"/>
          <a:stretch>
            <a:fillRect/>
          </a:stretch>
        </p:blipFill>
        <p:spPr>
          <a:xfrm>
            <a:off x="-120015" y="12514420"/>
            <a:ext cx="20265390" cy="1310721"/>
          </a:xfrm>
          <a:prstGeom prst="rect">
            <a:avLst/>
          </a:prstGeom>
          <a:ln w="12700">
            <a:miter lim="400000"/>
          </a:ln>
        </p:spPr>
      </p:pic>
      <p:sp>
        <p:nvSpPr>
          <p:cNvPr id="36" name="Title Text"/>
          <p:cNvSpPr txBox="1">
            <a:spLocks noGrp="1"/>
          </p:cNvSpPr>
          <p:nvPr>
            <p:ph type="title"/>
          </p:nvPr>
        </p:nvSpPr>
        <p:spPr>
          <a:xfrm>
            <a:off x="2476500" y="1436425"/>
            <a:ext cx="19431000" cy="2171170"/>
          </a:xfrm>
          <a:prstGeom prst="rect">
            <a:avLst/>
          </a:prstGeom>
        </p:spPr>
        <p:txBody>
          <a:bodyPr anchor="b"/>
          <a:lstStyle>
            <a:lvl1pPr>
              <a:defRPr sz="7594">
                <a:solidFill>
                  <a:schemeClr val="accent1">
                    <a:hueOff val="48339"/>
                    <a:lumOff val="-12879"/>
                  </a:schemeClr>
                </a:solidFill>
              </a:defRPr>
            </a:lvl1pPr>
          </a:lstStyle>
          <a:p>
            <a:r>
              <a:t>Title Text</a:t>
            </a:r>
          </a:p>
        </p:txBody>
      </p:sp>
      <p:sp>
        <p:nvSpPr>
          <p:cNvPr id="37" name="Slide Number"/>
          <p:cNvSpPr txBox="1">
            <a:spLocks noGrp="1"/>
          </p:cNvSpPr>
          <p:nvPr>
            <p:ph type="sldNum" sz="quarter" idx="2"/>
          </p:nvPr>
        </p:nvSpPr>
        <p:spPr>
          <a:xfrm>
            <a:off x="21791294" y="12151519"/>
            <a:ext cx="1303022" cy="751872"/>
          </a:xfrm>
          <a:prstGeom prst="rect">
            <a:avLst/>
          </a:prstGeom>
          <a:noFill/>
          <a:ln>
            <a:noFill/>
          </a:ln>
        </p:spPr>
        <p:txBody>
          <a:bodyPr lIns="50800" tIns="50800" rIns="50800" bIns="50800"/>
          <a:lstStyle>
            <a:lvl1pPr>
              <a:defRPr>
                <a:solidFill>
                  <a:schemeClr val="accent1">
                    <a:hueOff val="48339"/>
                    <a:lumOff val="-12879"/>
                  </a:schemeClr>
                </a:solidFill>
              </a:defRPr>
            </a:lvl1pPr>
          </a:lstStyle>
          <a:p>
            <a:fld id="{86CB4B4D-7CA3-9044-876B-883B54F8677D}" type="slidenum">
              <a:t>‹#›</a:t>
            </a:fld>
            <a:endParaRPr/>
          </a:p>
        </p:txBody>
      </p:sp>
      <p:sp>
        <p:nvSpPr>
          <p:cNvPr id="38" name="Line"/>
          <p:cNvSpPr/>
          <p:nvPr/>
        </p:nvSpPr>
        <p:spPr>
          <a:xfrm flipV="1">
            <a:off x="2560029" y="3981594"/>
            <a:ext cx="3269003" cy="1"/>
          </a:xfrm>
          <a:prstGeom prst="line">
            <a:avLst/>
          </a:prstGeom>
          <a:ln w="76200">
            <a:solidFill>
              <a:schemeClr val="accent1">
                <a:hueOff val="48339"/>
                <a:lumOff val="-12879"/>
              </a:schemeClr>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22.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071319" y="1715823"/>
            <a:ext cx="7671817" cy="387255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p>
            <a:r>
              <a:t>Title Text</a:t>
            </a:r>
          </a:p>
        </p:txBody>
      </p:sp>
      <p:pic>
        <p:nvPicPr>
          <p:cNvPr id="3" name="SNO_ID_Colour.png" descr="SNO_ID_Colour.png"/>
          <p:cNvPicPr>
            <a:picLocks noChangeAspect="1"/>
          </p:cNvPicPr>
          <p:nvPr/>
        </p:nvPicPr>
        <p:blipFill>
          <a:blip r:embed="rId9"/>
          <a:stretch>
            <a:fillRect/>
          </a:stretch>
        </p:blipFill>
        <p:spPr>
          <a:xfrm>
            <a:off x="21268943" y="914400"/>
            <a:ext cx="2121695" cy="1072133"/>
          </a:xfrm>
          <a:prstGeom prst="rect">
            <a:avLst/>
          </a:prstGeom>
          <a:ln w="12700">
            <a:miter lim="400000"/>
          </a:ln>
        </p:spPr>
      </p:pic>
      <p:sp>
        <p:nvSpPr>
          <p:cNvPr id="4" name="Slide Number"/>
          <p:cNvSpPr txBox="1">
            <a:spLocks noGrp="1"/>
          </p:cNvSpPr>
          <p:nvPr>
            <p:ph type="sldNum" sz="quarter" idx="2"/>
          </p:nvPr>
        </p:nvSpPr>
        <p:spPr>
          <a:xfrm>
            <a:off x="22485095" y="12216383"/>
            <a:ext cx="977266" cy="841376"/>
          </a:xfrm>
          <a:prstGeom prst="rect">
            <a:avLst/>
          </a:prstGeom>
          <a:ln w="12700">
            <a:miter lim="400000"/>
          </a:ln>
        </p:spPr>
        <p:txBody>
          <a:bodyPr lIns="71437" tIns="71437" rIns="71437" bIns="71437">
            <a:spAutoFit/>
          </a:bodyPr>
          <a:lstStyle>
            <a:lvl1pPr algn="r">
              <a:lnSpc>
                <a:spcPct val="100000"/>
              </a:lnSpc>
              <a:defRPr sz="4200">
                <a:solidFill>
                  <a:schemeClr val="accent1">
                    <a:hueOff val="48339"/>
                    <a:lumOff val="-12879"/>
                  </a:schemeClr>
                </a:solidFill>
                <a:latin typeface="+mn-lt"/>
                <a:ea typeface="+mn-ea"/>
                <a:cs typeface="+mn-cs"/>
                <a:sym typeface="Lota Grotesque Bold"/>
              </a:defRPr>
            </a:lvl1pPr>
          </a:lstStyle>
          <a:p>
            <a:fld id="{86CB4B4D-7CA3-9044-876B-883B54F8677D}" type="slidenum">
              <a:t>‹#›</a:t>
            </a:fld>
            <a:endParaRPr/>
          </a:p>
        </p:txBody>
      </p:sp>
      <p:sp>
        <p:nvSpPr>
          <p:cNvPr id="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4" r:id="rId3"/>
    <p:sldLayoutId id="2147483657" r:id="rId4"/>
    <p:sldLayoutId id="2147483658" r:id="rId5"/>
    <p:sldLayoutId id="2147483659" r:id="rId6"/>
    <p:sldLayoutId id="2147483675" r:id="rId7"/>
  </p:sldLayoutIdLst>
  <p:transition spd="med"/>
  <p:txStyles>
    <p:title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p:titleStyle>
    <p:body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1pPr>
      <a:lvl2pPr marL="0" marR="0" indent="228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2pPr>
      <a:lvl3pPr marL="0" marR="0" indent="457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3pPr>
      <a:lvl4pPr marL="0" marR="0" indent="685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4pPr>
      <a:lvl5pPr marL="0" marR="0" indent="9144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5pPr>
      <a:lvl6pPr marL="0" marR="0" indent="11430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6pPr>
      <a:lvl7pPr marL="0" marR="0" indent="1371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7pPr>
      <a:lvl8pPr marL="0" marR="0" indent="1600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8pPr>
      <a:lvl9pPr marL="0" marR="0" indent="1828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1791294" y="12151520"/>
            <a:ext cx="1303022" cy="660798"/>
          </a:xfrm>
          <a:prstGeom prst="rect">
            <a:avLst/>
          </a:prstGeom>
          <a:solidFill>
            <a:srgbClr val="000000">
              <a:alpha val="0"/>
            </a:srgbClr>
          </a:solidFill>
          <a:ln w="12700">
            <a:solidFill>
              <a:srgbClr val="000000"/>
            </a:solidFill>
            <a:miter lim="400000"/>
          </a:ln>
        </p:spPr>
        <p:txBody>
          <a:bodyPr lIns="0" tIns="0" rIns="0" bIns="0">
            <a:spAutoFit/>
          </a:bodyPr>
          <a:lstStyle>
            <a:lvl1pPr algn="r">
              <a:lnSpc>
                <a:spcPct val="100000"/>
              </a:lnSpc>
              <a:defRPr sz="4219" b="1">
                <a:solidFill>
                  <a:srgbClr val="FFFFFF"/>
                </a:solidFill>
              </a:defRPr>
            </a:lvl1pPr>
          </a:lstStyle>
          <a:p>
            <a:fld id="{86CB4B4D-7CA3-9044-876B-883B54F8677D}" type="slidenum">
              <a:t>‹#›</a:t>
            </a:fld>
            <a:endParaRPr/>
          </a:p>
        </p:txBody>
      </p:sp>
      <p:sp>
        <p:nvSpPr>
          <p:cNvPr id="3" name="Title Text"/>
          <p:cNvSpPr txBox="1">
            <a:spLocks noGrp="1"/>
          </p:cNvSpPr>
          <p:nvPr>
            <p:ph type="title"/>
          </p:nvPr>
        </p:nvSpPr>
        <p:spPr>
          <a:xfrm>
            <a:off x="1785938" y="357187"/>
            <a:ext cx="20812125" cy="30360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785938" y="3643312"/>
            <a:ext cx="20812125" cy="88403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77" r:id="rId1"/>
    <p:sldLayoutId id="2147483651" r:id="rId2"/>
    <p:sldLayoutId id="2147483652" r:id="rId3"/>
    <p:sldLayoutId id="2147483668" r:id="rId4"/>
    <p:sldLayoutId id="2147483669" r:id="rId5"/>
    <p:sldLayoutId id="2147483655" r:id="rId6"/>
    <p:sldLayoutId id="2147483656" r:id="rId7"/>
    <p:sldLayoutId id="2147483670" r:id="rId8"/>
    <p:sldLayoutId id="2147483671" r:id="rId9"/>
    <p:sldLayoutId id="2147483672" r:id="rId10"/>
    <p:sldLayoutId id="2147483660" r:id="rId11"/>
    <p:sldLayoutId id="2147483663" r:id="rId12"/>
    <p:sldLayoutId id="2147483664" r:id="rId13"/>
    <p:sldLayoutId id="2147483665" r:id="rId14"/>
  </p:sldLayoutIdLst>
  <p:transition spd="med"/>
  <p:txStyles>
    <p:titleStyle>
      <a:lvl1pPr marL="0" marR="0" indent="0"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1pPr>
      <a:lvl2pPr marL="0" marR="0" indent="321480"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2pPr>
      <a:lvl3pPr marL="0" marR="0" indent="642960"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3pPr>
      <a:lvl4pPr marL="0" marR="0" indent="964441"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4pPr>
      <a:lvl5pPr marL="0" marR="0" indent="1285921"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5pPr>
      <a:lvl6pPr marL="0" marR="0" indent="1607401"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6pPr>
      <a:lvl7pPr marL="0" marR="0" indent="1928881"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7pPr>
      <a:lvl8pPr marL="0" marR="0" indent="2250361"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8pPr>
      <a:lvl9pPr marL="0" marR="0" indent="2571841" algn="l" defTabSz="821560" rtl="0" latinLnBrk="0">
        <a:lnSpc>
          <a:spcPct val="80000"/>
        </a:lnSpc>
        <a:spcBef>
          <a:spcPts val="0"/>
        </a:spcBef>
        <a:spcAft>
          <a:spcPts val="0"/>
        </a:spcAft>
        <a:buClrTx/>
        <a:buSzTx/>
        <a:buFontTx/>
        <a:buNone/>
        <a:tabLst/>
        <a:defRPr sz="14907" b="1" i="0" u="none" strike="noStrike" cap="none" spc="0" baseline="0">
          <a:ln>
            <a:noFill/>
          </a:ln>
          <a:solidFill>
            <a:srgbClr val="0076BD"/>
          </a:solidFill>
          <a:uFillTx/>
          <a:latin typeface="+mn-lt"/>
          <a:ea typeface="+mn-ea"/>
          <a:cs typeface="+mn-cs"/>
          <a:sym typeface="Helvetica"/>
        </a:defRPr>
      </a:lvl9pPr>
    </p:titleStyle>
    <p:bodyStyle>
      <a:lvl1pPr marL="390687" marR="0" indent="-390687" algn="l" defTabSz="821560" rtl="0" latinLnBrk="0">
        <a:lnSpc>
          <a:spcPct val="120000"/>
        </a:lnSpc>
        <a:spcBef>
          <a:spcPts val="0"/>
        </a:spcBef>
        <a:spcAft>
          <a:spcPts val="0"/>
        </a:spcAft>
        <a:buClrTx/>
        <a:buSzPct val="85000"/>
        <a:buFontTx/>
        <a:buChar char="•"/>
        <a:tabLst/>
        <a:defRPr sz="2813" b="0" i="0" u="none" strike="noStrike" cap="none" spc="0" baseline="0">
          <a:ln>
            <a:noFill/>
          </a:ln>
          <a:solidFill>
            <a:srgbClr val="000000"/>
          </a:solidFill>
          <a:uFillTx/>
          <a:latin typeface="+mn-lt"/>
          <a:ea typeface="+mn-ea"/>
          <a:cs typeface="+mn-cs"/>
          <a:sym typeface="Helvetica"/>
        </a:defRPr>
      </a:lvl1pPr>
      <a:lvl2pPr marL="1015787"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2pPr>
      <a:lvl3pPr marL="1640888"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3pPr>
      <a:lvl4pPr marL="2265988"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4pPr>
      <a:lvl5pPr marL="2891088"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5pPr>
      <a:lvl6pPr marL="3516189"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6pPr>
      <a:lvl7pPr marL="4141289"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7pPr>
      <a:lvl8pPr marL="4766389"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8pPr>
      <a:lvl9pPr marL="5391490" marR="0" indent="-390687" algn="l" defTabSz="821560" rtl="0" latinLnBrk="0">
        <a:lnSpc>
          <a:spcPct val="120000"/>
        </a:lnSpc>
        <a:spcBef>
          <a:spcPts val="0"/>
        </a:spcBef>
        <a:spcAft>
          <a:spcPts val="0"/>
        </a:spcAft>
        <a:buClrTx/>
        <a:buSzPct val="145000"/>
        <a:buFontTx/>
        <a:buChar char="•"/>
        <a:tabLst/>
        <a:defRPr sz="2813" b="0" i="0" u="none" strike="noStrike" cap="none" spc="0" baseline="0">
          <a:ln>
            <a:noFill/>
          </a:ln>
          <a:solidFill>
            <a:srgbClr val="000000"/>
          </a:solidFill>
          <a:uFillTx/>
          <a:latin typeface="+mn-lt"/>
          <a:ea typeface="+mn-ea"/>
          <a:cs typeface="+mn-cs"/>
          <a:sym typeface="Helvetica"/>
        </a:defRPr>
      </a:lvl9pPr>
    </p:bodyStyle>
    <p:otherStyle>
      <a:lvl1pPr marL="0" marR="0" indent="0"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1pPr>
      <a:lvl2pPr marL="0" marR="0" indent="321480"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2pPr>
      <a:lvl3pPr marL="0" marR="0" indent="642960"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3pPr>
      <a:lvl4pPr marL="0" marR="0" indent="964441"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4pPr>
      <a:lvl5pPr marL="0" marR="0" indent="1285921"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5pPr>
      <a:lvl6pPr marL="0" marR="0" indent="1607401"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6pPr>
      <a:lvl7pPr marL="0" marR="0" indent="1928881"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7pPr>
      <a:lvl8pPr marL="0" marR="0" indent="2250361"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8pPr>
      <a:lvl9pPr marL="0" marR="0" indent="2571841" algn="r" defTabSz="821560" rtl="0" latinLnBrk="0">
        <a:lnSpc>
          <a:spcPct val="100000"/>
        </a:lnSpc>
        <a:spcBef>
          <a:spcPts val="0"/>
        </a:spcBef>
        <a:spcAft>
          <a:spcPts val="0"/>
        </a:spcAft>
        <a:buClrTx/>
        <a:buSzTx/>
        <a:buFontTx/>
        <a:buNone/>
        <a:tabLst/>
        <a:defRPr sz="4219"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24384000" cy="13716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24384000" cy="13716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22837696" y="12400155"/>
            <a:ext cx="1189464" cy="825190"/>
          </a:xfrm>
          <a:prstGeom prst="rect">
            <a:avLst/>
          </a:prstGeom>
          <a:extLst>
            <a:ext uri="{C572A759-6A51-4108-AA02-DFA0A04FC94B}">
              <ma14:wrappingTextBoxFlag xmlns:ma14="http://schemas.microsoft.com/office/mac/drawingml/2011/main" xmlns="" val="1"/>
            </a:ext>
          </a:extLst>
        </p:spPr>
        <p:txBody>
          <a:bodyPr/>
          <a:lstStyle>
            <a:lvl1pPr>
              <a:defRPr sz="4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20443909" y="535262"/>
            <a:ext cx="3479166" cy="2319444"/>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2052752" y="4755975"/>
            <a:ext cx="9767540" cy="420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400"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0790887"/>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player.vimeo.com/video/117755158?app_id=122963"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5.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6.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8.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9.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microsoft.com/office/2007/relationships/hdphoto" Target="../media/hdphoto10.wdp"/></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5.t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5.tif"/></Relationships>
</file>

<file path=ppt/slides/_rels/slide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0.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1828796" y="4083016"/>
            <a:ext cx="20854460" cy="4081272"/>
          </a:xfrm>
        </p:spPr>
        <p:txBody>
          <a:bodyPr lIns="91440" tIns="45720" rIns="91440" bIns="45720" anchor="b">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9650" dirty="0">
                <a:solidFill>
                  <a:srgbClr val="0175BE"/>
                </a:solidFill>
                <a:ea typeface="Calibri"/>
                <a:cs typeface="Calibri"/>
              </a:rPr>
              <a:t>SNOLAB particle symphony</a:t>
            </a:r>
            <a:endParaRPr lang="en-US" sz="9650" dirty="0">
              <a:solidFill>
                <a:srgbClr val="0175BE"/>
              </a:solidFill>
            </a:endParaRPr>
          </a:p>
        </p:txBody>
      </p:sp>
    </p:spTree>
    <p:extLst>
      <p:ext uri="{BB962C8B-B14F-4D97-AF65-F5344CB8AC3E}">
        <p14:creationId xmlns:p14="http://schemas.microsoft.com/office/powerpoint/2010/main" val="126663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harged cosmic radiation"/>
          <p:cNvSpPr txBox="1">
            <a:spLocks noGrp="1"/>
          </p:cNvSpPr>
          <p:nvPr>
            <p:ph type="title" idx="4294967295"/>
          </p:nvPr>
        </p:nvSpPr>
        <p:spPr>
          <a:xfrm>
            <a:off x="1995472" y="1358269"/>
            <a:ext cx="14573250" cy="2171700"/>
          </a:xfrm>
          <a:prstGeom prst="rect">
            <a:avLst/>
          </a:prstGeom>
        </p:spPr>
        <p:txBody>
          <a:bodyPr/>
          <a:lstStyle>
            <a:lvl1pPr>
              <a:defRPr sz="5000"/>
            </a:lvl1pPr>
          </a:lstStyle>
          <a:p>
            <a:r>
              <a:rPr sz="7550"/>
              <a:t>Charged cosmic radiation</a:t>
            </a:r>
            <a:r>
              <a:rPr lang="en-US" sz="7550"/>
              <a:t> </a:t>
            </a:r>
            <a:endParaRPr/>
          </a:p>
        </p:txBody>
      </p:sp>
      <p:sp>
        <p:nvSpPr>
          <p:cNvPr id="265" name="Photo courtesy of NASA"/>
          <p:cNvSpPr txBox="1"/>
          <p:nvPr/>
        </p:nvSpPr>
        <p:spPr>
          <a:xfrm>
            <a:off x="3782376" y="10755930"/>
            <a:ext cx="3254097"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Photo courtesy of NASA</a:t>
            </a:r>
          </a:p>
        </p:txBody>
      </p:sp>
      <p:sp>
        <p:nvSpPr>
          <p:cNvPr id="266" name="Image by Marc Ward/ Shutterstock"/>
          <p:cNvSpPr txBox="1"/>
          <p:nvPr/>
        </p:nvSpPr>
        <p:spPr>
          <a:xfrm>
            <a:off x="11945940" y="10755930"/>
            <a:ext cx="4664740"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Image by Marc Ward/ Shutterstock </a:t>
            </a:r>
          </a:p>
        </p:txBody>
      </p:sp>
      <p:pic>
        <p:nvPicPr>
          <p:cNvPr id="267" name="Image" descr="Image"/>
          <p:cNvPicPr>
            <a:picLocks noChangeAspect="1"/>
          </p:cNvPicPr>
          <p:nvPr/>
        </p:nvPicPr>
        <p:blipFill>
          <a:blip r:embed="rId3"/>
          <a:stretch>
            <a:fillRect/>
          </a:stretch>
        </p:blipFill>
        <p:spPr>
          <a:xfrm>
            <a:off x="3514207" y="3516418"/>
            <a:ext cx="17322996" cy="9062708"/>
          </a:xfrm>
          <a:prstGeom prst="rect">
            <a:avLst/>
          </a:prstGeom>
          <a:ln w="12700">
            <a:miter lim="400000"/>
          </a:ln>
        </p:spPr>
      </p:pic>
      <p:sp>
        <p:nvSpPr>
          <p:cNvPr id="268" name="Photo courtesy of NASA/ Tommy Richardsen"/>
          <p:cNvSpPr txBox="1"/>
          <p:nvPr/>
        </p:nvSpPr>
        <p:spPr>
          <a:xfrm>
            <a:off x="3776971" y="11866547"/>
            <a:ext cx="5915082"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Photo courtesy of NASA/ Tommy Richardsen</a:t>
            </a:r>
          </a:p>
        </p:txBody>
      </p:sp>
    </p:spTree>
    <p:extLst>
      <p:ext uri="{BB962C8B-B14F-4D97-AF65-F5344CB8AC3E}">
        <p14:creationId xmlns:p14="http://schemas.microsoft.com/office/powerpoint/2010/main" val="7209062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Particles </a:t>
            </a:r>
          </a:p>
          <a:p>
            <a:pPr hangingPunct="1"/>
            <a:r>
              <a:rPr lang="en-CA">
                <a:solidFill>
                  <a:srgbClr val="0175BE"/>
                </a:solidFill>
              </a:rPr>
              <a:t>Galore!</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spTree>
    <p:extLst>
      <p:ext uri="{BB962C8B-B14F-4D97-AF65-F5344CB8AC3E}">
        <p14:creationId xmlns:p14="http://schemas.microsoft.com/office/powerpoint/2010/main" val="21362120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spTree>
    <p:extLst>
      <p:ext uri="{BB962C8B-B14F-4D97-AF65-F5344CB8AC3E}">
        <p14:creationId xmlns:p14="http://schemas.microsoft.com/office/powerpoint/2010/main" val="23744672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23866596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The Rules:</a:t>
            </a:r>
          </a:p>
        </p:txBody>
      </p:sp>
      <p:sp>
        <p:nvSpPr>
          <p:cNvPr id="10"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68C5F8C5-93E7-C84B-951E-766F9C6F81BE}"/>
              </a:ext>
            </a:extLst>
          </p:cNvPr>
          <p:cNvSpPr txBox="1">
            <a:spLocks/>
          </p:cNvSpPr>
          <p:nvPr/>
        </p:nvSpPr>
        <p:spPr>
          <a:xfrm>
            <a:off x="2670175" y="3565231"/>
            <a:ext cx="17923703" cy="628094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742950" indent="-742950">
              <a:lnSpc>
                <a:spcPct val="200000"/>
              </a:lnSpc>
              <a:buAutoNum type="arabicPeriod"/>
            </a:pPr>
            <a:r>
              <a:rPr lang="en-CA" sz="3600">
                <a:solidFill>
                  <a:schemeClr val="tx1"/>
                </a:solidFill>
              </a:rPr>
              <a:t>All instruments will be played together at the beginning</a:t>
            </a:r>
          </a:p>
          <a:p>
            <a:pPr marL="742950" indent="-742950">
              <a:lnSpc>
                <a:spcPct val="200000"/>
              </a:lnSpc>
              <a:buAutoNum type="arabicPeriod"/>
            </a:pPr>
            <a:r>
              <a:rPr lang="en-CA" sz="3600">
                <a:solidFill>
                  <a:schemeClr val="tx1"/>
                </a:solidFill>
              </a:rPr>
              <a:t>As we travel underground and inside a detector, instruments will be eliminated.</a:t>
            </a:r>
          </a:p>
          <a:p>
            <a:pPr marL="742950" indent="-742950">
              <a:lnSpc>
                <a:spcPct val="200000"/>
              </a:lnSpc>
              <a:buAutoNum type="arabicPeriod"/>
            </a:pPr>
            <a:r>
              <a:rPr lang="en-CA" sz="3600">
                <a:solidFill>
                  <a:schemeClr val="tx1"/>
                </a:solidFill>
              </a:rPr>
              <a:t>Play your instrument only when your instrument is on the projector. Look for your instrument to know if you should be playing. If there is a red circle over it, do not play your instrument. </a:t>
            </a:r>
            <a:endParaRPr lang="en-US" sz="3600">
              <a:solidFill>
                <a:schemeClr val="tx1"/>
              </a:solidFill>
            </a:endParaRPr>
          </a:p>
        </p:txBody>
      </p:sp>
      <p:grpSp>
        <p:nvGrpSpPr>
          <p:cNvPr id="2" name="Group 1">
            <a:extLst>
              <a:ext uri="{FF2B5EF4-FFF2-40B4-BE49-F238E27FC236}">
                <a16:creationId xmlns:a16="http://schemas.microsoft.com/office/drawing/2014/main" id="{FEF43B7A-4643-CC42-9B0C-A4F623FE1AF2}"/>
              </a:ext>
            </a:extLst>
          </p:cNvPr>
          <p:cNvGrpSpPr/>
          <p:nvPr/>
        </p:nvGrpSpPr>
        <p:grpSpPr>
          <a:xfrm>
            <a:off x="14574568" y="9112427"/>
            <a:ext cx="2182342" cy="2260264"/>
            <a:chOff x="16318309" y="9513377"/>
            <a:chExt cx="2182342" cy="2260264"/>
          </a:xfrm>
        </p:grpSpPr>
        <p:sp>
          <p:nvSpPr>
            <p:cNvPr id="7" name="TextBox 6">
              <a:extLst>
                <a:ext uri="{FF2B5EF4-FFF2-40B4-BE49-F238E27FC236}">
                  <a16:creationId xmlns:a16="http://schemas.microsoft.com/office/drawing/2014/main" id="{197AC541-68E4-FE4E-8039-D1DF8A21C87C}"/>
                </a:ext>
              </a:extLst>
            </p:cNvPr>
            <p:cNvSpPr txBox="1"/>
            <p:nvPr/>
          </p:nvSpPr>
          <p:spPr>
            <a:xfrm>
              <a:off x="16329562" y="10874984"/>
              <a:ext cx="2122799"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3200">
                  <a:solidFill>
                    <a:schemeClr val="tx1"/>
                  </a:solidFill>
                </a:rPr>
                <a:t>muons</a:t>
              </a:r>
              <a:endParaRPr kumimoji="0" lang="en-US" sz="3200" b="0" i="0" u="none" strike="noStrike" cap="none" spc="0" normalizeH="0" baseline="0">
                <a:ln>
                  <a:noFill/>
                </a:ln>
                <a:solidFill>
                  <a:schemeClr val="tx1"/>
                </a:solidFill>
                <a:effectLst/>
                <a:uFillTx/>
                <a:sym typeface="Muli Regular"/>
              </a:endParaRPr>
            </a:p>
          </p:txBody>
        </p:sp>
        <p:pic>
          <p:nvPicPr>
            <p:cNvPr id="8" name="Picture 8" descr="A picture containing car, blue, sitting, parked&#10;&#10;Description generated with very high confidence">
              <a:extLst>
                <a:ext uri="{FF2B5EF4-FFF2-40B4-BE49-F238E27FC236}">
                  <a16:creationId xmlns:a16="http://schemas.microsoft.com/office/drawing/2014/main" id="{534BCFF3-01FF-354F-A98C-01877E795F4E}"/>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16637905" y="9812871"/>
              <a:ext cx="1506111" cy="962307"/>
            </a:xfrm>
            <a:prstGeom prst="rect">
              <a:avLst/>
            </a:prstGeom>
          </p:spPr>
        </p:pic>
        <p:grpSp>
          <p:nvGrpSpPr>
            <p:cNvPr id="4" name="Group 3">
              <a:extLst>
                <a:ext uri="{FF2B5EF4-FFF2-40B4-BE49-F238E27FC236}">
                  <a16:creationId xmlns:a16="http://schemas.microsoft.com/office/drawing/2014/main" id="{03C167F3-68CA-8341-A079-6FBB23DCA718}"/>
                </a:ext>
              </a:extLst>
            </p:cNvPr>
            <p:cNvGrpSpPr/>
            <p:nvPr/>
          </p:nvGrpSpPr>
          <p:grpSpPr>
            <a:xfrm>
              <a:off x="16318309" y="9513377"/>
              <a:ext cx="2182342" cy="2260264"/>
              <a:chOff x="1624114" y="6002053"/>
              <a:chExt cx="3840480" cy="3934918"/>
            </a:xfrm>
          </p:grpSpPr>
          <p:cxnSp>
            <p:nvCxnSpPr>
              <p:cNvPr id="6" name="Straight Connector 5">
                <a:extLst>
                  <a:ext uri="{FF2B5EF4-FFF2-40B4-BE49-F238E27FC236}">
                    <a16:creationId xmlns:a16="http://schemas.microsoft.com/office/drawing/2014/main" id="{1885FAE4-8054-DF49-9644-235D5EACAD86}"/>
                  </a:ext>
                </a:extLst>
              </p:cNvPr>
              <p:cNvCxnSpPr>
                <a:stCxn id="5" idx="1"/>
                <a:endCxn id="5"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5" name="Oval 4">
                <a:extLst>
                  <a:ext uri="{FF2B5EF4-FFF2-40B4-BE49-F238E27FC236}">
                    <a16:creationId xmlns:a16="http://schemas.microsoft.com/office/drawing/2014/main" id="{D0B88CC6-7966-F348-BF35-3EAEA060D622}"/>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sp>
        <p:nvSpPr>
          <p:cNvPr id="11" name="TextBox 10">
            <a:extLst>
              <a:ext uri="{FF2B5EF4-FFF2-40B4-BE49-F238E27FC236}">
                <a16:creationId xmlns:a16="http://schemas.microsoft.com/office/drawing/2014/main" id="{32900131-EE4B-CA46-8775-597B9AB55370}"/>
              </a:ext>
            </a:extLst>
          </p:cNvPr>
          <p:cNvSpPr txBox="1"/>
          <p:nvPr/>
        </p:nvSpPr>
        <p:spPr>
          <a:xfrm>
            <a:off x="17080297" y="10473038"/>
            <a:ext cx="2110626" cy="735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3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pic>
        <p:nvPicPr>
          <p:cNvPr id="12" name="Picture 10" descr="A close up of a sign&#10;&#10;Description generated with very high confidence">
            <a:extLst>
              <a:ext uri="{FF2B5EF4-FFF2-40B4-BE49-F238E27FC236}">
                <a16:creationId xmlns:a16="http://schemas.microsoft.com/office/drawing/2014/main" id="{9BCF2226-38FA-1542-81B1-F024BA476B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17289156" y="9061895"/>
            <a:ext cx="1692907" cy="1608586"/>
          </a:xfrm>
          <a:prstGeom prst="rect">
            <a:avLst/>
          </a:prstGeom>
        </p:spPr>
      </p:pic>
    </p:spTree>
    <p:extLst>
      <p:ext uri="{BB962C8B-B14F-4D97-AF65-F5344CB8AC3E}">
        <p14:creationId xmlns:p14="http://schemas.microsoft.com/office/powerpoint/2010/main" val="34885005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ection…"/>
          <p:cNvSpPr txBox="1">
            <a:spLocks noGrp="1"/>
          </p:cNvSpPr>
          <p:nvPr>
            <p:ph type="title"/>
          </p:nvPr>
        </p:nvSpPr>
        <p:spPr>
          <a:xfrm>
            <a:off x="2171306" y="4371428"/>
            <a:ext cx="20015664" cy="4924934"/>
          </a:xfrm>
          <a:prstGeom prst="rect">
            <a:avLst/>
          </a:prstGeom>
        </p:spPr>
        <p:txBody>
          <a:bodyPr lIns="71437" tIns="71437" rIns="71437" bIns="71437" anchor="t">
            <a:normAutofit/>
          </a:bodyPr>
          <a:lstStyle/>
          <a:p>
            <a:pPr algn="ctr">
              <a:lnSpc>
                <a:spcPct val="80000"/>
              </a:lnSpc>
            </a:pPr>
            <a:r>
              <a:rPr lang="en-US" sz="14400"/>
              <a:t>Journey to SNOLAB</a:t>
            </a:r>
            <a:endParaRPr lang="en-US"/>
          </a:p>
        </p:txBody>
      </p:sp>
    </p:spTree>
    <p:extLst>
      <p:ext uri="{BB962C8B-B14F-4D97-AF65-F5344CB8AC3E}">
        <p14:creationId xmlns:p14="http://schemas.microsoft.com/office/powerpoint/2010/main" val="42406242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4061324-E3BA-F741-8392-9D8C168E9BEA}"/>
              </a:ext>
            </a:extLst>
          </p:cNvPr>
          <p:cNvPicPr>
            <a:picLocks noChangeAspect="1"/>
          </p:cNvPicPr>
          <p:nvPr/>
        </p:nvPicPr>
        <p:blipFill rotWithShape="1">
          <a:blip r:embed="rId3"/>
          <a:srcRect l="2368"/>
          <a:stretch/>
        </p:blipFill>
        <p:spPr>
          <a:xfrm>
            <a:off x="0" y="0"/>
            <a:ext cx="24384000" cy="13716000"/>
          </a:xfrm>
          <a:prstGeom prst="rect">
            <a:avLst/>
          </a:prstGeom>
        </p:spPr>
      </p:pic>
      <p:sp>
        <p:nvSpPr>
          <p:cNvPr id="3" name="TextBox 2">
            <a:extLst>
              <a:ext uri="{FF2B5EF4-FFF2-40B4-BE49-F238E27FC236}">
                <a16:creationId xmlns:a16="http://schemas.microsoft.com/office/drawing/2014/main" id="{6FE40578-D410-E341-B099-A3D84E0412FB}"/>
              </a:ext>
            </a:extLst>
          </p:cNvPr>
          <p:cNvSpPr txBox="1"/>
          <p:nvPr/>
        </p:nvSpPr>
        <p:spPr>
          <a:xfrm>
            <a:off x="-1066" y="11245761"/>
            <a:ext cx="11803206" cy="1126462"/>
          </a:xfrm>
          <a:prstGeom prst="rect">
            <a:avLst/>
          </a:prstGeom>
          <a:solidFill>
            <a:srgbClr val="0175BE"/>
          </a:solidFill>
        </p:spPr>
        <p:txBody>
          <a:bodyPr wrap="square" rtlCol="0">
            <a:spAutoFit/>
          </a:bodyPr>
          <a:lstStyle/>
          <a:p>
            <a:pPr algn="ctr"/>
            <a:r>
              <a:rPr lang="en-US" sz="6000" b="1">
                <a:solidFill>
                  <a:schemeClr val="bg1"/>
                </a:solidFill>
                <a:latin typeface="Muli SemiBold" pitchFamily="2" charset="77"/>
              </a:rPr>
              <a:t>SNOLAB Surface Building</a:t>
            </a:r>
          </a:p>
        </p:txBody>
      </p:sp>
    </p:spTree>
    <p:extLst>
      <p:ext uri="{BB962C8B-B14F-4D97-AF65-F5344CB8AC3E}">
        <p14:creationId xmlns:p14="http://schemas.microsoft.com/office/powerpoint/2010/main" val="122939084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spTree>
    <p:extLst>
      <p:ext uri="{BB962C8B-B14F-4D97-AF65-F5344CB8AC3E}">
        <p14:creationId xmlns:p14="http://schemas.microsoft.com/office/powerpoint/2010/main" val="313202066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10016635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BEFB6075-75DB-42F7-83E1-82B4568FB106}"/>
              </a:ext>
            </a:extLst>
          </p:cNvPr>
          <p:cNvPicPr>
            <a:picLocks noRot="1" noChangeAspect="1"/>
          </p:cNvPicPr>
          <p:nvPr>
            <a:videoFile r:link="rId1"/>
          </p:nvPr>
        </p:nvPicPr>
        <p:blipFill>
          <a:blip r:embed="rId4"/>
          <a:stretch>
            <a:fillRect/>
          </a:stretch>
        </p:blipFill>
        <p:spPr>
          <a:xfrm>
            <a:off x="-330679" y="-35044"/>
            <a:ext cx="24757811" cy="13786088"/>
          </a:xfrm>
          <a:prstGeom prst="rect">
            <a:avLst/>
          </a:prstGeom>
        </p:spPr>
      </p:pic>
    </p:spTree>
    <p:extLst>
      <p:ext uri="{BB962C8B-B14F-4D97-AF65-F5344CB8AC3E}">
        <p14:creationId xmlns:p14="http://schemas.microsoft.com/office/powerpoint/2010/main" val="10291322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3"/>
          <a:stretch>
            <a:fillRect/>
          </a:stretch>
        </p:blipFill>
        <p:spPr>
          <a:xfrm>
            <a:off x="4551" y="-1267286"/>
            <a:ext cx="24394067" cy="16274257"/>
          </a:xfrm>
          <a:prstGeom prst="rect">
            <a:avLst/>
          </a:prstGeom>
          <a:ln w="12700">
            <a:miter lim="400000"/>
          </a:ln>
        </p:spPr>
      </p:pic>
    </p:spTree>
    <p:extLst>
      <p:ext uri="{BB962C8B-B14F-4D97-AF65-F5344CB8AC3E}">
        <p14:creationId xmlns:p14="http://schemas.microsoft.com/office/powerpoint/2010/main" val="30577541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3B18330-DFD5-254C-BBD7-488A1C802374}"/>
              </a:ext>
            </a:extLst>
          </p:cNvPr>
          <p:cNvPicPr>
            <a:picLocks noChangeAspect="1"/>
          </p:cNvPicPr>
          <p:nvPr/>
        </p:nvPicPr>
        <p:blipFill rotWithShape="1">
          <a:blip r:embed="rId3"/>
          <a:srcRect t="3042" b="7289"/>
          <a:stretch/>
        </p:blipFill>
        <p:spPr>
          <a:xfrm>
            <a:off x="0" y="2"/>
            <a:ext cx="24384000" cy="13716000"/>
          </a:xfrm>
          <a:prstGeom prst="rect">
            <a:avLst/>
          </a:prstGeom>
        </p:spPr>
      </p:pic>
      <p:sp>
        <p:nvSpPr>
          <p:cNvPr id="3" name="TextBox 2">
            <a:extLst>
              <a:ext uri="{FF2B5EF4-FFF2-40B4-BE49-F238E27FC236}">
                <a16:creationId xmlns:a16="http://schemas.microsoft.com/office/drawing/2014/main" id="{FE5562A3-07E3-9941-AF79-ECC4B5FA26B7}"/>
              </a:ext>
            </a:extLst>
          </p:cNvPr>
          <p:cNvSpPr txBox="1"/>
          <p:nvPr/>
        </p:nvSpPr>
        <p:spPr>
          <a:xfrm>
            <a:off x="-784" y="10556431"/>
            <a:ext cx="8080769"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Walk to SNOLAB</a:t>
            </a:r>
          </a:p>
        </p:txBody>
      </p:sp>
    </p:spTree>
    <p:extLst>
      <p:ext uri="{BB962C8B-B14F-4D97-AF65-F5344CB8AC3E}">
        <p14:creationId xmlns:p14="http://schemas.microsoft.com/office/powerpoint/2010/main" val="39485009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568E55D-57D1-C043-942A-6D2093414A6E}"/>
              </a:ext>
            </a:extLst>
          </p:cNvPr>
          <p:cNvPicPr>
            <a:picLocks noChangeAspect="1"/>
          </p:cNvPicPr>
          <p:nvPr/>
        </p:nvPicPr>
        <p:blipFill rotWithShape="1">
          <a:blip r:embed="rId3"/>
          <a:srcRect t="-18759"/>
          <a:stretch/>
        </p:blipFill>
        <p:spPr>
          <a:xfrm>
            <a:off x="0" y="-2573106"/>
            <a:ext cx="24384000" cy="16289106"/>
          </a:xfrm>
          <a:prstGeom prst="rect">
            <a:avLst/>
          </a:prstGeom>
        </p:spPr>
      </p:pic>
      <p:sp>
        <p:nvSpPr>
          <p:cNvPr id="5" name="TextBox 4">
            <a:extLst>
              <a:ext uri="{FF2B5EF4-FFF2-40B4-BE49-F238E27FC236}">
                <a16:creationId xmlns:a16="http://schemas.microsoft.com/office/drawing/2014/main" id="{F04B7CBD-D3B3-8E7B-F40C-06C8FC7122B0}"/>
              </a:ext>
            </a:extLst>
          </p:cNvPr>
          <p:cNvSpPr txBox="1"/>
          <p:nvPr/>
        </p:nvSpPr>
        <p:spPr>
          <a:xfrm>
            <a:off x="-784" y="10556431"/>
            <a:ext cx="7984007"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Walk to SNOLAB</a:t>
            </a:r>
          </a:p>
        </p:txBody>
      </p:sp>
    </p:spTree>
    <p:extLst>
      <p:ext uri="{BB962C8B-B14F-4D97-AF65-F5344CB8AC3E}">
        <p14:creationId xmlns:p14="http://schemas.microsoft.com/office/powerpoint/2010/main" val="91512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4F55E-F0EF-164D-B503-8E97CE39CE07}"/>
              </a:ext>
            </a:extLst>
          </p:cNvPr>
          <p:cNvPicPr>
            <a:picLocks noChangeAspect="1"/>
          </p:cNvPicPr>
          <p:nvPr/>
        </p:nvPicPr>
        <p:blipFill rotWithShape="1">
          <a:blip r:embed="rId3"/>
          <a:srcRect t="7199" b="8340"/>
          <a:stretch/>
        </p:blipFill>
        <p:spPr>
          <a:xfrm>
            <a:off x="0" y="-1"/>
            <a:ext cx="24384000" cy="13716002"/>
          </a:xfrm>
          <a:prstGeom prst="rect">
            <a:avLst/>
          </a:prstGeom>
        </p:spPr>
      </p:pic>
      <p:sp>
        <p:nvSpPr>
          <p:cNvPr id="3" name="TextBox 2">
            <a:extLst>
              <a:ext uri="{FF2B5EF4-FFF2-40B4-BE49-F238E27FC236}">
                <a16:creationId xmlns:a16="http://schemas.microsoft.com/office/drawing/2014/main" id="{0C7CBF71-B558-424E-83EF-DA19F626CA7E}"/>
              </a:ext>
            </a:extLst>
          </p:cNvPr>
          <p:cNvSpPr txBox="1"/>
          <p:nvPr/>
        </p:nvSpPr>
        <p:spPr>
          <a:xfrm>
            <a:off x="14912" y="10732958"/>
            <a:ext cx="17043896" cy="1333250"/>
          </a:xfrm>
          <a:prstGeom prst="rect">
            <a:avLst/>
          </a:prstGeom>
          <a:solidFill>
            <a:srgbClr val="0175BE"/>
          </a:solidFill>
        </p:spPr>
        <p:txBody>
          <a:bodyPr wrap="square" rtlCol="0">
            <a:spAutoFit/>
          </a:bodyPr>
          <a:lstStyle/>
          <a:p>
            <a:pPr algn="ctr"/>
            <a:r>
              <a:rPr lang="en-US" sz="7200" b="1">
                <a:solidFill>
                  <a:schemeClr val="bg1"/>
                </a:solidFill>
                <a:latin typeface="Muli SemiBold" pitchFamily="2" charset="77"/>
              </a:rPr>
              <a:t>Underground entrance to SNOLAB</a:t>
            </a:r>
          </a:p>
        </p:txBody>
      </p:sp>
    </p:spTree>
    <p:extLst>
      <p:ext uri="{BB962C8B-B14F-4D97-AF65-F5344CB8AC3E}">
        <p14:creationId xmlns:p14="http://schemas.microsoft.com/office/powerpoint/2010/main" val="6189761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grpSp>
        <p:nvGrpSpPr>
          <p:cNvPr id="17" name="Group 16">
            <a:extLst>
              <a:ext uri="{FF2B5EF4-FFF2-40B4-BE49-F238E27FC236}">
                <a16:creationId xmlns:a16="http://schemas.microsoft.com/office/drawing/2014/main" id="{8DBA2EBE-D3F7-C44A-8E1A-46AFC57FDD98}"/>
              </a:ext>
            </a:extLst>
          </p:cNvPr>
          <p:cNvGrpSpPr/>
          <p:nvPr/>
        </p:nvGrpSpPr>
        <p:grpSpPr>
          <a:xfrm>
            <a:off x="1624114" y="6002053"/>
            <a:ext cx="3840480" cy="3934918"/>
            <a:chOff x="1624114" y="6002053"/>
            <a:chExt cx="3840480" cy="3934918"/>
          </a:xfrm>
        </p:grpSpPr>
        <p:sp>
          <p:nvSpPr>
            <p:cNvPr id="9" name="Oval 8">
              <a:extLst>
                <a:ext uri="{FF2B5EF4-FFF2-40B4-BE49-F238E27FC236}">
                  <a16:creationId xmlns:a16="http://schemas.microsoft.com/office/drawing/2014/main" id="{BCEE8CB6-0E29-D14B-A163-C92CC662C6FA}"/>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13A44DD6-E05C-4745-9BBF-049438EE0C9C}"/>
                </a:ext>
              </a:extLst>
            </p:cNvPr>
            <p:cNvCxnSpPr>
              <a:stCxn id="9" idx="1"/>
              <a:endCxn id="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167495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187153562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3" name="Additional Notes">
            <a:extLst>
              <a:ext uri="{FF2B5EF4-FFF2-40B4-BE49-F238E27FC236}">
                <a16:creationId xmlns:a16="http://schemas.microsoft.com/office/drawing/2014/main" id="{1167E425-9F43-D04A-8730-DC34A85E63F5}"/>
              </a:ext>
            </a:extLst>
          </p:cNvPr>
          <p:cNvSpPr txBox="1">
            <a:spLocks/>
          </p:cNvSpPr>
          <p:nvPr/>
        </p:nvSpPr>
        <p:spPr>
          <a:xfrm>
            <a:off x="2670175" y="1715823"/>
            <a:ext cx="12404592" cy="1453029"/>
          </a:xfrm>
          <a:prstGeom prst="rect">
            <a:avLst/>
          </a:prstGeom>
        </p:spPr>
        <p:txBody>
          <a:bodyPr lIns="91440" tIns="45720" rIns="91440" bIns="45720"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chemeClr val="tx1"/>
                </a:solidFill>
              </a:rPr>
              <a:t>What did we lose?</a:t>
            </a:r>
          </a:p>
        </p:txBody>
      </p:sp>
      <p:sp>
        <p:nvSpPr>
          <p:cNvPr id="4"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C0D4A911-74FC-1640-9D48-CE3D341D92D9}"/>
              </a:ext>
            </a:extLst>
          </p:cNvPr>
          <p:cNvSpPr txBox="1">
            <a:spLocks/>
          </p:cNvSpPr>
          <p:nvPr/>
        </p:nvSpPr>
        <p:spPr>
          <a:xfrm>
            <a:off x="9781743" y="4330772"/>
            <a:ext cx="13216770" cy="628094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buNone/>
            </a:pPr>
            <a:r>
              <a:rPr lang="en-US" sz="3900">
                <a:solidFill>
                  <a:schemeClr val="tx1"/>
                </a:solidFill>
              </a:rPr>
              <a:t>A heavy, high-energy, short-lived particle. </a:t>
            </a:r>
          </a:p>
          <a:p>
            <a:pPr marL="0" indent="0">
              <a:buNone/>
            </a:pPr>
            <a:endParaRPr lang="en-US" sz="3900">
              <a:solidFill>
                <a:schemeClr val="tx1"/>
              </a:solidFill>
            </a:endParaRPr>
          </a:p>
          <a:p>
            <a:pPr marL="0" indent="0">
              <a:lnSpc>
                <a:spcPct val="100000"/>
              </a:lnSpc>
              <a:spcBef>
                <a:spcPts val="844"/>
              </a:spcBef>
              <a:buNone/>
            </a:pPr>
            <a:r>
              <a:rPr lang="en-US" sz="3900" b="1">
                <a:solidFill>
                  <a:schemeClr val="tx1"/>
                </a:solidFill>
              </a:rPr>
              <a:t>Source</a:t>
            </a:r>
            <a:r>
              <a:rPr lang="en-US" sz="3900">
                <a:solidFill>
                  <a:schemeClr val="tx1"/>
                </a:solidFill>
              </a:rPr>
              <a:t> - most are created by collisions of high energy cosmic rays with particles in the atmosphere.</a:t>
            </a:r>
          </a:p>
          <a:p>
            <a:pPr marL="0" indent="0">
              <a:lnSpc>
                <a:spcPct val="100000"/>
              </a:lnSpc>
              <a:spcBef>
                <a:spcPts val="844"/>
              </a:spcBef>
              <a:buNone/>
            </a:pPr>
            <a:endParaRPr lang="en-US" sz="3900">
              <a:solidFill>
                <a:schemeClr val="tx1"/>
              </a:solidFill>
            </a:endParaRPr>
          </a:p>
          <a:p>
            <a:pPr marL="0" indent="0">
              <a:lnSpc>
                <a:spcPct val="100000"/>
              </a:lnSpc>
              <a:spcBef>
                <a:spcPts val="844"/>
              </a:spcBef>
              <a:buNone/>
            </a:pPr>
            <a:r>
              <a:rPr lang="en-US" sz="3900" b="1">
                <a:solidFill>
                  <a:schemeClr val="tx1"/>
                </a:solidFill>
              </a:rPr>
              <a:t>Reduced by</a:t>
            </a:r>
            <a:r>
              <a:rPr lang="en-US" sz="3900">
                <a:solidFill>
                  <a:schemeClr val="tx1"/>
                </a:solidFill>
              </a:rPr>
              <a:t> going deep underground. </a:t>
            </a:r>
          </a:p>
          <a:p>
            <a:pPr marL="0" indent="0">
              <a:lnSpc>
                <a:spcPct val="100000"/>
              </a:lnSpc>
              <a:spcBef>
                <a:spcPts val="844"/>
              </a:spcBef>
              <a:buNone/>
            </a:pPr>
            <a:r>
              <a:rPr lang="en-US" sz="3900" i="1">
                <a:solidFill>
                  <a:schemeClr val="tx1"/>
                </a:solidFill>
              </a:rPr>
              <a:t>A factor of 50 million reduction at SNOLAB!</a:t>
            </a:r>
            <a:endParaRPr lang="en-US">
              <a:solidFill>
                <a:schemeClr val="tx1"/>
              </a:solidFill>
            </a:endParaRPr>
          </a:p>
        </p:txBody>
      </p:sp>
      <p:sp>
        <p:nvSpPr>
          <p:cNvPr id="6"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58F407F2-1F69-584F-9326-CFAB5D621C75}"/>
              </a:ext>
            </a:extLst>
          </p:cNvPr>
          <p:cNvSpPr txBox="1">
            <a:spLocks/>
          </p:cNvSpPr>
          <p:nvPr/>
        </p:nvSpPr>
        <p:spPr>
          <a:xfrm>
            <a:off x="6855732" y="4510387"/>
            <a:ext cx="17923703" cy="6280949"/>
          </a:xfrm>
          <a:prstGeom prst="rect">
            <a:avLst/>
          </a:prstGeom>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742950" indent="-742950">
              <a:lnSpc>
                <a:spcPct val="200000"/>
              </a:lnSpc>
              <a:buAutoNum type="arabicPeriod"/>
            </a:pPr>
            <a:endParaRPr lang="en-US" sz="3600">
              <a:solidFill>
                <a:schemeClr val="tx1"/>
              </a:solidFill>
            </a:endParaRPr>
          </a:p>
        </p:txBody>
      </p:sp>
      <p:sp>
        <p:nvSpPr>
          <p:cNvPr id="8" name="TextBox 7">
            <a:extLst>
              <a:ext uri="{FF2B5EF4-FFF2-40B4-BE49-F238E27FC236}">
                <a16:creationId xmlns:a16="http://schemas.microsoft.com/office/drawing/2014/main" id="{F2087726-2432-424B-B159-81A4194E86A9}"/>
              </a:ext>
            </a:extLst>
          </p:cNvPr>
          <p:cNvSpPr txBox="1"/>
          <p:nvPr/>
        </p:nvSpPr>
        <p:spPr>
          <a:xfrm>
            <a:off x="3904064" y="8035342"/>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t>muons</a:t>
            </a:r>
            <a:endParaRPr kumimoji="0" lang="en-US" sz="4200" b="0" i="0" u="none" strike="noStrike" cap="none" spc="0" normalizeH="0" baseline="0">
              <a:ln>
                <a:noFill/>
              </a:ln>
              <a:effectLst/>
              <a:uFillTx/>
              <a:sym typeface="Muli Regular"/>
            </a:endParaRPr>
          </a:p>
        </p:txBody>
      </p:sp>
      <p:pic>
        <p:nvPicPr>
          <p:cNvPr id="9" name="Picture 8" descr="A picture containing car, blue, sitting, parked&#10;&#10;Description generated with very high confidence">
            <a:extLst>
              <a:ext uri="{FF2B5EF4-FFF2-40B4-BE49-F238E27FC236}">
                <a16:creationId xmlns:a16="http://schemas.microsoft.com/office/drawing/2014/main" id="{785BEBC5-72CB-7F4A-A0C8-A9C13C37549F}"/>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670175" y="4714452"/>
            <a:ext cx="4583501" cy="2946047"/>
          </a:xfrm>
          <a:prstGeom prst="rect">
            <a:avLst/>
          </a:prstGeom>
        </p:spPr>
      </p:pic>
      <p:grpSp>
        <p:nvGrpSpPr>
          <p:cNvPr id="31" name="Group 30">
            <a:extLst>
              <a:ext uri="{FF2B5EF4-FFF2-40B4-BE49-F238E27FC236}">
                <a16:creationId xmlns:a16="http://schemas.microsoft.com/office/drawing/2014/main" id="{6CCA2B75-9B9F-EC30-D15C-F03604BB8843}"/>
              </a:ext>
            </a:extLst>
          </p:cNvPr>
          <p:cNvGrpSpPr/>
          <p:nvPr/>
        </p:nvGrpSpPr>
        <p:grpSpPr>
          <a:xfrm>
            <a:off x="6129639" y="10567896"/>
            <a:ext cx="12043649" cy="721109"/>
            <a:chOff x="5773194" y="11622973"/>
            <a:chExt cx="12043649" cy="721109"/>
          </a:xfrm>
        </p:grpSpPr>
        <p:sp>
          <p:nvSpPr>
            <p:cNvPr id="5" name="Oval">
              <a:extLst>
                <a:ext uri="{FF2B5EF4-FFF2-40B4-BE49-F238E27FC236}">
                  <a16:creationId xmlns:a16="http://schemas.microsoft.com/office/drawing/2014/main" id="{E46026CC-1C26-F6F1-208B-B031E60EAC87}"/>
                </a:ext>
              </a:extLst>
            </p:cNvPr>
            <p:cNvSpPr/>
            <p:nvPr/>
          </p:nvSpPr>
          <p:spPr>
            <a:xfrm>
              <a:off x="8750514"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10" name="Oval">
              <a:extLst>
                <a:ext uri="{FF2B5EF4-FFF2-40B4-BE49-F238E27FC236}">
                  <a16:creationId xmlns:a16="http://schemas.microsoft.com/office/drawing/2014/main" id="{F4749387-FED5-ECBF-B8A6-FCFD15B44D77}"/>
                </a:ext>
              </a:extLst>
            </p:cNvPr>
            <p:cNvSpPr/>
            <p:nvPr/>
          </p:nvSpPr>
          <p:spPr>
            <a:xfrm>
              <a:off x="14267870"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12" name="Oval">
              <a:extLst>
                <a:ext uri="{FF2B5EF4-FFF2-40B4-BE49-F238E27FC236}">
                  <a16:creationId xmlns:a16="http://schemas.microsoft.com/office/drawing/2014/main" id="{BBBB10D7-EFA6-4A4D-52ED-9429D88B23B8}"/>
                </a:ext>
              </a:extLst>
            </p:cNvPr>
            <p:cNvSpPr/>
            <p:nvPr/>
          </p:nvSpPr>
          <p:spPr>
            <a:xfrm>
              <a:off x="13479675"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14" name="Oval">
              <a:extLst>
                <a:ext uri="{FF2B5EF4-FFF2-40B4-BE49-F238E27FC236}">
                  <a16:creationId xmlns:a16="http://schemas.microsoft.com/office/drawing/2014/main" id="{6D83AD34-2C17-2E9B-5E55-686367BABED4}"/>
                </a:ext>
              </a:extLst>
            </p:cNvPr>
            <p:cNvSpPr/>
            <p:nvPr/>
          </p:nvSpPr>
          <p:spPr>
            <a:xfrm>
              <a:off x="12691482"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16" name="Oval">
              <a:extLst>
                <a:ext uri="{FF2B5EF4-FFF2-40B4-BE49-F238E27FC236}">
                  <a16:creationId xmlns:a16="http://schemas.microsoft.com/office/drawing/2014/main" id="{E36E060B-6057-65E0-B7BF-D0CF50612488}"/>
                </a:ext>
              </a:extLst>
            </p:cNvPr>
            <p:cNvSpPr/>
            <p:nvPr/>
          </p:nvSpPr>
          <p:spPr>
            <a:xfrm>
              <a:off x="9538708" y="11710180"/>
              <a:ext cx="577425"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18" name="Oval">
              <a:extLst>
                <a:ext uri="{FF2B5EF4-FFF2-40B4-BE49-F238E27FC236}">
                  <a16:creationId xmlns:a16="http://schemas.microsoft.com/office/drawing/2014/main" id="{9E705BA8-2186-C0FA-B44A-92C3BE97BF85}"/>
                </a:ext>
              </a:extLst>
            </p:cNvPr>
            <p:cNvSpPr/>
            <p:nvPr/>
          </p:nvSpPr>
          <p:spPr>
            <a:xfrm>
              <a:off x="1032690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0" name="Oval">
              <a:extLst>
                <a:ext uri="{FF2B5EF4-FFF2-40B4-BE49-F238E27FC236}">
                  <a16:creationId xmlns:a16="http://schemas.microsoft.com/office/drawing/2014/main" id="{9033E812-0B7A-7C0F-D20A-FEBEA34245B7}"/>
                </a:ext>
              </a:extLst>
            </p:cNvPr>
            <p:cNvSpPr/>
            <p:nvPr/>
          </p:nvSpPr>
          <p:spPr>
            <a:xfrm>
              <a:off x="11115095"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2" name="Oval">
              <a:extLst>
                <a:ext uri="{FF2B5EF4-FFF2-40B4-BE49-F238E27FC236}">
                  <a16:creationId xmlns:a16="http://schemas.microsoft.com/office/drawing/2014/main" id="{30A4BEBB-179E-576D-0CD7-9FA260A08307}"/>
                </a:ext>
              </a:extLst>
            </p:cNvPr>
            <p:cNvSpPr/>
            <p:nvPr/>
          </p:nvSpPr>
          <p:spPr>
            <a:xfrm>
              <a:off x="11903289"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4" name="Oval">
              <a:extLst>
                <a:ext uri="{FF2B5EF4-FFF2-40B4-BE49-F238E27FC236}">
                  <a16:creationId xmlns:a16="http://schemas.microsoft.com/office/drawing/2014/main" id="{C9566A48-74C4-2003-BF39-80EF09DCFE27}"/>
                </a:ext>
              </a:extLst>
            </p:cNvPr>
            <p:cNvSpPr/>
            <p:nvPr/>
          </p:nvSpPr>
          <p:spPr>
            <a:xfrm>
              <a:off x="15056063"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6" name="Oval">
              <a:extLst>
                <a:ext uri="{FF2B5EF4-FFF2-40B4-BE49-F238E27FC236}">
                  <a16:creationId xmlns:a16="http://schemas.microsoft.com/office/drawing/2014/main" id="{BD080259-6C2A-FC0B-F287-E1EAF6E27FFE}"/>
                </a:ext>
              </a:extLst>
            </p:cNvPr>
            <p:cNvSpPr/>
            <p:nvPr/>
          </p:nvSpPr>
          <p:spPr>
            <a:xfrm>
              <a:off x="796232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8" name="Loud">
              <a:extLst>
                <a:ext uri="{FF2B5EF4-FFF2-40B4-BE49-F238E27FC236}">
                  <a16:creationId xmlns:a16="http://schemas.microsoft.com/office/drawing/2014/main" id="{9532E265-365E-B33A-C810-9565FCD85124}"/>
                </a:ext>
              </a:extLst>
            </p:cNvPr>
            <p:cNvSpPr txBox="1"/>
            <p:nvPr/>
          </p:nvSpPr>
          <p:spPr>
            <a:xfrm>
              <a:off x="16614590" y="11622973"/>
              <a:ext cx="1202253" cy="71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2400" b="1"/>
              </a:lvl1pPr>
            </a:lstStyle>
            <a:p>
              <a:r>
                <a:rPr sz="3375"/>
                <a:t>Loud</a:t>
              </a:r>
            </a:p>
          </p:txBody>
        </p:sp>
        <p:sp>
          <p:nvSpPr>
            <p:cNvPr id="30" name="Quiet">
              <a:extLst>
                <a:ext uri="{FF2B5EF4-FFF2-40B4-BE49-F238E27FC236}">
                  <a16:creationId xmlns:a16="http://schemas.microsoft.com/office/drawing/2014/main" id="{C48F1101-D44E-AF16-C4EB-7C6FEBCDEDDD}"/>
                </a:ext>
              </a:extLst>
            </p:cNvPr>
            <p:cNvSpPr txBox="1"/>
            <p:nvPr/>
          </p:nvSpPr>
          <p:spPr>
            <a:xfrm>
              <a:off x="5773194" y="11633887"/>
              <a:ext cx="1250343" cy="71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2400" b="1"/>
              </a:lvl1pPr>
            </a:lstStyle>
            <a:p>
              <a:r>
                <a:rPr sz="3375"/>
                <a:t>Quiet</a:t>
              </a:r>
            </a:p>
          </p:txBody>
        </p:sp>
      </p:grpSp>
    </p:spTree>
    <p:extLst>
      <p:ext uri="{BB962C8B-B14F-4D97-AF65-F5344CB8AC3E}">
        <p14:creationId xmlns:p14="http://schemas.microsoft.com/office/powerpoint/2010/main" val="27803554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0F48C7CE-6E61-DD40-8806-18584F054DCE}"/>
              </a:ext>
            </a:extLst>
          </p:cNvPr>
          <p:cNvPicPr>
            <a:picLocks noChangeAspect="1"/>
          </p:cNvPicPr>
          <p:nvPr/>
        </p:nvPicPr>
        <p:blipFill rotWithShape="1">
          <a:blip r:embed="rId3"/>
          <a:srcRect t="6851" b="8688"/>
          <a:stretch/>
        </p:blipFill>
        <p:spPr>
          <a:xfrm>
            <a:off x="0" y="0"/>
            <a:ext cx="24384000" cy="13716000"/>
          </a:xfrm>
          <a:prstGeom prst="rect">
            <a:avLst/>
          </a:prstGeom>
        </p:spPr>
      </p:pic>
      <p:sp>
        <p:nvSpPr>
          <p:cNvPr id="3" name="TextBox 2">
            <a:extLst>
              <a:ext uri="{FF2B5EF4-FFF2-40B4-BE49-F238E27FC236}">
                <a16:creationId xmlns:a16="http://schemas.microsoft.com/office/drawing/2014/main" id="{2174914F-11FE-3C4A-9016-0CEFA25722A0}"/>
              </a:ext>
            </a:extLst>
          </p:cNvPr>
          <p:cNvSpPr txBox="1"/>
          <p:nvPr/>
        </p:nvSpPr>
        <p:spPr>
          <a:xfrm>
            <a:off x="-3765" y="10583057"/>
            <a:ext cx="11450782"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Underground at SNOLAB</a:t>
            </a:r>
          </a:p>
        </p:txBody>
      </p:sp>
    </p:spTree>
    <p:extLst>
      <p:ext uri="{BB962C8B-B14F-4D97-AF65-F5344CB8AC3E}">
        <p14:creationId xmlns:p14="http://schemas.microsoft.com/office/powerpoint/2010/main" val="229204924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9E944BB-9B71-654C-824C-1E3C0540EF8D}"/>
              </a:ext>
            </a:extLst>
          </p:cNvPr>
          <p:cNvPicPr>
            <a:picLocks noChangeAspect="1"/>
          </p:cNvPicPr>
          <p:nvPr/>
        </p:nvPicPr>
        <p:blipFill rotWithShape="1">
          <a:blip r:embed="rId2"/>
          <a:srcRect t="15539"/>
          <a:stretch/>
        </p:blipFill>
        <p:spPr>
          <a:xfrm>
            <a:off x="0" y="0"/>
            <a:ext cx="24384000" cy="13716000"/>
          </a:xfrm>
          <a:prstGeom prst="rect">
            <a:avLst/>
          </a:prstGeom>
        </p:spPr>
      </p:pic>
      <p:sp>
        <p:nvSpPr>
          <p:cNvPr id="3" name="TextBox 2">
            <a:extLst>
              <a:ext uri="{FF2B5EF4-FFF2-40B4-BE49-F238E27FC236}">
                <a16:creationId xmlns:a16="http://schemas.microsoft.com/office/drawing/2014/main" id="{C7F2325E-E94F-0745-B2D2-2DEEE2431DB8}"/>
              </a:ext>
            </a:extLst>
          </p:cNvPr>
          <p:cNvSpPr txBox="1"/>
          <p:nvPr/>
        </p:nvSpPr>
        <p:spPr>
          <a:xfrm>
            <a:off x="-7541" y="10804382"/>
            <a:ext cx="11553326"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Walking to the experiments</a:t>
            </a:r>
          </a:p>
        </p:txBody>
      </p:sp>
    </p:spTree>
    <p:extLst>
      <p:ext uri="{BB962C8B-B14F-4D97-AF65-F5344CB8AC3E}">
        <p14:creationId xmlns:p14="http://schemas.microsoft.com/office/powerpoint/2010/main" val="15859082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grpSp>
        <p:nvGrpSpPr>
          <p:cNvPr id="17" name="Group 16">
            <a:extLst>
              <a:ext uri="{FF2B5EF4-FFF2-40B4-BE49-F238E27FC236}">
                <a16:creationId xmlns:a16="http://schemas.microsoft.com/office/drawing/2014/main" id="{8DBA2EBE-D3F7-C44A-8E1A-46AFC57FDD98}"/>
              </a:ext>
            </a:extLst>
          </p:cNvPr>
          <p:cNvGrpSpPr/>
          <p:nvPr/>
        </p:nvGrpSpPr>
        <p:grpSpPr>
          <a:xfrm>
            <a:off x="1624114" y="6002053"/>
            <a:ext cx="3840480" cy="3934918"/>
            <a:chOff x="1624114" y="6002053"/>
            <a:chExt cx="3840480" cy="3934918"/>
          </a:xfrm>
        </p:grpSpPr>
        <p:sp>
          <p:nvSpPr>
            <p:cNvPr id="9" name="Oval 8">
              <a:extLst>
                <a:ext uri="{FF2B5EF4-FFF2-40B4-BE49-F238E27FC236}">
                  <a16:creationId xmlns:a16="http://schemas.microsoft.com/office/drawing/2014/main" id="{BCEE8CB6-0E29-D14B-A163-C92CC662C6FA}"/>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13A44DD6-E05C-4745-9BBF-049438EE0C9C}"/>
                </a:ext>
              </a:extLst>
            </p:cNvPr>
            <p:cNvCxnSpPr>
              <a:stCxn id="9" idx="1"/>
              <a:endCxn id="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5C8F8184-AB7A-2F42-A3CC-97DBCA381B44}"/>
              </a:ext>
            </a:extLst>
          </p:cNvPr>
          <p:cNvGrpSpPr/>
          <p:nvPr/>
        </p:nvGrpSpPr>
        <p:grpSpPr>
          <a:xfrm>
            <a:off x="5891426" y="6002053"/>
            <a:ext cx="3840480" cy="3934918"/>
            <a:chOff x="1624114" y="6002053"/>
            <a:chExt cx="3840480" cy="3934918"/>
          </a:xfrm>
        </p:grpSpPr>
        <p:sp>
          <p:nvSpPr>
            <p:cNvPr id="19" name="Oval 18">
              <a:extLst>
                <a:ext uri="{FF2B5EF4-FFF2-40B4-BE49-F238E27FC236}">
                  <a16:creationId xmlns:a16="http://schemas.microsoft.com/office/drawing/2014/main" id="{AAD01B0E-D19E-BF4C-B877-E51DE793F62B}"/>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75A0131F-ABFD-B144-91C1-81EE9776175B}"/>
                </a:ext>
              </a:extLst>
            </p:cNvPr>
            <p:cNvCxnSpPr>
              <a:stCxn id="19" idx="1"/>
              <a:endCxn id="1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5440512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12261212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6800 feet underground!"/>
          <p:cNvSpPr txBox="1"/>
          <p:nvPr/>
        </p:nvSpPr>
        <p:spPr>
          <a:xfrm>
            <a:off x="1992445" y="1250570"/>
            <a:ext cx="14573250" cy="21711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8" tIns="71438" rIns="71438" bIns="71438" anchor="b">
            <a:normAutofit/>
          </a:bodyPr>
          <a:lstStyle>
            <a:lvl1pPr>
              <a:lnSpc>
                <a:spcPct val="80000"/>
              </a:lnSpc>
              <a:defRPr sz="5400" b="1">
                <a:solidFill>
                  <a:srgbClr val="0076BD"/>
                </a:solidFill>
                <a:latin typeface="Lota Grotesque Bold"/>
                <a:ea typeface="Lota Grotesque Bold"/>
                <a:cs typeface="Lota Grotesque Bold"/>
                <a:sym typeface="Lota Grotesque Bold"/>
              </a:defRPr>
            </a:lvl1pPr>
          </a:lstStyle>
          <a:p>
            <a:r>
              <a:rPr sz="7594"/>
              <a:t>6800 feet underground!  </a:t>
            </a:r>
          </a:p>
        </p:txBody>
      </p:sp>
      <p:pic>
        <p:nvPicPr>
          <p:cNvPr id="213" name="Screen Shot 2019-02-05 at 11.31.31 AM.png" descr="Screen Shot 2019-02-05 at 11.31.31 AM.png"/>
          <p:cNvPicPr>
            <a:picLocks noChangeAspect="1"/>
          </p:cNvPicPr>
          <p:nvPr/>
        </p:nvPicPr>
        <p:blipFill>
          <a:blip r:embed="rId3"/>
          <a:srcRect l="9586" t="8855" r="29945" b="4768"/>
          <a:stretch>
            <a:fillRect/>
          </a:stretch>
        </p:blipFill>
        <p:spPr>
          <a:xfrm>
            <a:off x="2401792" y="3543409"/>
            <a:ext cx="9545601" cy="8427980"/>
          </a:xfrm>
          <a:prstGeom prst="rect">
            <a:avLst/>
          </a:prstGeom>
          <a:ln w="12700">
            <a:miter lim="400000"/>
          </a:ln>
        </p:spPr>
      </p:pic>
      <p:sp>
        <p:nvSpPr>
          <p:cNvPr id="214" name="Photo courtesy of SNOLAB"/>
          <p:cNvSpPr txBox="1"/>
          <p:nvPr/>
        </p:nvSpPr>
        <p:spPr>
          <a:xfrm>
            <a:off x="2446656" y="11306560"/>
            <a:ext cx="3638818"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Photo courtesy of SNOLAB</a:t>
            </a:r>
          </a:p>
        </p:txBody>
      </p:sp>
      <p:pic>
        <p:nvPicPr>
          <p:cNvPr id="2" name="Picture 2" descr="Diagram&#10;&#10;Description automatically generated">
            <a:extLst>
              <a:ext uri="{FF2B5EF4-FFF2-40B4-BE49-F238E27FC236}">
                <a16:creationId xmlns:a16="http://schemas.microsoft.com/office/drawing/2014/main" id="{D4BDF32A-A5FB-661C-7A9E-61988F60E3F6}"/>
              </a:ext>
            </a:extLst>
          </p:cNvPr>
          <p:cNvPicPr>
            <a:picLocks noChangeAspect="1"/>
          </p:cNvPicPr>
          <p:nvPr/>
        </p:nvPicPr>
        <p:blipFill>
          <a:blip r:embed="rId4"/>
          <a:stretch>
            <a:fillRect/>
          </a:stretch>
        </p:blipFill>
        <p:spPr>
          <a:xfrm>
            <a:off x="14072615" y="3409141"/>
            <a:ext cx="6114472" cy="8569261"/>
          </a:xfrm>
          <a:prstGeom prst="rect">
            <a:avLst/>
          </a:prstGeom>
        </p:spPr>
      </p:pic>
    </p:spTree>
    <p:extLst>
      <p:ext uri="{BB962C8B-B14F-4D97-AF65-F5344CB8AC3E}">
        <p14:creationId xmlns:p14="http://schemas.microsoft.com/office/powerpoint/2010/main" val="170025570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
        <p:nvSpPr>
          <p:cNvPr id="3" name="Additional Notes">
            <a:extLst>
              <a:ext uri="{FF2B5EF4-FFF2-40B4-BE49-F238E27FC236}">
                <a16:creationId xmlns:a16="http://schemas.microsoft.com/office/drawing/2014/main" id="{1167E425-9F43-D04A-8730-DC34A85E63F5}"/>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dirty="0">
                <a:solidFill>
                  <a:schemeClr val="bg1"/>
                </a:solidFill>
              </a:rPr>
              <a:t>What did we lose?</a:t>
            </a:r>
          </a:p>
        </p:txBody>
      </p:sp>
      <p:sp>
        <p:nvSpPr>
          <p:cNvPr id="6"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58F407F2-1F69-584F-9326-CFAB5D621C75}"/>
              </a:ext>
            </a:extLst>
          </p:cNvPr>
          <p:cNvSpPr txBox="1">
            <a:spLocks/>
          </p:cNvSpPr>
          <p:nvPr/>
        </p:nvSpPr>
        <p:spPr>
          <a:xfrm>
            <a:off x="6855732" y="4510387"/>
            <a:ext cx="17923703" cy="6280949"/>
          </a:xfrm>
          <a:prstGeom prst="rect">
            <a:avLst/>
          </a:prstGeom>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742950" indent="-742950">
              <a:lnSpc>
                <a:spcPct val="200000"/>
              </a:lnSpc>
              <a:buAutoNum type="arabicPeriod"/>
            </a:pPr>
            <a:endParaRPr lang="en-US" sz="3600">
              <a:solidFill>
                <a:schemeClr val="tx1"/>
              </a:solidFill>
            </a:endParaRPr>
          </a:p>
        </p:txBody>
      </p:sp>
      <p:sp>
        <p:nvSpPr>
          <p:cNvPr id="2" name="Rectangle 1">
            <a:extLst>
              <a:ext uri="{FF2B5EF4-FFF2-40B4-BE49-F238E27FC236}">
                <a16:creationId xmlns:a16="http://schemas.microsoft.com/office/drawing/2014/main" id="{257B127E-DA29-1343-B317-5A98BE76E6E6}"/>
              </a:ext>
            </a:extLst>
          </p:cNvPr>
          <p:cNvSpPr/>
          <p:nvPr/>
        </p:nvSpPr>
        <p:spPr>
          <a:xfrm>
            <a:off x="12054783" y="6566670"/>
            <a:ext cx="274434" cy="582660"/>
          </a:xfrm>
          <a:prstGeom prst="rect">
            <a:avLst/>
          </a:prstGeom>
        </p:spPr>
        <p:txBody>
          <a:bodyPr wrap="none">
            <a:spAutoFit/>
          </a:bodyPr>
          <a:lstStyle/>
          <a:p>
            <a:r>
              <a:rPr lang="en-CA">
                <a:latin typeface="Times" pitchFamily="2" charset="0"/>
              </a:rPr>
              <a:t> </a:t>
            </a:r>
            <a:endParaRPr lang="en-US"/>
          </a:p>
        </p:txBody>
      </p:sp>
      <p:sp>
        <p:nvSpPr>
          <p:cNvPr id="5" name="Rectangle 4">
            <a:extLst>
              <a:ext uri="{FF2B5EF4-FFF2-40B4-BE49-F238E27FC236}">
                <a16:creationId xmlns:a16="http://schemas.microsoft.com/office/drawing/2014/main" id="{745D8A0D-578B-F34A-97E2-06B66E794315}"/>
              </a:ext>
            </a:extLst>
          </p:cNvPr>
          <p:cNvSpPr/>
          <p:nvPr/>
        </p:nvSpPr>
        <p:spPr>
          <a:xfrm>
            <a:off x="8978766" y="4991431"/>
            <a:ext cx="14257751" cy="4689041"/>
          </a:xfrm>
          <a:prstGeom prst="rect">
            <a:avLst/>
          </a:prstGeom>
        </p:spPr>
        <p:txBody>
          <a:bodyPr wrap="square">
            <a:spAutoFit/>
          </a:bodyPr>
          <a:lstStyle/>
          <a:p>
            <a:pPr fontAlgn="base"/>
            <a:r>
              <a:rPr lang="en-US" sz="3600" dirty="0">
                <a:solidFill>
                  <a:srgbClr val="FFFFFF"/>
                </a:solidFill>
                <a:latin typeface="Muli Regular" pitchFamily="2" charset="77"/>
              </a:rPr>
              <a:t>Neutrons come from the rock in the mine that surrounds SNOLAB. </a:t>
            </a:r>
            <a:r>
              <a:rPr lang="en-US" sz="3600" dirty="0">
                <a:latin typeface="Muli Regular" pitchFamily="2" charset="77"/>
              </a:rPr>
              <a:t>​</a:t>
            </a:r>
            <a:br>
              <a:rPr lang="en-US" sz="3600" dirty="0">
                <a:latin typeface="Muli Regular" pitchFamily="2" charset="77"/>
              </a:rPr>
            </a:br>
            <a:r>
              <a:rPr lang="en-US" sz="3600" dirty="0">
                <a:latin typeface="Muli Regular" pitchFamily="2" charset="77"/>
              </a:rPr>
              <a:t>​</a:t>
            </a:r>
            <a:endParaRPr lang="en-US" sz="3600" dirty="0">
              <a:latin typeface="Arial" panose="020B0604020202020204" pitchFamily="34" charset="0"/>
            </a:endParaRPr>
          </a:p>
          <a:p>
            <a:pPr marL="571500" indent="-571500" fontAlgn="base">
              <a:buFont typeface="Arial" panose="020B0604020202020204" pitchFamily="34" charset="0"/>
              <a:buChar char="•"/>
            </a:pPr>
            <a:r>
              <a:rPr lang="en-US" sz="3600" dirty="0">
                <a:solidFill>
                  <a:srgbClr val="FFFFFF"/>
                </a:solidFill>
                <a:latin typeface="Muli Regular" pitchFamily="2" charset="77"/>
              </a:rPr>
              <a:t>Neutrons are reduced by keeping the lab clean of any mine dust – everything is cleaned on its way into the lab. </a:t>
            </a:r>
          </a:p>
          <a:p>
            <a:pPr fontAlgn="base"/>
            <a:r>
              <a:rPr lang="en-US" sz="3600" dirty="0">
                <a:latin typeface="Muli Regular" pitchFamily="2" charset="77"/>
              </a:rPr>
              <a:t>​</a:t>
            </a:r>
          </a:p>
          <a:p>
            <a:pPr marL="571500" indent="-571500" fontAlgn="base">
              <a:buFont typeface="Arial" panose="020B0604020202020204" pitchFamily="34" charset="0"/>
              <a:buChar char="•"/>
            </a:pPr>
            <a:r>
              <a:rPr lang="en-US" sz="3600" dirty="0">
                <a:solidFill>
                  <a:srgbClr val="FFFFFF"/>
                </a:solidFill>
                <a:latin typeface="Muli Regular" pitchFamily="2" charset="77"/>
              </a:rPr>
              <a:t>Water shielding around the experiments to slows down neutrons and reduces their energy. </a:t>
            </a:r>
            <a:r>
              <a:rPr lang="en-US" sz="3600" dirty="0">
                <a:latin typeface="Muli Regular" pitchFamily="2" charset="77"/>
              </a:rPr>
              <a:t>​</a:t>
            </a:r>
            <a:endParaRPr lang="en-US" sz="3600" dirty="0">
              <a:latin typeface="Arial" panose="020B0604020202020204" pitchFamily="34" charset="0"/>
            </a:endParaRPr>
          </a:p>
        </p:txBody>
      </p:sp>
      <p:sp>
        <p:nvSpPr>
          <p:cNvPr id="9" name="TextBox 8">
            <a:extLst>
              <a:ext uri="{FF2B5EF4-FFF2-40B4-BE49-F238E27FC236}">
                <a16:creationId xmlns:a16="http://schemas.microsoft.com/office/drawing/2014/main" id="{08718FD7-12DE-DB41-8D31-144047E42B63}"/>
              </a:ext>
            </a:extLst>
          </p:cNvPr>
          <p:cNvSpPr txBox="1"/>
          <p:nvPr/>
        </p:nvSpPr>
        <p:spPr>
          <a:xfrm>
            <a:off x="3335735" y="4260077"/>
            <a:ext cx="2458480" cy="46131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br>
              <a:rPr kumimoji="0" lang="en-US" sz="20000" b="0" i="0" u="none" strike="noStrike" cap="none" spc="0" normalizeH="0" baseline="0">
                <a:ln>
                  <a:noFill/>
                </a:ln>
                <a:solidFill>
                  <a:schemeClr val="bg1"/>
                </a:solidFill>
                <a:effectLst/>
                <a:uFillTx/>
                <a:latin typeface="Muli Regular"/>
                <a:ea typeface="Muli Regular"/>
                <a:cs typeface="Muli Regular"/>
                <a:sym typeface="Muli Regular"/>
              </a:rPr>
            </a:br>
            <a:r>
              <a:rPr kumimoji="0" lang="en-US" sz="4200" b="0" i="0" u="none" strike="noStrike" cap="none" spc="0" normalizeH="0" baseline="0" dirty="0">
                <a:ln>
                  <a:noFill/>
                </a:ln>
                <a:solidFill>
                  <a:schemeClr val="bg1"/>
                </a:solidFill>
                <a:effectLst/>
                <a:uFillTx/>
                <a:latin typeface="Muli Regular"/>
                <a:ea typeface="Muli Regular"/>
                <a:cs typeface="Muli Regular"/>
                <a:sym typeface="Muli Regular"/>
              </a:rPr>
              <a:t>neutrons</a:t>
            </a:r>
          </a:p>
        </p:txBody>
      </p:sp>
      <p:pic>
        <p:nvPicPr>
          <p:cNvPr id="8" name="Picture 10" descr="A close up of a sign&#10;&#10;Description generated with very high confidence">
            <a:extLst>
              <a:ext uri="{FF2B5EF4-FFF2-40B4-BE49-F238E27FC236}">
                <a16:creationId xmlns:a16="http://schemas.microsoft.com/office/drawing/2014/main" id="{99222F44-653A-594B-A492-CB23A07AF8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39" b="96371" l="3257" r="97893"/>
                    </a14:imgEffect>
                  </a14:imgLayer>
                </a14:imgProps>
              </a:ext>
            </a:extLst>
          </a:blip>
          <a:stretch>
            <a:fillRect/>
          </a:stretch>
        </p:blipFill>
        <p:spPr>
          <a:xfrm>
            <a:off x="3193375" y="4991431"/>
            <a:ext cx="2743200" cy="2606566"/>
          </a:xfrm>
          <a:prstGeom prst="rect">
            <a:avLst/>
          </a:prstGeom>
        </p:spPr>
      </p:pic>
    </p:spTree>
    <p:extLst>
      <p:ext uri="{BB962C8B-B14F-4D97-AF65-F5344CB8AC3E}">
        <p14:creationId xmlns:p14="http://schemas.microsoft.com/office/powerpoint/2010/main" val="31604632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Neutrons ="/>
          <p:cNvSpPr txBox="1">
            <a:spLocks noGrp="1"/>
          </p:cNvSpPr>
          <p:nvPr>
            <p:ph type="title"/>
          </p:nvPr>
        </p:nvSpPr>
        <p:spPr>
          <a:prstGeom prst="rect">
            <a:avLst/>
          </a:prstGeom>
        </p:spPr>
        <p:txBody>
          <a:bodyPr/>
          <a:lstStyle/>
          <a:p>
            <a:r>
              <a:t>Neutrons =</a:t>
            </a:r>
          </a:p>
        </p:txBody>
      </p:sp>
      <p:sp>
        <p:nvSpPr>
          <p:cNvPr id="298" name="Rectangle"/>
          <p:cNvSpPr/>
          <p:nvPr/>
        </p:nvSpPr>
        <p:spPr>
          <a:xfrm>
            <a:off x="7858965" y="5715792"/>
            <a:ext cx="2853113" cy="577083"/>
          </a:xfrm>
          <a:prstGeom prst="rect">
            <a:avLst/>
          </a:prstGeom>
          <a:solidFill>
            <a:srgbClr val="FFFFFF"/>
          </a:solidFill>
          <a:ln w="12700">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99" name="Rectangle"/>
          <p:cNvSpPr/>
          <p:nvPr/>
        </p:nvSpPr>
        <p:spPr>
          <a:xfrm>
            <a:off x="4767341" y="5715792"/>
            <a:ext cx="2853113" cy="577083"/>
          </a:xfrm>
          <a:prstGeom prst="rect">
            <a:avLst/>
          </a:prstGeom>
          <a:solidFill>
            <a:srgbClr val="FFFFFF"/>
          </a:solidFill>
          <a:ln w="12700">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0" name="n"/>
          <p:cNvSpPr txBox="1"/>
          <p:nvPr/>
        </p:nvSpPr>
        <p:spPr>
          <a:xfrm>
            <a:off x="7861874" y="1030888"/>
            <a:ext cx="1317669" cy="2903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11700" i="1"/>
            </a:lvl1pPr>
          </a:lstStyle>
          <a:p>
            <a:r>
              <a:rPr sz="16454"/>
              <a:t>n</a:t>
            </a:r>
          </a:p>
        </p:txBody>
      </p:sp>
      <p:sp>
        <p:nvSpPr>
          <p:cNvPr id="301" name="Made up of an up quark and two down quarks.…"/>
          <p:cNvSpPr txBox="1"/>
          <p:nvPr/>
        </p:nvSpPr>
        <p:spPr>
          <a:xfrm>
            <a:off x="9191505" y="4572666"/>
            <a:ext cx="12038351" cy="574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defRPr sz="2800"/>
            </a:pPr>
            <a:r>
              <a:rPr sz="3938" dirty="0"/>
              <a:t>Made up of an up quark and two down quarks.</a:t>
            </a:r>
            <a:r>
              <a:rPr lang="en-US" sz="3938" dirty="0"/>
              <a:t> </a:t>
            </a:r>
            <a:endParaRPr sz="3938"/>
          </a:p>
          <a:p>
            <a:pPr>
              <a:defRPr sz="2800"/>
            </a:pPr>
            <a:endParaRPr sz="3938"/>
          </a:p>
          <a:p>
            <a:pPr>
              <a:lnSpc>
                <a:spcPct val="100000"/>
              </a:lnSpc>
              <a:spcBef>
                <a:spcPts val="844"/>
              </a:spcBef>
              <a:defRPr sz="2800"/>
            </a:pPr>
            <a:r>
              <a:rPr sz="3938" b="1" dirty="0"/>
              <a:t>Source </a:t>
            </a:r>
            <a:r>
              <a:rPr sz="3938" dirty="0"/>
              <a:t>- the rock in the mine that surrounds SNOLAB is a huge source of neutrons.</a:t>
            </a:r>
            <a:r>
              <a:rPr lang="en-US" sz="3938" dirty="0"/>
              <a:t> </a:t>
            </a:r>
            <a:endParaRPr sz="3938" dirty="0"/>
          </a:p>
          <a:p>
            <a:pPr>
              <a:lnSpc>
                <a:spcPct val="100000"/>
              </a:lnSpc>
              <a:spcBef>
                <a:spcPts val="844"/>
              </a:spcBef>
              <a:defRPr sz="2800"/>
            </a:pPr>
            <a:endParaRPr sz="3938"/>
          </a:p>
          <a:p>
            <a:pPr>
              <a:lnSpc>
                <a:spcPct val="100000"/>
              </a:lnSpc>
              <a:spcBef>
                <a:spcPts val="844"/>
              </a:spcBef>
              <a:defRPr sz="2800"/>
            </a:pPr>
            <a:r>
              <a:rPr sz="3938" b="1" dirty="0"/>
              <a:t>Reduced by</a:t>
            </a:r>
            <a:r>
              <a:rPr sz="3938" dirty="0"/>
              <a:t> going into the lab and using</a:t>
            </a:r>
            <a:r>
              <a:rPr lang="en-US" sz="3938" dirty="0"/>
              <a:t> </a:t>
            </a:r>
            <a:endParaRPr sz="3938" dirty="0"/>
          </a:p>
          <a:p>
            <a:pPr>
              <a:lnSpc>
                <a:spcPct val="100000"/>
              </a:lnSpc>
              <a:spcBef>
                <a:spcPts val="844"/>
              </a:spcBef>
              <a:defRPr sz="2800"/>
            </a:pPr>
            <a:r>
              <a:rPr sz="3938" dirty="0"/>
              <a:t>water shielding around experiments to slow</a:t>
            </a:r>
            <a:r>
              <a:rPr lang="en-US" sz="3938" dirty="0"/>
              <a:t> </a:t>
            </a:r>
            <a:endParaRPr sz="3938" dirty="0"/>
          </a:p>
          <a:p>
            <a:pPr>
              <a:lnSpc>
                <a:spcPct val="100000"/>
              </a:lnSpc>
              <a:spcBef>
                <a:spcPts val="844"/>
              </a:spcBef>
              <a:defRPr sz="2800"/>
            </a:pPr>
            <a:r>
              <a:rPr sz="3938" dirty="0"/>
              <a:t>them down and reduce their energy.</a:t>
            </a:r>
            <a:r>
              <a:rPr lang="en-US" sz="3938" dirty="0"/>
              <a:t> </a:t>
            </a:r>
            <a:endParaRPr sz="3938" dirty="0"/>
          </a:p>
        </p:txBody>
      </p:sp>
      <p:sp>
        <p:nvSpPr>
          <p:cNvPr id="302" name="Oval"/>
          <p:cNvSpPr/>
          <p:nvPr/>
        </p:nvSpPr>
        <p:spPr>
          <a:xfrm>
            <a:off x="8750514"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3" name="Oval"/>
          <p:cNvSpPr/>
          <p:nvPr/>
        </p:nvSpPr>
        <p:spPr>
          <a:xfrm>
            <a:off x="14267870"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4" name="Oval"/>
          <p:cNvSpPr/>
          <p:nvPr/>
        </p:nvSpPr>
        <p:spPr>
          <a:xfrm>
            <a:off x="13479675"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5" name="Oval"/>
          <p:cNvSpPr/>
          <p:nvPr/>
        </p:nvSpPr>
        <p:spPr>
          <a:xfrm>
            <a:off x="12691482"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6" name="Oval"/>
          <p:cNvSpPr/>
          <p:nvPr/>
        </p:nvSpPr>
        <p:spPr>
          <a:xfrm>
            <a:off x="9538708" y="11710180"/>
            <a:ext cx="577425"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7" name="Oval"/>
          <p:cNvSpPr/>
          <p:nvPr/>
        </p:nvSpPr>
        <p:spPr>
          <a:xfrm>
            <a:off x="1032690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8" name="Oval"/>
          <p:cNvSpPr/>
          <p:nvPr/>
        </p:nvSpPr>
        <p:spPr>
          <a:xfrm>
            <a:off x="11115095"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09" name="Oval"/>
          <p:cNvSpPr/>
          <p:nvPr/>
        </p:nvSpPr>
        <p:spPr>
          <a:xfrm>
            <a:off x="11903289"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10" name="Oval"/>
          <p:cNvSpPr/>
          <p:nvPr/>
        </p:nvSpPr>
        <p:spPr>
          <a:xfrm>
            <a:off x="15056063"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11" name="Oval"/>
          <p:cNvSpPr/>
          <p:nvPr/>
        </p:nvSpPr>
        <p:spPr>
          <a:xfrm>
            <a:off x="796232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12" name="Loud"/>
          <p:cNvSpPr txBox="1"/>
          <p:nvPr/>
        </p:nvSpPr>
        <p:spPr>
          <a:xfrm>
            <a:off x="16614590" y="11622973"/>
            <a:ext cx="120225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Loud</a:t>
            </a:r>
          </a:p>
        </p:txBody>
      </p:sp>
      <p:sp>
        <p:nvSpPr>
          <p:cNvPr id="313" name="Quite"/>
          <p:cNvSpPr txBox="1"/>
          <p:nvPr/>
        </p:nvSpPr>
        <p:spPr>
          <a:xfrm>
            <a:off x="5773194" y="11633887"/>
            <a:ext cx="125034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Quite</a:t>
            </a:r>
          </a:p>
        </p:txBody>
      </p:sp>
      <p:pic>
        <p:nvPicPr>
          <p:cNvPr id="314" name="Image" descr="Image"/>
          <p:cNvPicPr>
            <a:picLocks noChangeAspect="1"/>
          </p:cNvPicPr>
          <p:nvPr/>
        </p:nvPicPr>
        <p:blipFill>
          <a:blip r:embed="rId3"/>
          <a:stretch>
            <a:fillRect/>
          </a:stretch>
        </p:blipFill>
        <p:spPr>
          <a:xfrm>
            <a:off x="2472127" y="4831049"/>
            <a:ext cx="4830183" cy="4585335"/>
          </a:xfrm>
          <a:prstGeom prst="rect">
            <a:avLst/>
          </a:prstGeom>
          <a:ln w="12700">
            <a:miter lim="400000"/>
          </a:ln>
        </p:spPr>
      </p:pic>
    </p:spTree>
    <p:extLst>
      <p:ext uri="{BB962C8B-B14F-4D97-AF65-F5344CB8AC3E}">
        <p14:creationId xmlns:p14="http://schemas.microsoft.com/office/powerpoint/2010/main" val="40471974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8A8AA4B4-6BE2-BB4C-B7B2-C5E8E63D8E47}"/>
              </a:ext>
            </a:extLst>
          </p:cNvPr>
          <p:cNvPicPr>
            <a:picLocks noChangeAspect="1"/>
          </p:cNvPicPr>
          <p:nvPr/>
        </p:nvPicPr>
        <p:blipFill rotWithShape="1">
          <a:blip r:embed="rId3"/>
          <a:srcRect t="4942" b="10550"/>
          <a:stretch/>
        </p:blipFill>
        <p:spPr>
          <a:xfrm>
            <a:off x="1" y="0"/>
            <a:ext cx="24383998" cy="13716000"/>
          </a:xfrm>
          <a:prstGeom prst="rect">
            <a:avLst/>
          </a:prstGeom>
        </p:spPr>
      </p:pic>
      <p:sp>
        <p:nvSpPr>
          <p:cNvPr id="3" name="TextBox 2">
            <a:extLst>
              <a:ext uri="{FF2B5EF4-FFF2-40B4-BE49-F238E27FC236}">
                <a16:creationId xmlns:a16="http://schemas.microsoft.com/office/drawing/2014/main" id="{369298E5-A9BC-F347-AB6A-767185D228DF}"/>
              </a:ext>
            </a:extLst>
          </p:cNvPr>
          <p:cNvSpPr txBox="1"/>
          <p:nvPr/>
        </p:nvSpPr>
        <p:spPr>
          <a:xfrm>
            <a:off x="-2266" y="10613642"/>
            <a:ext cx="12172012"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HALO Supernova Detector </a:t>
            </a:r>
            <a:endParaRPr lang="en-US" sz="7200" b="1">
              <a:solidFill>
                <a:schemeClr val="bg1"/>
              </a:solidFill>
              <a:latin typeface="Muli SemiBold" pitchFamily="2" charset="77"/>
            </a:endParaRPr>
          </a:p>
        </p:txBody>
      </p:sp>
    </p:spTree>
    <p:extLst>
      <p:ext uri="{BB962C8B-B14F-4D97-AF65-F5344CB8AC3E}">
        <p14:creationId xmlns:p14="http://schemas.microsoft.com/office/powerpoint/2010/main" val="299572235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817F441D-AD41-2642-AA04-FFE2B5DA5CA9}"/>
              </a:ext>
            </a:extLst>
          </p:cNvPr>
          <p:cNvPicPr>
            <a:picLocks noChangeAspect="1"/>
          </p:cNvPicPr>
          <p:nvPr/>
        </p:nvPicPr>
        <p:blipFill rotWithShape="1">
          <a:blip r:embed="rId2"/>
          <a:srcRect t="18813" b="12274"/>
          <a:stretch/>
        </p:blipFill>
        <p:spPr>
          <a:xfrm>
            <a:off x="0" y="-1"/>
            <a:ext cx="24384000" cy="13716002"/>
          </a:xfrm>
          <a:prstGeom prst="rect">
            <a:avLst/>
          </a:prstGeom>
        </p:spPr>
      </p:pic>
      <p:sp>
        <p:nvSpPr>
          <p:cNvPr id="3" name="TextBox 2">
            <a:extLst>
              <a:ext uri="{FF2B5EF4-FFF2-40B4-BE49-F238E27FC236}">
                <a16:creationId xmlns:a16="http://schemas.microsoft.com/office/drawing/2014/main" id="{53C50501-4706-AE47-B829-95427CDED291}"/>
              </a:ext>
            </a:extLst>
          </p:cNvPr>
          <p:cNvSpPr txBox="1"/>
          <p:nvPr/>
        </p:nvSpPr>
        <p:spPr>
          <a:xfrm>
            <a:off x="-603" y="10663351"/>
            <a:ext cx="8514828"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DAMIC experiment </a:t>
            </a:r>
            <a:endParaRPr lang="en-US" sz="7200" b="1">
              <a:solidFill>
                <a:schemeClr val="bg1"/>
              </a:solidFill>
              <a:latin typeface="Muli SemiBold" pitchFamily="2" charset="77"/>
            </a:endParaRPr>
          </a:p>
        </p:txBody>
      </p:sp>
    </p:spTree>
    <p:extLst>
      <p:ext uri="{BB962C8B-B14F-4D97-AF65-F5344CB8AC3E}">
        <p14:creationId xmlns:p14="http://schemas.microsoft.com/office/powerpoint/2010/main" val="347412720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grpSp>
        <p:nvGrpSpPr>
          <p:cNvPr id="17" name="Group 16">
            <a:extLst>
              <a:ext uri="{FF2B5EF4-FFF2-40B4-BE49-F238E27FC236}">
                <a16:creationId xmlns:a16="http://schemas.microsoft.com/office/drawing/2014/main" id="{8DBA2EBE-D3F7-C44A-8E1A-46AFC57FDD98}"/>
              </a:ext>
            </a:extLst>
          </p:cNvPr>
          <p:cNvGrpSpPr/>
          <p:nvPr/>
        </p:nvGrpSpPr>
        <p:grpSpPr>
          <a:xfrm>
            <a:off x="1624114" y="6002053"/>
            <a:ext cx="3840480" cy="3934918"/>
            <a:chOff x="1624114" y="6002053"/>
            <a:chExt cx="3840480" cy="3934918"/>
          </a:xfrm>
        </p:grpSpPr>
        <p:sp>
          <p:nvSpPr>
            <p:cNvPr id="9" name="Oval 8">
              <a:extLst>
                <a:ext uri="{FF2B5EF4-FFF2-40B4-BE49-F238E27FC236}">
                  <a16:creationId xmlns:a16="http://schemas.microsoft.com/office/drawing/2014/main" id="{BCEE8CB6-0E29-D14B-A163-C92CC662C6FA}"/>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13A44DD6-E05C-4745-9BBF-049438EE0C9C}"/>
                </a:ext>
              </a:extLst>
            </p:cNvPr>
            <p:cNvCxnSpPr>
              <a:stCxn id="9" idx="1"/>
              <a:endCxn id="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5C8F8184-AB7A-2F42-A3CC-97DBCA381B44}"/>
              </a:ext>
            </a:extLst>
          </p:cNvPr>
          <p:cNvGrpSpPr/>
          <p:nvPr/>
        </p:nvGrpSpPr>
        <p:grpSpPr>
          <a:xfrm>
            <a:off x="5891426" y="6002053"/>
            <a:ext cx="3840480" cy="3934918"/>
            <a:chOff x="1624114" y="6002053"/>
            <a:chExt cx="3840480" cy="3934918"/>
          </a:xfrm>
        </p:grpSpPr>
        <p:sp>
          <p:nvSpPr>
            <p:cNvPr id="19" name="Oval 18">
              <a:extLst>
                <a:ext uri="{FF2B5EF4-FFF2-40B4-BE49-F238E27FC236}">
                  <a16:creationId xmlns:a16="http://schemas.microsoft.com/office/drawing/2014/main" id="{AAD01B0E-D19E-BF4C-B877-E51DE793F62B}"/>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75A0131F-ABFD-B144-91C1-81EE9776175B}"/>
                </a:ext>
              </a:extLst>
            </p:cNvPr>
            <p:cNvCxnSpPr>
              <a:stCxn id="19" idx="1"/>
              <a:endCxn id="1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21" name="Group 20">
            <a:extLst>
              <a:ext uri="{FF2B5EF4-FFF2-40B4-BE49-F238E27FC236}">
                <a16:creationId xmlns:a16="http://schemas.microsoft.com/office/drawing/2014/main" id="{AACD418B-6914-C74E-9F01-038716048267}"/>
              </a:ext>
            </a:extLst>
          </p:cNvPr>
          <p:cNvGrpSpPr/>
          <p:nvPr/>
        </p:nvGrpSpPr>
        <p:grpSpPr>
          <a:xfrm>
            <a:off x="10043284" y="6080705"/>
            <a:ext cx="3840480" cy="3934918"/>
            <a:chOff x="1624114" y="6002053"/>
            <a:chExt cx="3840480" cy="3934918"/>
          </a:xfrm>
        </p:grpSpPr>
        <p:sp>
          <p:nvSpPr>
            <p:cNvPr id="22" name="Oval 21">
              <a:extLst>
                <a:ext uri="{FF2B5EF4-FFF2-40B4-BE49-F238E27FC236}">
                  <a16:creationId xmlns:a16="http://schemas.microsoft.com/office/drawing/2014/main" id="{4A5304F1-FC5B-594A-9D22-6EC075414181}"/>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3" name="Straight Connector 22">
              <a:extLst>
                <a:ext uri="{FF2B5EF4-FFF2-40B4-BE49-F238E27FC236}">
                  <a16:creationId xmlns:a16="http://schemas.microsoft.com/office/drawing/2014/main" id="{CEFDF23D-7FF8-4041-AB7B-13DA55A623DD}"/>
                </a:ext>
              </a:extLst>
            </p:cNvPr>
            <p:cNvCxnSpPr>
              <a:stCxn id="22" idx="1"/>
              <a:endCxn id="22"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25406531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23338251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36</a:t>
            </a:fld>
            <a:endParaRPr/>
          </a:p>
        </p:txBody>
      </p:sp>
      <p:sp>
        <p:nvSpPr>
          <p:cNvPr id="3" name="Additional Notes">
            <a:extLst>
              <a:ext uri="{FF2B5EF4-FFF2-40B4-BE49-F238E27FC236}">
                <a16:creationId xmlns:a16="http://schemas.microsoft.com/office/drawing/2014/main" id="{1167E425-9F43-D04A-8730-DC34A85E63F5}"/>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chemeClr val="bg1"/>
                </a:solidFill>
              </a:rPr>
              <a:t>What did we lose?</a:t>
            </a:r>
          </a:p>
        </p:txBody>
      </p:sp>
      <p:sp>
        <p:nvSpPr>
          <p:cNvPr id="4"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C0D4A911-74FC-1640-9D48-CE3D341D92D9}"/>
              </a:ext>
            </a:extLst>
          </p:cNvPr>
          <p:cNvSpPr txBox="1">
            <a:spLocks/>
          </p:cNvSpPr>
          <p:nvPr/>
        </p:nvSpPr>
        <p:spPr>
          <a:xfrm>
            <a:off x="8498541" y="4330772"/>
            <a:ext cx="12095337" cy="6280949"/>
          </a:xfrm>
          <a:prstGeom prst="rect">
            <a:avLst/>
          </a:prstGeom>
        </p:spPr>
        <p:txBody>
          <a:bodyPr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nSpc>
                <a:spcPct val="150000"/>
              </a:lnSpc>
              <a:buNone/>
            </a:pPr>
            <a:r>
              <a:rPr lang="en-US" sz="3600">
                <a:solidFill>
                  <a:schemeClr val="bg1"/>
                </a:solidFill>
              </a:rPr>
              <a:t>Gammas come from the decay of radioactive materials, like the concrete walls of the lab and materials that experiments are made from.</a:t>
            </a:r>
          </a:p>
          <a:p>
            <a:pPr marL="0" indent="0">
              <a:lnSpc>
                <a:spcPct val="150000"/>
              </a:lnSpc>
              <a:buNone/>
            </a:pPr>
            <a:endParaRPr lang="en-US" sz="3600">
              <a:solidFill>
                <a:schemeClr val="bg1"/>
              </a:solidFill>
            </a:endParaRPr>
          </a:p>
          <a:p>
            <a:pPr marL="388620" indent="-388620">
              <a:lnSpc>
                <a:spcPct val="150000"/>
              </a:lnSpc>
              <a:buClr>
                <a:schemeClr val="bg1"/>
              </a:buClr>
            </a:pPr>
            <a:r>
              <a:rPr lang="en-US" sz="3600">
                <a:solidFill>
                  <a:schemeClr val="bg1"/>
                </a:solidFill>
              </a:rPr>
              <a:t>Gammas are reduced by shielding experiments with lead or copper. </a:t>
            </a:r>
          </a:p>
        </p:txBody>
      </p:sp>
      <p:sp>
        <p:nvSpPr>
          <p:cNvPr id="6"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58F407F2-1F69-584F-9326-CFAB5D621C75}"/>
              </a:ext>
            </a:extLst>
          </p:cNvPr>
          <p:cNvSpPr txBox="1">
            <a:spLocks/>
          </p:cNvSpPr>
          <p:nvPr/>
        </p:nvSpPr>
        <p:spPr>
          <a:xfrm>
            <a:off x="6466907" y="4510387"/>
            <a:ext cx="17923703" cy="6280949"/>
          </a:xfrm>
          <a:prstGeom prst="rect">
            <a:avLst/>
          </a:prstGeom>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742950" indent="-742950">
              <a:lnSpc>
                <a:spcPct val="200000"/>
              </a:lnSpc>
              <a:buAutoNum type="arabicPeriod"/>
            </a:pPr>
            <a:endParaRPr lang="en-US" sz="3600">
              <a:solidFill>
                <a:schemeClr val="tx1"/>
              </a:solidFill>
            </a:endParaRPr>
          </a:p>
        </p:txBody>
      </p:sp>
      <p:sp>
        <p:nvSpPr>
          <p:cNvPr id="7" name="TextBox 6">
            <a:extLst>
              <a:ext uri="{FF2B5EF4-FFF2-40B4-BE49-F238E27FC236}">
                <a16:creationId xmlns:a16="http://schemas.microsoft.com/office/drawing/2014/main" id="{8BBCCFE0-BB91-9942-81FE-06108EB0EB69}"/>
              </a:ext>
            </a:extLst>
          </p:cNvPr>
          <p:cNvSpPr txBox="1"/>
          <p:nvPr/>
        </p:nvSpPr>
        <p:spPr>
          <a:xfrm>
            <a:off x="3080934" y="7620180"/>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bg1"/>
                </a:solidFill>
                <a:effectLst/>
                <a:uFillTx/>
                <a:sym typeface="Muli Regular"/>
              </a:rPr>
              <a:t>gammas</a:t>
            </a:r>
          </a:p>
        </p:txBody>
      </p:sp>
      <p:pic>
        <p:nvPicPr>
          <p:cNvPr id="9" name="Image" descr="Image">
            <a:extLst>
              <a:ext uri="{FF2B5EF4-FFF2-40B4-BE49-F238E27FC236}">
                <a16:creationId xmlns:a16="http://schemas.microsoft.com/office/drawing/2014/main" id="{396B213B-A8AC-4B1D-1AF1-51900BC94374}"/>
              </a:ext>
            </a:extLst>
          </p:cNvPr>
          <p:cNvPicPr>
            <a:picLocks noChangeAspect="1"/>
          </p:cNvPicPr>
          <p:nvPr/>
        </p:nvPicPr>
        <p:blipFill>
          <a:blip r:embed="rId3"/>
          <a:stretch>
            <a:fillRect/>
          </a:stretch>
        </p:blipFill>
        <p:spPr>
          <a:xfrm>
            <a:off x="2059402" y="5013055"/>
            <a:ext cx="4508729" cy="2451752"/>
          </a:xfrm>
          <a:prstGeom prst="rect">
            <a:avLst/>
          </a:prstGeom>
          <a:ln w="12700">
            <a:miter lim="400000"/>
          </a:ln>
        </p:spPr>
      </p:pic>
    </p:spTree>
    <p:extLst>
      <p:ext uri="{BB962C8B-B14F-4D97-AF65-F5344CB8AC3E}">
        <p14:creationId xmlns:p14="http://schemas.microsoft.com/office/powerpoint/2010/main" val="35506044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ammas ="/>
          <p:cNvSpPr txBox="1">
            <a:spLocks noGrp="1"/>
          </p:cNvSpPr>
          <p:nvPr>
            <p:ph type="title"/>
          </p:nvPr>
        </p:nvSpPr>
        <p:spPr>
          <a:prstGeom prst="rect">
            <a:avLst/>
          </a:prstGeom>
        </p:spPr>
        <p:txBody>
          <a:bodyPr/>
          <a:lstStyle/>
          <a:p>
            <a:r>
              <a:t>Gammas = </a:t>
            </a:r>
          </a:p>
        </p:txBody>
      </p:sp>
      <p:pic>
        <p:nvPicPr>
          <p:cNvPr id="319" name="Image" descr="Image"/>
          <p:cNvPicPr>
            <a:picLocks noChangeAspect="1"/>
          </p:cNvPicPr>
          <p:nvPr/>
        </p:nvPicPr>
        <p:blipFill>
          <a:blip r:embed="rId3"/>
          <a:stretch>
            <a:fillRect/>
          </a:stretch>
        </p:blipFill>
        <p:spPr>
          <a:xfrm>
            <a:off x="7379226" y="1533970"/>
            <a:ext cx="2451752" cy="2451752"/>
          </a:xfrm>
          <a:prstGeom prst="rect">
            <a:avLst/>
          </a:prstGeom>
          <a:ln w="12700">
            <a:miter lim="400000"/>
          </a:ln>
        </p:spPr>
      </p:pic>
      <p:sp>
        <p:nvSpPr>
          <p:cNvPr id="320" name="Oval"/>
          <p:cNvSpPr/>
          <p:nvPr/>
        </p:nvSpPr>
        <p:spPr>
          <a:xfrm>
            <a:off x="8750514"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1" name="Oval"/>
          <p:cNvSpPr/>
          <p:nvPr/>
        </p:nvSpPr>
        <p:spPr>
          <a:xfrm>
            <a:off x="14267870"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2" name="Oval"/>
          <p:cNvSpPr/>
          <p:nvPr/>
        </p:nvSpPr>
        <p:spPr>
          <a:xfrm>
            <a:off x="1347967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3" name="Oval"/>
          <p:cNvSpPr/>
          <p:nvPr/>
        </p:nvSpPr>
        <p:spPr>
          <a:xfrm>
            <a:off x="12691482"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4" name="Oval"/>
          <p:cNvSpPr/>
          <p:nvPr/>
        </p:nvSpPr>
        <p:spPr>
          <a:xfrm>
            <a:off x="9538708" y="11710180"/>
            <a:ext cx="577425"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5" name="Oval"/>
          <p:cNvSpPr/>
          <p:nvPr/>
        </p:nvSpPr>
        <p:spPr>
          <a:xfrm>
            <a:off x="1032690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6" name="Oval"/>
          <p:cNvSpPr/>
          <p:nvPr/>
        </p:nvSpPr>
        <p:spPr>
          <a:xfrm>
            <a:off x="11115095"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7" name="Oval"/>
          <p:cNvSpPr/>
          <p:nvPr/>
        </p:nvSpPr>
        <p:spPr>
          <a:xfrm>
            <a:off x="11903289"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8" name="Oval"/>
          <p:cNvSpPr/>
          <p:nvPr/>
        </p:nvSpPr>
        <p:spPr>
          <a:xfrm>
            <a:off x="15056063"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29" name="Oval"/>
          <p:cNvSpPr/>
          <p:nvPr/>
        </p:nvSpPr>
        <p:spPr>
          <a:xfrm>
            <a:off x="796232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30" name="Loud"/>
          <p:cNvSpPr txBox="1"/>
          <p:nvPr/>
        </p:nvSpPr>
        <p:spPr>
          <a:xfrm>
            <a:off x="16614590" y="11622973"/>
            <a:ext cx="120225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Loud</a:t>
            </a:r>
          </a:p>
        </p:txBody>
      </p:sp>
      <p:sp>
        <p:nvSpPr>
          <p:cNvPr id="331" name="A wave given off during the decay of radioactive elements.…"/>
          <p:cNvSpPr txBox="1"/>
          <p:nvPr/>
        </p:nvSpPr>
        <p:spPr>
          <a:xfrm>
            <a:off x="8892577" y="5229606"/>
            <a:ext cx="13214865" cy="4936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8" tIns="71438" rIns="71438" bIns="71438" anchor="ctr">
            <a:spAutoFit/>
          </a:bodyPr>
          <a:lstStyle/>
          <a:p>
            <a:pPr>
              <a:defRPr sz="2800"/>
            </a:pPr>
            <a:r>
              <a:rPr sz="3938"/>
              <a:t>A wave given off during the decay of radioactive elements.</a:t>
            </a:r>
          </a:p>
          <a:p>
            <a:pPr>
              <a:defRPr sz="2800"/>
            </a:pPr>
            <a:endParaRPr sz="3938"/>
          </a:p>
          <a:p>
            <a:pPr>
              <a:lnSpc>
                <a:spcPct val="100000"/>
              </a:lnSpc>
              <a:spcBef>
                <a:spcPts val="844"/>
              </a:spcBef>
              <a:defRPr sz="2800"/>
            </a:pPr>
            <a:r>
              <a:rPr sz="3938" b="1"/>
              <a:t>Source</a:t>
            </a:r>
            <a:r>
              <a:rPr sz="3938"/>
              <a:t> - the walls of the lab and the materials that experiments are built with are a big source.</a:t>
            </a:r>
          </a:p>
          <a:p>
            <a:pPr>
              <a:lnSpc>
                <a:spcPct val="100000"/>
              </a:lnSpc>
              <a:spcBef>
                <a:spcPts val="844"/>
              </a:spcBef>
              <a:defRPr sz="2800"/>
            </a:pPr>
            <a:endParaRPr sz="3938"/>
          </a:p>
          <a:p>
            <a:pPr>
              <a:lnSpc>
                <a:spcPct val="100000"/>
              </a:lnSpc>
              <a:spcBef>
                <a:spcPts val="844"/>
              </a:spcBef>
              <a:defRPr sz="2800"/>
            </a:pPr>
            <a:r>
              <a:rPr sz="3938" b="1"/>
              <a:t>Reduced by</a:t>
            </a:r>
            <a:r>
              <a:rPr sz="3938"/>
              <a:t> using shielding materials with heavy nuclei like lead and copper around experiments. </a:t>
            </a:r>
          </a:p>
        </p:txBody>
      </p:sp>
      <p:sp>
        <p:nvSpPr>
          <p:cNvPr id="332" name="Quiet"/>
          <p:cNvSpPr txBox="1"/>
          <p:nvPr/>
        </p:nvSpPr>
        <p:spPr>
          <a:xfrm>
            <a:off x="5725058" y="11633887"/>
            <a:ext cx="125034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Quiet</a:t>
            </a:r>
          </a:p>
        </p:txBody>
      </p:sp>
      <p:pic>
        <p:nvPicPr>
          <p:cNvPr id="333" name="Image" descr="Image"/>
          <p:cNvPicPr>
            <a:picLocks noChangeAspect="1"/>
          </p:cNvPicPr>
          <p:nvPr/>
        </p:nvPicPr>
        <p:blipFill>
          <a:blip r:embed="rId4"/>
          <a:stretch>
            <a:fillRect/>
          </a:stretch>
        </p:blipFill>
        <p:spPr>
          <a:xfrm>
            <a:off x="2469101" y="6473720"/>
            <a:ext cx="4508729" cy="2451752"/>
          </a:xfrm>
          <a:prstGeom prst="rect">
            <a:avLst/>
          </a:prstGeom>
          <a:ln w="12700">
            <a:miter lim="400000"/>
          </a:ln>
        </p:spPr>
      </p:pic>
    </p:spTree>
    <p:extLst>
      <p:ext uri="{BB962C8B-B14F-4D97-AF65-F5344CB8AC3E}">
        <p14:creationId xmlns:p14="http://schemas.microsoft.com/office/powerpoint/2010/main" val="6799658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2C8740D-028A-8248-85F6-797DBA357B4E}"/>
              </a:ext>
            </a:extLst>
          </p:cNvPr>
          <p:cNvPicPr>
            <a:picLocks noChangeAspect="1"/>
          </p:cNvPicPr>
          <p:nvPr/>
        </p:nvPicPr>
        <p:blipFill rotWithShape="1">
          <a:blip r:embed="rId3"/>
          <a:srcRect t="12325" b="3155"/>
          <a:stretch/>
        </p:blipFill>
        <p:spPr>
          <a:xfrm>
            <a:off x="0" y="0"/>
            <a:ext cx="24384000" cy="13716000"/>
          </a:xfrm>
          <a:prstGeom prst="rect">
            <a:avLst/>
          </a:prstGeom>
        </p:spPr>
      </p:pic>
      <p:sp>
        <p:nvSpPr>
          <p:cNvPr id="3" name="TextBox 2">
            <a:extLst>
              <a:ext uri="{FF2B5EF4-FFF2-40B4-BE49-F238E27FC236}">
                <a16:creationId xmlns:a16="http://schemas.microsoft.com/office/drawing/2014/main" id="{8201091C-02D5-3F4E-80AA-22D60D79322F}"/>
              </a:ext>
            </a:extLst>
          </p:cNvPr>
          <p:cNvSpPr txBox="1"/>
          <p:nvPr/>
        </p:nvSpPr>
        <p:spPr>
          <a:xfrm>
            <a:off x="-2975" y="10583056"/>
            <a:ext cx="10023544" cy="1126462"/>
          </a:xfrm>
          <a:prstGeom prst="rect">
            <a:avLst/>
          </a:prstGeom>
          <a:solidFill>
            <a:srgbClr val="0175BE"/>
          </a:solidFill>
        </p:spPr>
        <p:txBody>
          <a:bodyPr wrap="square" lIns="91440" tIns="45720" rIns="91440" bIns="45720" rtlCol="0" anchor="t">
            <a:spAutoFit/>
          </a:bodyPr>
          <a:lstStyle/>
          <a:p>
            <a:pPr algn="ctr"/>
            <a:r>
              <a:rPr lang="en-US" sz="6000" b="1">
                <a:solidFill>
                  <a:schemeClr val="bg1"/>
                </a:solidFill>
                <a:latin typeface="Muli SemiBold"/>
              </a:rPr>
              <a:t>DEAP-3600 experiment</a:t>
            </a:r>
          </a:p>
        </p:txBody>
      </p:sp>
    </p:spTree>
    <p:extLst>
      <p:ext uri="{BB962C8B-B14F-4D97-AF65-F5344CB8AC3E}">
        <p14:creationId xmlns:p14="http://schemas.microsoft.com/office/powerpoint/2010/main" val="24417062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grpSp>
        <p:nvGrpSpPr>
          <p:cNvPr id="17" name="Group 16">
            <a:extLst>
              <a:ext uri="{FF2B5EF4-FFF2-40B4-BE49-F238E27FC236}">
                <a16:creationId xmlns:a16="http://schemas.microsoft.com/office/drawing/2014/main" id="{8DBA2EBE-D3F7-C44A-8E1A-46AFC57FDD98}"/>
              </a:ext>
            </a:extLst>
          </p:cNvPr>
          <p:cNvGrpSpPr/>
          <p:nvPr/>
        </p:nvGrpSpPr>
        <p:grpSpPr>
          <a:xfrm>
            <a:off x="1691021" y="6002053"/>
            <a:ext cx="3840480" cy="3934918"/>
            <a:chOff x="1624114" y="6002053"/>
            <a:chExt cx="3840480" cy="3934918"/>
          </a:xfrm>
        </p:grpSpPr>
        <p:sp>
          <p:nvSpPr>
            <p:cNvPr id="9" name="Oval 8">
              <a:extLst>
                <a:ext uri="{FF2B5EF4-FFF2-40B4-BE49-F238E27FC236}">
                  <a16:creationId xmlns:a16="http://schemas.microsoft.com/office/drawing/2014/main" id="{BCEE8CB6-0E29-D14B-A163-C92CC662C6FA}"/>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13A44DD6-E05C-4745-9BBF-049438EE0C9C}"/>
                </a:ext>
              </a:extLst>
            </p:cNvPr>
            <p:cNvCxnSpPr>
              <a:stCxn id="9" idx="1"/>
              <a:endCxn id="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5C8F8184-AB7A-2F42-A3CC-97DBCA381B44}"/>
              </a:ext>
            </a:extLst>
          </p:cNvPr>
          <p:cNvGrpSpPr/>
          <p:nvPr/>
        </p:nvGrpSpPr>
        <p:grpSpPr>
          <a:xfrm>
            <a:off x="5936031" y="6091263"/>
            <a:ext cx="3840480" cy="3934918"/>
            <a:chOff x="1624114" y="6002053"/>
            <a:chExt cx="3840480" cy="3934918"/>
          </a:xfrm>
        </p:grpSpPr>
        <p:sp>
          <p:nvSpPr>
            <p:cNvPr id="19" name="Oval 18">
              <a:extLst>
                <a:ext uri="{FF2B5EF4-FFF2-40B4-BE49-F238E27FC236}">
                  <a16:creationId xmlns:a16="http://schemas.microsoft.com/office/drawing/2014/main" id="{AAD01B0E-D19E-BF4C-B877-E51DE793F62B}"/>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75A0131F-ABFD-B144-91C1-81EE9776175B}"/>
                </a:ext>
              </a:extLst>
            </p:cNvPr>
            <p:cNvCxnSpPr>
              <a:stCxn id="19" idx="1"/>
              <a:endCxn id="1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21" name="Group 20">
            <a:extLst>
              <a:ext uri="{FF2B5EF4-FFF2-40B4-BE49-F238E27FC236}">
                <a16:creationId xmlns:a16="http://schemas.microsoft.com/office/drawing/2014/main" id="{AACD418B-6914-C74E-9F01-038716048267}"/>
              </a:ext>
            </a:extLst>
          </p:cNvPr>
          <p:cNvGrpSpPr/>
          <p:nvPr/>
        </p:nvGrpSpPr>
        <p:grpSpPr>
          <a:xfrm>
            <a:off x="10132494" y="6080705"/>
            <a:ext cx="3840480" cy="3934918"/>
            <a:chOff x="1624114" y="6002053"/>
            <a:chExt cx="3840480" cy="3934918"/>
          </a:xfrm>
        </p:grpSpPr>
        <p:sp>
          <p:nvSpPr>
            <p:cNvPr id="22" name="Oval 21">
              <a:extLst>
                <a:ext uri="{FF2B5EF4-FFF2-40B4-BE49-F238E27FC236}">
                  <a16:creationId xmlns:a16="http://schemas.microsoft.com/office/drawing/2014/main" id="{4A5304F1-FC5B-594A-9D22-6EC075414181}"/>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3" name="Straight Connector 22">
              <a:extLst>
                <a:ext uri="{FF2B5EF4-FFF2-40B4-BE49-F238E27FC236}">
                  <a16:creationId xmlns:a16="http://schemas.microsoft.com/office/drawing/2014/main" id="{CEFDF23D-7FF8-4041-AB7B-13DA55A623DD}"/>
                </a:ext>
              </a:extLst>
            </p:cNvPr>
            <p:cNvCxnSpPr>
              <a:stCxn id="22" idx="1"/>
              <a:endCxn id="22"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24" name="Group 23">
            <a:extLst>
              <a:ext uri="{FF2B5EF4-FFF2-40B4-BE49-F238E27FC236}">
                <a16:creationId xmlns:a16="http://schemas.microsoft.com/office/drawing/2014/main" id="{D1E5B4CC-E23E-3949-A5D4-5F9F6A5FA533}"/>
              </a:ext>
            </a:extLst>
          </p:cNvPr>
          <p:cNvGrpSpPr/>
          <p:nvPr/>
        </p:nvGrpSpPr>
        <p:grpSpPr>
          <a:xfrm>
            <a:off x="14284352" y="5979751"/>
            <a:ext cx="3840480" cy="3934918"/>
            <a:chOff x="1624114" y="6002053"/>
            <a:chExt cx="3840480" cy="3934918"/>
          </a:xfrm>
        </p:grpSpPr>
        <p:sp>
          <p:nvSpPr>
            <p:cNvPr id="25" name="Oval 24">
              <a:extLst>
                <a:ext uri="{FF2B5EF4-FFF2-40B4-BE49-F238E27FC236}">
                  <a16:creationId xmlns:a16="http://schemas.microsoft.com/office/drawing/2014/main" id="{AC2A94C0-E785-5D44-BAEA-10F45274355D}"/>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6" name="Straight Connector 25">
              <a:extLst>
                <a:ext uri="{FF2B5EF4-FFF2-40B4-BE49-F238E27FC236}">
                  <a16:creationId xmlns:a16="http://schemas.microsoft.com/office/drawing/2014/main" id="{3992C82C-0877-2D46-BACC-6A65DDB18B33}"/>
                </a:ext>
              </a:extLst>
            </p:cNvPr>
            <p:cNvCxnSpPr>
              <a:stCxn id="25" idx="1"/>
              <a:endCxn id="25"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0767573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3"/>
          <a:stretch>
            <a:fillRect/>
          </a:stretch>
        </p:blipFill>
        <p:spPr>
          <a:xfrm>
            <a:off x="-35677" y="-232794"/>
            <a:ext cx="24455354" cy="14181587"/>
          </a:xfrm>
          <a:prstGeom prst="rect">
            <a:avLst/>
          </a:prstGeom>
          <a:ln w="12700">
            <a:miter lim="400000"/>
          </a:ln>
        </p:spPr>
      </p:pic>
    </p:spTree>
    <p:extLst>
      <p:ext uri="{BB962C8B-B14F-4D97-AF65-F5344CB8AC3E}">
        <p14:creationId xmlns:p14="http://schemas.microsoft.com/office/powerpoint/2010/main" val="41734508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67415259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41</a:t>
            </a:fld>
            <a:endParaRPr/>
          </a:p>
        </p:txBody>
      </p:sp>
      <p:sp>
        <p:nvSpPr>
          <p:cNvPr id="3" name="Additional Notes">
            <a:extLst>
              <a:ext uri="{FF2B5EF4-FFF2-40B4-BE49-F238E27FC236}">
                <a16:creationId xmlns:a16="http://schemas.microsoft.com/office/drawing/2014/main" id="{1167E425-9F43-D04A-8730-DC34A85E63F5}"/>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chemeClr val="bg1"/>
                </a:solidFill>
              </a:rPr>
              <a:t>What did we lose?</a:t>
            </a:r>
          </a:p>
        </p:txBody>
      </p:sp>
      <p:sp>
        <p:nvSpPr>
          <p:cNvPr id="4"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C0D4A911-74FC-1640-9D48-CE3D341D92D9}"/>
              </a:ext>
            </a:extLst>
          </p:cNvPr>
          <p:cNvSpPr txBox="1">
            <a:spLocks/>
          </p:cNvSpPr>
          <p:nvPr/>
        </p:nvSpPr>
        <p:spPr>
          <a:xfrm>
            <a:off x="8498541" y="4330772"/>
            <a:ext cx="12095337" cy="6280949"/>
          </a:xfrm>
          <a:prstGeom prst="rect">
            <a:avLst/>
          </a:prstGeom>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nSpc>
                <a:spcPct val="150000"/>
              </a:lnSpc>
              <a:buNone/>
            </a:pPr>
            <a:r>
              <a:rPr lang="en-US" sz="3600">
                <a:solidFill>
                  <a:schemeClr val="bg1"/>
                </a:solidFill>
              </a:rPr>
              <a:t>Betas are high-energy, high-speed electrons or positrons that come from decay of radioactive materials. They only travel about a </a:t>
            </a:r>
            <a:r>
              <a:rPr lang="en-US" sz="3600" err="1">
                <a:solidFill>
                  <a:schemeClr val="bg1"/>
                </a:solidFill>
              </a:rPr>
              <a:t>metre</a:t>
            </a:r>
            <a:r>
              <a:rPr lang="en-US" sz="3600">
                <a:solidFill>
                  <a:schemeClr val="bg1"/>
                </a:solidFill>
              </a:rPr>
              <a:t> in air.</a:t>
            </a:r>
          </a:p>
          <a:p>
            <a:pPr marL="0" indent="0">
              <a:lnSpc>
                <a:spcPct val="150000"/>
              </a:lnSpc>
              <a:buNone/>
            </a:pPr>
            <a:endParaRPr lang="en-US" sz="3600">
              <a:solidFill>
                <a:schemeClr val="bg1"/>
              </a:solidFill>
            </a:endParaRPr>
          </a:p>
          <a:p>
            <a:pPr>
              <a:lnSpc>
                <a:spcPct val="150000"/>
              </a:lnSpc>
              <a:buClr>
                <a:schemeClr val="bg1"/>
              </a:buClr>
            </a:pPr>
            <a:r>
              <a:rPr lang="en-US" sz="3600">
                <a:solidFill>
                  <a:schemeClr val="bg1"/>
                </a:solidFill>
              </a:rPr>
              <a:t>Betas are reduced by using ultra clean materials with no radioactive elements to build our experiments with. </a:t>
            </a:r>
          </a:p>
        </p:txBody>
      </p:sp>
      <p:sp>
        <p:nvSpPr>
          <p:cNvPr id="6"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58F407F2-1F69-584F-9326-CFAB5D621C75}"/>
              </a:ext>
            </a:extLst>
          </p:cNvPr>
          <p:cNvSpPr txBox="1">
            <a:spLocks/>
          </p:cNvSpPr>
          <p:nvPr/>
        </p:nvSpPr>
        <p:spPr>
          <a:xfrm>
            <a:off x="6855732" y="4510387"/>
            <a:ext cx="17923703" cy="6280949"/>
          </a:xfrm>
          <a:prstGeom prst="rect">
            <a:avLst/>
          </a:prstGeom>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742950" indent="-742950">
              <a:lnSpc>
                <a:spcPct val="200000"/>
              </a:lnSpc>
              <a:buAutoNum type="arabicPeriod"/>
            </a:pPr>
            <a:endParaRPr lang="en-US" sz="3600">
              <a:solidFill>
                <a:schemeClr val="tx1"/>
              </a:solidFill>
            </a:endParaRPr>
          </a:p>
        </p:txBody>
      </p:sp>
      <p:sp>
        <p:nvSpPr>
          <p:cNvPr id="7" name="Rectangle 6">
            <a:extLst>
              <a:ext uri="{FF2B5EF4-FFF2-40B4-BE49-F238E27FC236}">
                <a16:creationId xmlns:a16="http://schemas.microsoft.com/office/drawing/2014/main" id="{996A9088-0730-1541-AB5E-22E13BA62A2A}"/>
              </a:ext>
            </a:extLst>
          </p:cNvPr>
          <p:cNvSpPr/>
          <p:nvPr/>
        </p:nvSpPr>
        <p:spPr>
          <a:xfrm>
            <a:off x="3802970" y="7026205"/>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bg1"/>
                </a:solidFill>
              </a:rPr>
              <a:t>betas</a:t>
            </a:r>
          </a:p>
        </p:txBody>
      </p:sp>
      <p:pic>
        <p:nvPicPr>
          <p:cNvPr id="9" name="Picture 14" descr="A picture containing food, table, white&#10;&#10;Description generated with very high confidence">
            <a:extLst>
              <a:ext uri="{FF2B5EF4-FFF2-40B4-BE49-F238E27FC236}">
                <a16:creationId xmlns:a16="http://schemas.microsoft.com/office/drawing/2014/main" id="{1DC3EECA-3741-C447-8AFF-F1E589C4240A}"/>
              </a:ext>
            </a:extLst>
          </p:cNvPr>
          <p:cNvPicPr>
            <a:picLocks noChangeAspect="1"/>
          </p:cNvPicPr>
          <p:nvPr/>
        </p:nvPicPr>
        <p:blipFill>
          <a:blip r:embed="rId2"/>
          <a:stretch>
            <a:fillRect/>
          </a:stretch>
        </p:blipFill>
        <p:spPr>
          <a:xfrm>
            <a:off x="3363391" y="4744933"/>
            <a:ext cx="2461641" cy="2481453"/>
          </a:xfrm>
          <a:prstGeom prst="rect">
            <a:avLst/>
          </a:prstGeom>
        </p:spPr>
      </p:pic>
    </p:spTree>
    <p:extLst>
      <p:ext uri="{BB962C8B-B14F-4D97-AF65-F5344CB8AC3E}">
        <p14:creationId xmlns:p14="http://schemas.microsoft.com/office/powerpoint/2010/main" val="2573414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Betas ="/>
          <p:cNvSpPr txBox="1">
            <a:spLocks noGrp="1"/>
          </p:cNvSpPr>
          <p:nvPr>
            <p:ph type="title"/>
          </p:nvPr>
        </p:nvSpPr>
        <p:spPr>
          <a:xfrm>
            <a:off x="2465632" y="2212115"/>
            <a:ext cx="12404593" cy="1453029"/>
          </a:xfrm>
          <a:prstGeom prst="rect">
            <a:avLst/>
          </a:prstGeom>
        </p:spPr>
        <p:txBody>
          <a:bodyPr/>
          <a:lstStyle/>
          <a:p>
            <a:r>
              <a:t>Betas =  </a:t>
            </a:r>
          </a:p>
        </p:txBody>
      </p:sp>
      <p:pic>
        <p:nvPicPr>
          <p:cNvPr id="338" name="Image" descr="Image"/>
          <p:cNvPicPr>
            <a:picLocks noChangeAspect="1"/>
          </p:cNvPicPr>
          <p:nvPr/>
        </p:nvPicPr>
        <p:blipFill>
          <a:blip r:embed="rId2"/>
          <a:stretch>
            <a:fillRect/>
          </a:stretch>
        </p:blipFill>
        <p:spPr>
          <a:xfrm>
            <a:off x="5960758" y="1540306"/>
            <a:ext cx="2121695" cy="2121695"/>
          </a:xfrm>
          <a:prstGeom prst="rect">
            <a:avLst/>
          </a:prstGeom>
          <a:ln w="12700">
            <a:miter lim="400000"/>
          </a:ln>
        </p:spPr>
      </p:pic>
      <p:sp>
        <p:nvSpPr>
          <p:cNvPr id="339" name="High-energy, high-speed electron or positron…"/>
          <p:cNvSpPr txBox="1"/>
          <p:nvPr/>
        </p:nvSpPr>
        <p:spPr>
          <a:xfrm>
            <a:off x="8752796" y="4692686"/>
            <a:ext cx="13628898" cy="5663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8" tIns="71438" rIns="71438" bIns="71438" anchor="ctr">
            <a:spAutoFit/>
          </a:bodyPr>
          <a:lstStyle/>
          <a:p>
            <a:pPr>
              <a:defRPr sz="2800"/>
            </a:pPr>
            <a:r>
              <a:rPr sz="3900"/>
              <a:t>High-energy, high-speed electron or positron</a:t>
            </a:r>
            <a:r>
              <a:rPr lang="en-US" sz="3900" dirty="0"/>
              <a:t> </a:t>
            </a:r>
            <a:r>
              <a:rPr sz="3900"/>
              <a:t>emitted by the decay </a:t>
            </a:r>
            <a:r>
              <a:rPr sz="3900" dirty="0"/>
              <a:t>of radioactive elements.</a:t>
            </a:r>
            <a:endParaRPr lang="en-US" sz="3900" dirty="0"/>
          </a:p>
          <a:p>
            <a:pPr>
              <a:defRPr sz="2800"/>
            </a:pPr>
            <a:endParaRPr sz="3938"/>
          </a:p>
          <a:p>
            <a:pPr>
              <a:lnSpc>
                <a:spcPct val="100000"/>
              </a:lnSpc>
              <a:spcBef>
                <a:spcPts val="844"/>
              </a:spcBef>
              <a:defRPr sz="2800"/>
            </a:pPr>
            <a:r>
              <a:rPr sz="3900" b="1" dirty="0"/>
              <a:t>Source</a:t>
            </a:r>
            <a:r>
              <a:rPr sz="3900" dirty="0"/>
              <a:t> - Materials.</a:t>
            </a:r>
          </a:p>
          <a:p>
            <a:pPr>
              <a:lnSpc>
                <a:spcPct val="100000"/>
              </a:lnSpc>
              <a:spcBef>
                <a:spcPts val="844"/>
              </a:spcBef>
              <a:defRPr sz="2800"/>
            </a:pPr>
            <a:endParaRPr sz="3938"/>
          </a:p>
          <a:p>
            <a:pPr>
              <a:lnSpc>
                <a:spcPct val="100000"/>
              </a:lnSpc>
              <a:spcBef>
                <a:spcPts val="844"/>
              </a:spcBef>
              <a:defRPr sz="2800"/>
            </a:pPr>
            <a:r>
              <a:rPr sz="3900" b="1" dirty="0"/>
              <a:t>Reduced by</a:t>
            </a:r>
            <a:r>
              <a:rPr sz="3900" dirty="0"/>
              <a:t> selecting ultra clean materials with no radioactive elements. Only travel about a meter in air so if present they are from the materials in the experiment.</a:t>
            </a:r>
            <a:r>
              <a:rPr lang="en-US" sz="3900" dirty="0"/>
              <a:t> </a:t>
            </a:r>
            <a:endParaRPr sz="3900" dirty="0"/>
          </a:p>
        </p:txBody>
      </p:sp>
      <p:sp>
        <p:nvSpPr>
          <p:cNvPr id="340" name="Oval"/>
          <p:cNvSpPr/>
          <p:nvPr/>
        </p:nvSpPr>
        <p:spPr>
          <a:xfrm>
            <a:off x="8750514"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1" name="Oval"/>
          <p:cNvSpPr/>
          <p:nvPr/>
        </p:nvSpPr>
        <p:spPr>
          <a:xfrm>
            <a:off x="14267870"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2" name="Oval"/>
          <p:cNvSpPr/>
          <p:nvPr/>
        </p:nvSpPr>
        <p:spPr>
          <a:xfrm>
            <a:off x="1347967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3" name="Oval"/>
          <p:cNvSpPr/>
          <p:nvPr/>
        </p:nvSpPr>
        <p:spPr>
          <a:xfrm>
            <a:off x="12691482"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4" name="Oval"/>
          <p:cNvSpPr/>
          <p:nvPr/>
        </p:nvSpPr>
        <p:spPr>
          <a:xfrm>
            <a:off x="9538708" y="11710180"/>
            <a:ext cx="577425"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5" name="Oval"/>
          <p:cNvSpPr/>
          <p:nvPr/>
        </p:nvSpPr>
        <p:spPr>
          <a:xfrm>
            <a:off x="1032690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6" name="Oval"/>
          <p:cNvSpPr/>
          <p:nvPr/>
        </p:nvSpPr>
        <p:spPr>
          <a:xfrm>
            <a:off x="1111509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7" name="Oval"/>
          <p:cNvSpPr/>
          <p:nvPr/>
        </p:nvSpPr>
        <p:spPr>
          <a:xfrm>
            <a:off x="11903289"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8" name="Oval"/>
          <p:cNvSpPr/>
          <p:nvPr/>
        </p:nvSpPr>
        <p:spPr>
          <a:xfrm>
            <a:off x="15056063"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49" name="Oval"/>
          <p:cNvSpPr/>
          <p:nvPr/>
        </p:nvSpPr>
        <p:spPr>
          <a:xfrm>
            <a:off x="796232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50" name="Loud"/>
          <p:cNvSpPr txBox="1"/>
          <p:nvPr/>
        </p:nvSpPr>
        <p:spPr>
          <a:xfrm>
            <a:off x="16614590" y="11622973"/>
            <a:ext cx="120225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Loud</a:t>
            </a:r>
          </a:p>
        </p:txBody>
      </p:sp>
      <p:sp>
        <p:nvSpPr>
          <p:cNvPr id="351" name="Quiet"/>
          <p:cNvSpPr txBox="1"/>
          <p:nvPr/>
        </p:nvSpPr>
        <p:spPr>
          <a:xfrm>
            <a:off x="5773194" y="11633887"/>
            <a:ext cx="125034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Quiet</a:t>
            </a:r>
          </a:p>
        </p:txBody>
      </p:sp>
      <p:pic>
        <p:nvPicPr>
          <p:cNvPr id="352" name="Image" descr="Image"/>
          <p:cNvPicPr>
            <a:picLocks noChangeAspect="1"/>
          </p:cNvPicPr>
          <p:nvPr/>
        </p:nvPicPr>
        <p:blipFill>
          <a:blip r:embed="rId3"/>
          <a:stretch>
            <a:fillRect/>
          </a:stretch>
        </p:blipFill>
        <p:spPr>
          <a:xfrm>
            <a:off x="2463908" y="5553776"/>
            <a:ext cx="3897332" cy="3917318"/>
          </a:xfrm>
          <a:prstGeom prst="rect">
            <a:avLst/>
          </a:prstGeom>
          <a:ln w="12700">
            <a:miter lim="400000"/>
          </a:ln>
        </p:spPr>
      </p:pic>
    </p:spTree>
    <p:extLst>
      <p:ext uri="{BB962C8B-B14F-4D97-AF65-F5344CB8AC3E}">
        <p14:creationId xmlns:p14="http://schemas.microsoft.com/office/powerpoint/2010/main" val="316873820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96DAB30-A16D-8042-AF0F-B400DFF99F8C}"/>
              </a:ext>
            </a:extLst>
          </p:cNvPr>
          <p:cNvPicPr>
            <a:picLocks noChangeAspect="1"/>
          </p:cNvPicPr>
          <p:nvPr/>
        </p:nvPicPr>
        <p:blipFill rotWithShape="1">
          <a:blip r:embed="rId2"/>
          <a:srcRect t="15473"/>
          <a:stretch/>
        </p:blipFill>
        <p:spPr>
          <a:xfrm>
            <a:off x="0" y="0"/>
            <a:ext cx="24384000" cy="13716000"/>
          </a:xfrm>
          <a:prstGeom prst="rect">
            <a:avLst/>
          </a:prstGeom>
        </p:spPr>
      </p:pic>
      <p:sp>
        <p:nvSpPr>
          <p:cNvPr id="3" name="TextBox 2">
            <a:extLst>
              <a:ext uri="{FF2B5EF4-FFF2-40B4-BE49-F238E27FC236}">
                <a16:creationId xmlns:a16="http://schemas.microsoft.com/office/drawing/2014/main" id="{8743DEA6-DDBB-7B48-A157-808186BF628E}"/>
              </a:ext>
            </a:extLst>
          </p:cNvPr>
          <p:cNvSpPr txBox="1"/>
          <p:nvPr/>
        </p:nvSpPr>
        <p:spPr>
          <a:xfrm>
            <a:off x="-5394" y="11064469"/>
            <a:ext cx="10351261" cy="1333250"/>
          </a:xfrm>
          <a:prstGeom prst="rect">
            <a:avLst/>
          </a:prstGeom>
          <a:solidFill>
            <a:srgbClr val="0175BE"/>
          </a:solidFill>
        </p:spPr>
        <p:txBody>
          <a:bodyPr wrap="square" lIns="91440" tIns="45720" rIns="91440" bIns="45720" rtlCol="0" anchor="t">
            <a:spAutoFit/>
          </a:bodyPr>
          <a:lstStyle/>
          <a:p>
            <a:pPr algn="ctr"/>
            <a:r>
              <a:rPr lang="en-US" sz="6000" b="1" err="1">
                <a:solidFill>
                  <a:schemeClr val="bg1"/>
                </a:solidFill>
                <a:latin typeface="Muli SemiBold"/>
              </a:rPr>
              <a:t>SuperCDMS</a:t>
            </a:r>
            <a:r>
              <a:rPr lang="en-US" sz="6000" b="1">
                <a:solidFill>
                  <a:schemeClr val="bg1"/>
                </a:solidFill>
                <a:latin typeface="Muli SemiBold"/>
              </a:rPr>
              <a:t> Experiment</a:t>
            </a:r>
            <a:r>
              <a:rPr lang="en-US" sz="7200" b="1">
                <a:solidFill>
                  <a:schemeClr val="bg1"/>
                </a:solidFill>
                <a:latin typeface="Muli SemiBold"/>
              </a:rPr>
              <a:t> </a:t>
            </a:r>
            <a:endParaRPr lang="en-US" sz="7200" b="1">
              <a:solidFill>
                <a:schemeClr val="bg1"/>
              </a:solidFill>
              <a:latin typeface="Muli SemiBold" pitchFamily="2" charset="77"/>
            </a:endParaRPr>
          </a:p>
        </p:txBody>
      </p:sp>
    </p:spTree>
    <p:extLst>
      <p:ext uri="{BB962C8B-B14F-4D97-AF65-F5344CB8AC3E}">
        <p14:creationId xmlns:p14="http://schemas.microsoft.com/office/powerpoint/2010/main" val="142368343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8AE0C7F1-8545-B548-8C99-187E804E92B3}"/>
              </a:ext>
            </a:extLst>
          </p:cNvPr>
          <p:cNvPicPr>
            <a:picLocks noChangeAspect="1"/>
          </p:cNvPicPr>
          <p:nvPr/>
        </p:nvPicPr>
        <p:blipFill rotWithShape="1">
          <a:blip r:embed="rId2"/>
          <a:srcRect t="-587" b="15309"/>
          <a:stretch/>
        </p:blipFill>
        <p:spPr>
          <a:xfrm>
            <a:off x="0" y="-95084"/>
            <a:ext cx="24384000" cy="13811084"/>
          </a:xfrm>
          <a:prstGeom prst="rect">
            <a:avLst/>
          </a:prstGeom>
        </p:spPr>
      </p:pic>
      <p:sp>
        <p:nvSpPr>
          <p:cNvPr id="3" name="TextBox 2">
            <a:extLst>
              <a:ext uri="{FF2B5EF4-FFF2-40B4-BE49-F238E27FC236}">
                <a16:creationId xmlns:a16="http://schemas.microsoft.com/office/drawing/2014/main" id="{6857EFF4-BD17-834B-8D84-276FD3A0ED8A}"/>
              </a:ext>
            </a:extLst>
          </p:cNvPr>
          <p:cNvSpPr txBox="1"/>
          <p:nvPr/>
        </p:nvSpPr>
        <p:spPr>
          <a:xfrm>
            <a:off x="1783" y="10792919"/>
            <a:ext cx="8339431" cy="1195392"/>
          </a:xfrm>
          <a:prstGeom prst="rect">
            <a:avLst/>
          </a:prstGeom>
          <a:solidFill>
            <a:srgbClr val="0175BE"/>
          </a:solidFill>
        </p:spPr>
        <p:txBody>
          <a:bodyPr wrap="square" rtlCol="0">
            <a:spAutoFit/>
          </a:bodyPr>
          <a:lstStyle/>
          <a:p>
            <a:pPr algn="ctr"/>
            <a:r>
              <a:rPr lang="en-US" sz="6400" b="1">
                <a:solidFill>
                  <a:schemeClr val="bg1"/>
                </a:solidFill>
                <a:latin typeface="Muli SemiBold" pitchFamily="2" charset="77"/>
              </a:rPr>
              <a:t>SNO+ experiment</a:t>
            </a:r>
          </a:p>
        </p:txBody>
      </p:sp>
    </p:spTree>
    <p:extLst>
      <p:ext uri="{BB962C8B-B14F-4D97-AF65-F5344CB8AC3E}">
        <p14:creationId xmlns:p14="http://schemas.microsoft.com/office/powerpoint/2010/main" val="152406064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CA">
                <a:solidFill>
                  <a:srgbClr val="0175BE"/>
                </a:solidFill>
              </a:rPr>
              <a:t>Play your </a:t>
            </a:r>
          </a:p>
          <a:p>
            <a:pPr hangingPunct="1"/>
            <a:r>
              <a:rPr lang="en-CA">
                <a:solidFill>
                  <a:srgbClr val="0175BE"/>
                </a:solidFill>
              </a:rPr>
              <a:t>Instruments!</a:t>
            </a:r>
          </a:p>
        </p:txBody>
      </p:sp>
      <p:sp>
        <p:nvSpPr>
          <p:cNvPr id="4" name="TextBox 3">
            <a:extLst>
              <a:ext uri="{FF2B5EF4-FFF2-40B4-BE49-F238E27FC236}">
                <a16:creationId xmlns:a16="http://schemas.microsoft.com/office/drawing/2014/main" id="{BB7AD290-7265-0145-B03D-135689925368}"/>
              </a:ext>
            </a:extLst>
          </p:cNvPr>
          <p:cNvSpPr txBox="1"/>
          <p:nvPr/>
        </p:nvSpPr>
        <p:spPr>
          <a:xfrm>
            <a:off x="2494144" y="8908653"/>
            <a:ext cx="2100421"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US" sz="4200">
                <a:solidFill>
                  <a:schemeClr val="tx1"/>
                </a:solidFill>
              </a:rPr>
              <a:t>muons</a:t>
            </a:r>
            <a:endParaRPr kumimoji="0" lang="en-US" sz="4200" b="0" i="0" u="none" strike="noStrike" cap="none" spc="0" normalizeH="0" baseline="0">
              <a:ln>
                <a:noFill/>
              </a:ln>
              <a:solidFill>
                <a:schemeClr val="tx1"/>
              </a:solidFill>
              <a:effectLst/>
              <a:uFillTx/>
              <a:sym typeface="Muli Regular"/>
            </a:endParaRPr>
          </a:p>
        </p:txBody>
      </p:sp>
      <p:sp>
        <p:nvSpPr>
          <p:cNvPr id="5" name="TextBox 4">
            <a:extLst>
              <a:ext uri="{FF2B5EF4-FFF2-40B4-BE49-F238E27FC236}">
                <a16:creationId xmlns:a16="http://schemas.microsoft.com/office/drawing/2014/main" id="{7D566AF2-AE66-C442-A392-B7C0D7AFDEC1}"/>
              </a:ext>
            </a:extLst>
          </p:cNvPr>
          <p:cNvSpPr txBox="1"/>
          <p:nvPr/>
        </p:nvSpPr>
        <p:spPr>
          <a:xfrm>
            <a:off x="6497118" y="8908653"/>
            <a:ext cx="2458480"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200" b="0" i="0" u="none" strike="noStrike" cap="none" spc="0" normalizeH="0" baseline="0">
                <a:ln>
                  <a:noFill/>
                </a:ln>
                <a:solidFill>
                  <a:schemeClr val="tx1"/>
                </a:solidFill>
                <a:effectLst/>
                <a:uFillTx/>
                <a:latin typeface="Muli Regular"/>
                <a:ea typeface="Muli Regular"/>
                <a:cs typeface="Muli Regular"/>
                <a:sym typeface="Muli Regular"/>
              </a:rPr>
              <a:t>neutrons</a:t>
            </a:r>
          </a:p>
        </p:txBody>
      </p:sp>
      <p:sp>
        <p:nvSpPr>
          <p:cNvPr id="6" name="TextBox 5">
            <a:extLst>
              <a:ext uri="{FF2B5EF4-FFF2-40B4-BE49-F238E27FC236}">
                <a16:creationId xmlns:a16="http://schemas.microsoft.com/office/drawing/2014/main" id="{0BB4B8FF-C775-5548-8E25-C22703DEDA90}"/>
              </a:ext>
            </a:extLst>
          </p:cNvPr>
          <p:cNvSpPr txBox="1"/>
          <p:nvPr/>
        </p:nvSpPr>
        <p:spPr>
          <a:xfrm>
            <a:off x="10624734" y="8908653"/>
            <a:ext cx="243368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kumimoji="0" lang="en-US" sz="4200" b="0" i="0" u="none" strike="noStrike" cap="none" spc="0" normalizeH="0" baseline="0">
                <a:ln>
                  <a:noFill/>
                </a:ln>
                <a:solidFill>
                  <a:schemeClr val="tx1"/>
                </a:solidFill>
                <a:effectLst/>
                <a:uFillTx/>
                <a:sym typeface="Muli Regular"/>
              </a:rPr>
              <a:t>gammas</a:t>
            </a:r>
          </a:p>
        </p:txBody>
      </p:sp>
      <p:sp>
        <p:nvSpPr>
          <p:cNvPr id="7" name="Rectangle 6">
            <a:extLst>
              <a:ext uri="{FF2B5EF4-FFF2-40B4-BE49-F238E27FC236}">
                <a16:creationId xmlns:a16="http://schemas.microsoft.com/office/drawing/2014/main" id="{5B997852-702D-1C43-931B-8C21ED293D82}"/>
              </a:ext>
            </a:extLst>
          </p:cNvPr>
          <p:cNvSpPr/>
          <p:nvPr/>
        </p:nvSpPr>
        <p:spPr>
          <a:xfrm>
            <a:off x="19106185" y="8408437"/>
            <a:ext cx="1867820" cy="1467581"/>
          </a:xfrm>
          <a:prstGeom prst="rect">
            <a:avLst/>
          </a:prstGeom>
        </p:spPr>
        <p:txBody>
          <a:bodyPr wrap="none">
            <a:spAutoFit/>
          </a:bodyPr>
          <a:lstStyle/>
          <a:p>
            <a:pPr algn="ctr"/>
            <a:br>
              <a:rPr lang="en-US" sz="3600">
                <a:solidFill>
                  <a:schemeClr val="tx1"/>
                </a:solidFill>
              </a:rPr>
            </a:br>
            <a:r>
              <a:rPr lang="en-US" sz="4200">
                <a:solidFill>
                  <a:schemeClr val="tx1"/>
                </a:solidFill>
              </a:rPr>
              <a:t>alphas</a:t>
            </a:r>
          </a:p>
        </p:txBody>
      </p:sp>
      <p:sp>
        <p:nvSpPr>
          <p:cNvPr id="8" name="Rectangle 7">
            <a:extLst>
              <a:ext uri="{FF2B5EF4-FFF2-40B4-BE49-F238E27FC236}">
                <a16:creationId xmlns:a16="http://schemas.microsoft.com/office/drawing/2014/main" id="{49060007-7B70-804A-9DF0-E120D5C3F19F}"/>
              </a:ext>
            </a:extLst>
          </p:cNvPr>
          <p:cNvSpPr/>
          <p:nvPr/>
        </p:nvSpPr>
        <p:spPr>
          <a:xfrm>
            <a:off x="15243603" y="8408438"/>
            <a:ext cx="1582484" cy="1467581"/>
          </a:xfrm>
          <a:prstGeom prst="rect">
            <a:avLst/>
          </a:prstGeom>
        </p:spPr>
        <p:txBody>
          <a:bodyPr wrap="none">
            <a:spAutoFit/>
          </a:bodyPr>
          <a:lstStyle/>
          <a:p>
            <a:pPr algn="ctr"/>
            <a:endParaRPr lang="en-US" sz="3600">
              <a:solidFill>
                <a:schemeClr val="tx1"/>
              </a:solidFill>
            </a:endParaRPr>
          </a:p>
          <a:p>
            <a:pPr algn="ctr"/>
            <a:r>
              <a:rPr lang="en-US" sz="4200">
                <a:solidFill>
                  <a:schemeClr val="tx1"/>
                </a:solidFill>
              </a:rPr>
              <a:t>betas</a:t>
            </a:r>
          </a:p>
        </p:txBody>
      </p:sp>
      <p:pic>
        <p:nvPicPr>
          <p:cNvPr id="2" name="Picture 8" descr="A picture containing car, blue, sitting, parked&#10;&#10;Description generated with very high confidence">
            <a:extLst>
              <a:ext uri="{FF2B5EF4-FFF2-40B4-BE49-F238E27FC236}">
                <a16:creationId xmlns:a16="http://schemas.microsoft.com/office/drawing/2014/main" id="{EE99BC5B-EC84-41F6-A1DE-2CA7CF0C4D15}"/>
              </a:ext>
            </a:extLst>
          </p:cNvPr>
          <p:cNvPicPr>
            <a:picLocks noChangeAspect="1"/>
          </p:cNvPicPr>
          <p:nvPr/>
        </p:nvPicPr>
        <p:blipFill>
          <a:blip r:embed="rId3">
            <a:extLst>
              <a:ext uri="{BEBA8EAE-BF5A-486C-A8C5-ECC9F3942E4B}">
                <a14:imgProps xmlns:a14="http://schemas.microsoft.com/office/drawing/2010/main">
                  <a14:imgLayer>
                    <a14:imgEffect>
                      <a14:backgroundRemoval t="0" b="99479" l="1498" r="100000"/>
                    </a14:imgEffect>
                  </a14:imgLayer>
                </a14:imgProps>
              </a:ext>
            </a:extLst>
          </a:blip>
          <a:stretch>
            <a:fillRect/>
          </a:stretch>
        </p:blipFill>
        <p:spPr>
          <a:xfrm>
            <a:off x="2172754" y="6428973"/>
            <a:ext cx="2743200" cy="1752727"/>
          </a:xfrm>
          <a:prstGeom prst="rect">
            <a:avLst/>
          </a:prstGeom>
        </p:spPr>
      </p:pic>
      <p:pic>
        <p:nvPicPr>
          <p:cNvPr id="10" name="Picture 10" descr="A close up of a sign&#10;&#10;Description generated with very high confidence">
            <a:extLst>
              <a:ext uri="{FF2B5EF4-FFF2-40B4-BE49-F238E27FC236}">
                <a16:creationId xmlns:a16="http://schemas.microsoft.com/office/drawing/2014/main" id="{CD489FD7-10CF-4552-9534-D8BD7BF43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39" b="96371" l="3257" r="97893"/>
                    </a14:imgEffect>
                  </a14:imgLayer>
                </a14:imgProps>
              </a:ext>
            </a:extLst>
          </a:blip>
          <a:stretch>
            <a:fillRect/>
          </a:stretch>
        </p:blipFill>
        <p:spPr>
          <a:xfrm>
            <a:off x="6481850" y="6002053"/>
            <a:ext cx="2743200" cy="2606566"/>
          </a:xfrm>
          <a:prstGeom prst="rect">
            <a:avLst/>
          </a:prstGeom>
        </p:spPr>
      </p:pic>
      <p:pic>
        <p:nvPicPr>
          <p:cNvPr id="12" name="Picture 12" descr="A picture containing indoor, sitting, plastic, toothbrush&#10;&#10;Description generated with very high confidence">
            <a:extLst>
              <a:ext uri="{FF2B5EF4-FFF2-40B4-BE49-F238E27FC236}">
                <a16:creationId xmlns:a16="http://schemas.microsoft.com/office/drawing/2014/main" id="{1CD965F5-E894-40DD-88CD-0EF55F6503FC}"/>
              </a:ext>
            </a:extLst>
          </p:cNvPr>
          <p:cNvPicPr>
            <a:picLocks noChangeAspect="1"/>
          </p:cNvPicPr>
          <p:nvPr/>
        </p:nvPicPr>
        <p:blipFill>
          <a:blip r:embed="rId6"/>
          <a:stretch>
            <a:fillRect/>
          </a:stretch>
        </p:blipFill>
        <p:spPr>
          <a:xfrm>
            <a:off x="10508212" y="6562508"/>
            <a:ext cx="2743200" cy="1485656"/>
          </a:xfrm>
          <a:prstGeom prst="rect">
            <a:avLst/>
          </a:prstGeom>
        </p:spPr>
      </p:pic>
      <p:pic>
        <p:nvPicPr>
          <p:cNvPr id="14" name="Picture 14" descr="A picture containing food, table, white&#10;&#10;Description generated with very high confidence">
            <a:extLst>
              <a:ext uri="{FF2B5EF4-FFF2-40B4-BE49-F238E27FC236}">
                <a16:creationId xmlns:a16="http://schemas.microsoft.com/office/drawing/2014/main" id="{4A28CEB9-21E8-4E61-A142-9B2723C676A6}"/>
              </a:ext>
            </a:extLst>
          </p:cNvPr>
          <p:cNvPicPr>
            <a:picLocks noChangeAspect="1"/>
          </p:cNvPicPr>
          <p:nvPr/>
        </p:nvPicPr>
        <p:blipFill>
          <a:blip r:embed="rId7"/>
          <a:stretch>
            <a:fillRect/>
          </a:stretch>
        </p:blipFill>
        <p:spPr>
          <a:xfrm>
            <a:off x="14804024" y="6127166"/>
            <a:ext cx="2461641" cy="2481453"/>
          </a:xfrm>
          <a:prstGeom prst="rect">
            <a:avLst/>
          </a:prstGeom>
        </p:spPr>
      </p:pic>
      <p:pic>
        <p:nvPicPr>
          <p:cNvPr id="16" name="Picture 16" descr="A picture containing white, table, sitting, clear&#10;&#10;Description generated with very high confidence">
            <a:extLst>
              <a:ext uri="{FF2B5EF4-FFF2-40B4-BE49-F238E27FC236}">
                <a16:creationId xmlns:a16="http://schemas.microsoft.com/office/drawing/2014/main" id="{721D4F9A-F115-4F6A-AE4E-534D09E19F97}"/>
              </a:ext>
            </a:extLst>
          </p:cNvPr>
          <p:cNvPicPr>
            <a:picLocks noChangeAspect="1"/>
          </p:cNvPicPr>
          <p:nvPr/>
        </p:nvPicPr>
        <p:blipFill>
          <a:blip r:embed="rId8"/>
          <a:stretch>
            <a:fillRect/>
          </a:stretch>
        </p:blipFill>
        <p:spPr>
          <a:xfrm>
            <a:off x="18831563" y="6127166"/>
            <a:ext cx="2417064" cy="2476500"/>
          </a:xfrm>
          <a:prstGeom prst="rect">
            <a:avLst/>
          </a:prstGeom>
        </p:spPr>
      </p:pic>
      <p:pic>
        <p:nvPicPr>
          <p:cNvPr id="13" name="Graphic 8" descr="Conductor">
            <a:extLst>
              <a:ext uri="{FF2B5EF4-FFF2-40B4-BE49-F238E27FC236}">
                <a16:creationId xmlns:a16="http://schemas.microsoft.com/office/drawing/2014/main" id="{5F77D504-9763-0447-9904-3DBE5CBB6B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6629" y="301734"/>
            <a:ext cx="5707625" cy="5830529"/>
          </a:xfrm>
          <a:prstGeom prst="rect">
            <a:avLst/>
          </a:prstGeom>
        </p:spPr>
      </p:pic>
      <p:grpSp>
        <p:nvGrpSpPr>
          <p:cNvPr id="17" name="Group 16">
            <a:extLst>
              <a:ext uri="{FF2B5EF4-FFF2-40B4-BE49-F238E27FC236}">
                <a16:creationId xmlns:a16="http://schemas.microsoft.com/office/drawing/2014/main" id="{8DBA2EBE-D3F7-C44A-8E1A-46AFC57FDD98}"/>
              </a:ext>
            </a:extLst>
          </p:cNvPr>
          <p:cNvGrpSpPr/>
          <p:nvPr/>
        </p:nvGrpSpPr>
        <p:grpSpPr>
          <a:xfrm>
            <a:off x="1624114" y="6002053"/>
            <a:ext cx="3840480" cy="3934918"/>
            <a:chOff x="1624114" y="6002053"/>
            <a:chExt cx="3840480" cy="3934918"/>
          </a:xfrm>
        </p:grpSpPr>
        <p:sp>
          <p:nvSpPr>
            <p:cNvPr id="9" name="Oval 8">
              <a:extLst>
                <a:ext uri="{FF2B5EF4-FFF2-40B4-BE49-F238E27FC236}">
                  <a16:creationId xmlns:a16="http://schemas.microsoft.com/office/drawing/2014/main" id="{BCEE8CB6-0E29-D14B-A163-C92CC662C6FA}"/>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5" name="Straight Connector 14">
              <a:extLst>
                <a:ext uri="{FF2B5EF4-FFF2-40B4-BE49-F238E27FC236}">
                  <a16:creationId xmlns:a16="http://schemas.microsoft.com/office/drawing/2014/main" id="{13A44DD6-E05C-4745-9BBF-049438EE0C9C}"/>
                </a:ext>
              </a:extLst>
            </p:cNvPr>
            <p:cNvCxnSpPr>
              <a:stCxn id="9" idx="1"/>
              <a:endCxn id="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5C8F8184-AB7A-2F42-A3CC-97DBCA381B44}"/>
              </a:ext>
            </a:extLst>
          </p:cNvPr>
          <p:cNvGrpSpPr/>
          <p:nvPr/>
        </p:nvGrpSpPr>
        <p:grpSpPr>
          <a:xfrm>
            <a:off x="5891426" y="6002053"/>
            <a:ext cx="3840480" cy="3934918"/>
            <a:chOff x="1624114" y="6002053"/>
            <a:chExt cx="3840480" cy="3934918"/>
          </a:xfrm>
        </p:grpSpPr>
        <p:sp>
          <p:nvSpPr>
            <p:cNvPr id="19" name="Oval 18">
              <a:extLst>
                <a:ext uri="{FF2B5EF4-FFF2-40B4-BE49-F238E27FC236}">
                  <a16:creationId xmlns:a16="http://schemas.microsoft.com/office/drawing/2014/main" id="{AAD01B0E-D19E-BF4C-B877-E51DE793F62B}"/>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0" name="Straight Connector 19">
              <a:extLst>
                <a:ext uri="{FF2B5EF4-FFF2-40B4-BE49-F238E27FC236}">
                  <a16:creationId xmlns:a16="http://schemas.microsoft.com/office/drawing/2014/main" id="{75A0131F-ABFD-B144-91C1-81EE9776175B}"/>
                </a:ext>
              </a:extLst>
            </p:cNvPr>
            <p:cNvCxnSpPr>
              <a:stCxn id="19" idx="1"/>
              <a:endCxn id="19"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21" name="Group 20">
            <a:extLst>
              <a:ext uri="{FF2B5EF4-FFF2-40B4-BE49-F238E27FC236}">
                <a16:creationId xmlns:a16="http://schemas.microsoft.com/office/drawing/2014/main" id="{AACD418B-6914-C74E-9F01-038716048267}"/>
              </a:ext>
            </a:extLst>
          </p:cNvPr>
          <p:cNvGrpSpPr/>
          <p:nvPr/>
        </p:nvGrpSpPr>
        <p:grpSpPr>
          <a:xfrm>
            <a:off x="10043284" y="6080705"/>
            <a:ext cx="3840480" cy="3934918"/>
            <a:chOff x="1624114" y="6002053"/>
            <a:chExt cx="3840480" cy="3934918"/>
          </a:xfrm>
        </p:grpSpPr>
        <p:sp>
          <p:nvSpPr>
            <p:cNvPr id="22" name="Oval 21">
              <a:extLst>
                <a:ext uri="{FF2B5EF4-FFF2-40B4-BE49-F238E27FC236}">
                  <a16:creationId xmlns:a16="http://schemas.microsoft.com/office/drawing/2014/main" id="{4A5304F1-FC5B-594A-9D22-6EC075414181}"/>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3" name="Straight Connector 22">
              <a:extLst>
                <a:ext uri="{FF2B5EF4-FFF2-40B4-BE49-F238E27FC236}">
                  <a16:creationId xmlns:a16="http://schemas.microsoft.com/office/drawing/2014/main" id="{CEFDF23D-7FF8-4041-AB7B-13DA55A623DD}"/>
                </a:ext>
              </a:extLst>
            </p:cNvPr>
            <p:cNvCxnSpPr>
              <a:stCxn id="22" idx="1"/>
              <a:endCxn id="22"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24" name="Group 23">
            <a:extLst>
              <a:ext uri="{FF2B5EF4-FFF2-40B4-BE49-F238E27FC236}">
                <a16:creationId xmlns:a16="http://schemas.microsoft.com/office/drawing/2014/main" id="{D1E5B4CC-E23E-3949-A5D4-5F9F6A5FA533}"/>
              </a:ext>
            </a:extLst>
          </p:cNvPr>
          <p:cNvGrpSpPr/>
          <p:nvPr/>
        </p:nvGrpSpPr>
        <p:grpSpPr>
          <a:xfrm>
            <a:off x="14195142" y="6002053"/>
            <a:ext cx="3840480" cy="3934918"/>
            <a:chOff x="1624114" y="6002053"/>
            <a:chExt cx="3840480" cy="3934918"/>
          </a:xfrm>
        </p:grpSpPr>
        <p:sp>
          <p:nvSpPr>
            <p:cNvPr id="25" name="Oval 24">
              <a:extLst>
                <a:ext uri="{FF2B5EF4-FFF2-40B4-BE49-F238E27FC236}">
                  <a16:creationId xmlns:a16="http://schemas.microsoft.com/office/drawing/2014/main" id="{AC2A94C0-E785-5D44-BAEA-10F45274355D}"/>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6" name="Straight Connector 25">
              <a:extLst>
                <a:ext uri="{FF2B5EF4-FFF2-40B4-BE49-F238E27FC236}">
                  <a16:creationId xmlns:a16="http://schemas.microsoft.com/office/drawing/2014/main" id="{3992C82C-0877-2D46-BACC-6A65DDB18B33}"/>
                </a:ext>
              </a:extLst>
            </p:cNvPr>
            <p:cNvCxnSpPr>
              <a:stCxn id="25" idx="1"/>
              <a:endCxn id="25"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grpSp>
        <p:nvGrpSpPr>
          <p:cNvPr id="27" name="Group 26">
            <a:extLst>
              <a:ext uri="{FF2B5EF4-FFF2-40B4-BE49-F238E27FC236}">
                <a16:creationId xmlns:a16="http://schemas.microsoft.com/office/drawing/2014/main" id="{B6AD5E04-1ACB-FA47-8BA0-C2D10A6C4ED3}"/>
              </a:ext>
            </a:extLst>
          </p:cNvPr>
          <p:cNvGrpSpPr/>
          <p:nvPr/>
        </p:nvGrpSpPr>
        <p:grpSpPr>
          <a:xfrm>
            <a:off x="18303833" y="6080705"/>
            <a:ext cx="3840480" cy="3934918"/>
            <a:chOff x="1624114" y="6002053"/>
            <a:chExt cx="3840480" cy="3934918"/>
          </a:xfrm>
        </p:grpSpPr>
        <p:sp>
          <p:nvSpPr>
            <p:cNvPr id="28" name="Oval 27">
              <a:extLst>
                <a:ext uri="{FF2B5EF4-FFF2-40B4-BE49-F238E27FC236}">
                  <a16:creationId xmlns:a16="http://schemas.microsoft.com/office/drawing/2014/main" id="{82ED8E0D-7A47-DA43-9CF6-4164B0C2B4D8}"/>
                </a:ext>
              </a:extLst>
            </p:cNvPr>
            <p:cNvSpPr>
              <a:spLocks noChangeAspect="1"/>
            </p:cNvSpPr>
            <p:nvPr/>
          </p:nvSpPr>
          <p:spPr>
            <a:xfrm>
              <a:off x="1624114" y="6002053"/>
              <a:ext cx="3840480" cy="3934918"/>
            </a:xfrm>
            <a:prstGeom prst="ellipse">
              <a:avLst/>
            </a:prstGeom>
            <a:noFill/>
            <a:ln w="1778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9" name="Straight Connector 28">
              <a:extLst>
                <a:ext uri="{FF2B5EF4-FFF2-40B4-BE49-F238E27FC236}">
                  <a16:creationId xmlns:a16="http://schemas.microsoft.com/office/drawing/2014/main" id="{B0C92A24-6414-444E-9143-2CB08970AB46}"/>
                </a:ext>
              </a:extLst>
            </p:cNvPr>
            <p:cNvCxnSpPr>
              <a:stCxn id="28" idx="1"/>
              <a:endCxn id="28" idx="5"/>
            </p:cNvCxnSpPr>
            <p:nvPr/>
          </p:nvCxnSpPr>
          <p:spPr>
            <a:xfrm>
              <a:off x="2186539" y="6578308"/>
              <a:ext cx="2715630" cy="2782408"/>
            </a:xfrm>
            <a:prstGeom prst="line">
              <a:avLst/>
            </a:prstGeom>
            <a:noFill/>
            <a:ln w="1778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1963275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And STOP!</a:t>
            </a:r>
          </a:p>
        </p:txBody>
      </p:sp>
      <p:pic>
        <p:nvPicPr>
          <p:cNvPr id="9" name="Graphic 9" descr="Mute ringer">
            <a:extLst>
              <a:ext uri="{FF2B5EF4-FFF2-40B4-BE49-F238E27FC236}">
                <a16:creationId xmlns:a16="http://schemas.microsoft.com/office/drawing/2014/main" id="{D58FC956-7F83-4F0F-BC0A-C0EAA973B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833" y="3245152"/>
            <a:ext cx="7821560" cy="8067366"/>
          </a:xfrm>
          <a:prstGeom prst="rect">
            <a:avLst/>
          </a:prstGeom>
        </p:spPr>
      </p:pic>
    </p:spTree>
    <p:extLst>
      <p:ext uri="{BB962C8B-B14F-4D97-AF65-F5344CB8AC3E}">
        <p14:creationId xmlns:p14="http://schemas.microsoft.com/office/powerpoint/2010/main" val="98198242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47</a:t>
            </a:fld>
            <a:endParaRPr/>
          </a:p>
        </p:txBody>
      </p:sp>
      <p:sp>
        <p:nvSpPr>
          <p:cNvPr id="3" name="Additional Notes">
            <a:extLst>
              <a:ext uri="{FF2B5EF4-FFF2-40B4-BE49-F238E27FC236}">
                <a16:creationId xmlns:a16="http://schemas.microsoft.com/office/drawing/2014/main" id="{1167E425-9F43-D04A-8730-DC34A85E63F5}"/>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chemeClr val="bg1"/>
                </a:solidFill>
              </a:rPr>
              <a:t>What did we lose?</a:t>
            </a:r>
          </a:p>
        </p:txBody>
      </p:sp>
      <p:sp>
        <p:nvSpPr>
          <p:cNvPr id="4"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C0D4A911-74FC-1640-9D48-CE3D341D92D9}"/>
              </a:ext>
            </a:extLst>
          </p:cNvPr>
          <p:cNvSpPr txBox="1">
            <a:spLocks/>
          </p:cNvSpPr>
          <p:nvPr/>
        </p:nvSpPr>
        <p:spPr>
          <a:xfrm>
            <a:off x="8498541" y="4330772"/>
            <a:ext cx="12095337" cy="628094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nSpc>
                <a:spcPct val="150000"/>
              </a:lnSpc>
              <a:buNone/>
            </a:pPr>
            <a:r>
              <a:rPr lang="en-US" sz="3600">
                <a:solidFill>
                  <a:schemeClr val="bg1"/>
                </a:solidFill>
              </a:rPr>
              <a:t>Alphas are slow, positively charged particles made up of two protons and two neutrons. They only travel a few centimeters in air.</a:t>
            </a:r>
          </a:p>
          <a:p>
            <a:pPr marL="0" indent="0">
              <a:lnSpc>
                <a:spcPct val="150000"/>
              </a:lnSpc>
              <a:buNone/>
            </a:pPr>
            <a:endParaRPr lang="en-US" sz="3600">
              <a:solidFill>
                <a:schemeClr val="bg1"/>
              </a:solidFill>
            </a:endParaRPr>
          </a:p>
          <a:p>
            <a:pPr marL="388620" indent="-388620">
              <a:lnSpc>
                <a:spcPct val="150000"/>
              </a:lnSpc>
              <a:buClr>
                <a:schemeClr val="bg1"/>
              </a:buClr>
            </a:pPr>
            <a:r>
              <a:rPr lang="en-US" sz="3600">
                <a:solidFill>
                  <a:schemeClr val="bg1"/>
                </a:solidFill>
              </a:rPr>
              <a:t>Alphas are reduced by using ultra clean materials with no radioactive elements to build our experiments with. </a:t>
            </a:r>
          </a:p>
        </p:txBody>
      </p:sp>
      <p:sp>
        <p:nvSpPr>
          <p:cNvPr id="6"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58F407F2-1F69-584F-9326-CFAB5D621C75}"/>
              </a:ext>
            </a:extLst>
          </p:cNvPr>
          <p:cNvSpPr txBox="1">
            <a:spLocks/>
          </p:cNvSpPr>
          <p:nvPr/>
        </p:nvSpPr>
        <p:spPr>
          <a:xfrm>
            <a:off x="6855732" y="4510387"/>
            <a:ext cx="17923703" cy="6280949"/>
          </a:xfrm>
          <a:prstGeom prst="rect">
            <a:avLst/>
          </a:prstGeom>
        </p:spPr>
        <p:txBody>
          <a:bodyPr/>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742950" indent="-742950">
              <a:lnSpc>
                <a:spcPct val="200000"/>
              </a:lnSpc>
              <a:buAutoNum type="arabicPeriod"/>
            </a:pPr>
            <a:endParaRPr lang="en-US" sz="3600">
              <a:solidFill>
                <a:schemeClr val="tx1"/>
              </a:solidFill>
            </a:endParaRPr>
          </a:p>
        </p:txBody>
      </p:sp>
      <p:sp>
        <p:nvSpPr>
          <p:cNvPr id="8" name="Rectangle 7">
            <a:extLst>
              <a:ext uri="{FF2B5EF4-FFF2-40B4-BE49-F238E27FC236}">
                <a16:creationId xmlns:a16="http://schemas.microsoft.com/office/drawing/2014/main" id="{9C0B9E34-404E-2F4C-82A1-1EF7395D260E}"/>
              </a:ext>
            </a:extLst>
          </p:cNvPr>
          <p:cNvSpPr/>
          <p:nvPr/>
        </p:nvSpPr>
        <p:spPr>
          <a:xfrm>
            <a:off x="3379074" y="6791658"/>
            <a:ext cx="1867820" cy="1467581"/>
          </a:xfrm>
          <a:prstGeom prst="rect">
            <a:avLst/>
          </a:prstGeom>
        </p:spPr>
        <p:txBody>
          <a:bodyPr wrap="none">
            <a:spAutoFit/>
          </a:bodyPr>
          <a:lstStyle/>
          <a:p>
            <a:pPr algn="ctr"/>
            <a:br>
              <a:rPr lang="en-US" sz="3600">
                <a:solidFill>
                  <a:schemeClr val="bg1"/>
                </a:solidFill>
              </a:rPr>
            </a:br>
            <a:r>
              <a:rPr lang="en-US" sz="4200">
                <a:solidFill>
                  <a:schemeClr val="bg1"/>
                </a:solidFill>
              </a:rPr>
              <a:t>alphas</a:t>
            </a:r>
          </a:p>
        </p:txBody>
      </p:sp>
      <p:pic>
        <p:nvPicPr>
          <p:cNvPr id="9" name="Picture 16" descr="A picture containing white, table, sitting, clear&#10;&#10;Description generated with very high confidence">
            <a:extLst>
              <a:ext uri="{FF2B5EF4-FFF2-40B4-BE49-F238E27FC236}">
                <a16:creationId xmlns:a16="http://schemas.microsoft.com/office/drawing/2014/main" id="{351B603A-CD92-EF47-A9E3-F57819C7DC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000" l="0" r="99385"/>
                    </a14:imgEffect>
                  </a14:imgLayer>
                </a14:imgProps>
              </a:ext>
            </a:extLst>
          </a:blip>
          <a:stretch>
            <a:fillRect/>
          </a:stretch>
        </p:blipFill>
        <p:spPr>
          <a:xfrm>
            <a:off x="3238267" y="4688806"/>
            <a:ext cx="2417064" cy="2476500"/>
          </a:xfrm>
          <a:prstGeom prst="rect">
            <a:avLst/>
          </a:prstGeom>
        </p:spPr>
      </p:pic>
    </p:spTree>
    <p:extLst>
      <p:ext uri="{BB962C8B-B14F-4D97-AF65-F5344CB8AC3E}">
        <p14:creationId xmlns:p14="http://schemas.microsoft.com/office/powerpoint/2010/main" val="17102885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Alphas ="/>
          <p:cNvSpPr txBox="1">
            <a:spLocks noGrp="1"/>
          </p:cNvSpPr>
          <p:nvPr>
            <p:ph type="title"/>
          </p:nvPr>
        </p:nvSpPr>
        <p:spPr>
          <a:xfrm>
            <a:off x="2465632" y="2200062"/>
            <a:ext cx="12404593" cy="1453029"/>
          </a:xfrm>
          <a:prstGeom prst="rect">
            <a:avLst/>
          </a:prstGeom>
        </p:spPr>
        <p:txBody>
          <a:bodyPr/>
          <a:lstStyle/>
          <a:p>
            <a:r>
              <a:t>Alphas =  </a:t>
            </a:r>
          </a:p>
        </p:txBody>
      </p:sp>
      <p:pic>
        <p:nvPicPr>
          <p:cNvPr id="355" name="Image" descr="Image"/>
          <p:cNvPicPr>
            <a:picLocks noChangeAspect="1"/>
          </p:cNvPicPr>
          <p:nvPr/>
        </p:nvPicPr>
        <p:blipFill>
          <a:blip r:embed="rId2"/>
          <a:stretch>
            <a:fillRect/>
          </a:stretch>
        </p:blipFill>
        <p:spPr>
          <a:xfrm>
            <a:off x="7028082" y="2101244"/>
            <a:ext cx="1292363" cy="1072133"/>
          </a:xfrm>
          <a:prstGeom prst="rect">
            <a:avLst/>
          </a:prstGeom>
          <a:ln w="12700">
            <a:miter lim="400000"/>
          </a:ln>
        </p:spPr>
      </p:pic>
      <p:sp>
        <p:nvSpPr>
          <p:cNvPr id="356" name="Large, slow, positively charged particles…"/>
          <p:cNvSpPr txBox="1"/>
          <p:nvPr/>
        </p:nvSpPr>
        <p:spPr>
          <a:xfrm>
            <a:off x="8756483" y="4815570"/>
            <a:ext cx="13293529" cy="5523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8" tIns="71438" rIns="71438" bIns="71438" anchor="ctr">
            <a:spAutoFit/>
          </a:bodyPr>
          <a:lstStyle/>
          <a:p>
            <a:pPr>
              <a:lnSpc>
                <a:spcPct val="100000"/>
              </a:lnSpc>
              <a:spcBef>
                <a:spcPts val="844"/>
              </a:spcBef>
              <a:defRPr sz="2800"/>
            </a:pPr>
            <a:r>
              <a:rPr sz="3900" dirty="0"/>
              <a:t>Large, slow, positively charged particles</a:t>
            </a:r>
            <a:r>
              <a:rPr lang="en-US" sz="3900" dirty="0"/>
              <a:t> </a:t>
            </a:r>
            <a:r>
              <a:rPr sz="3900" dirty="0"/>
              <a:t>made up of two protons and two neutrons</a:t>
            </a:r>
            <a:endParaRPr lang="en-US" sz="3900" dirty="0"/>
          </a:p>
          <a:p>
            <a:pPr>
              <a:defRPr sz="2800"/>
            </a:pPr>
            <a:endParaRPr sz="3938"/>
          </a:p>
          <a:p>
            <a:pPr>
              <a:lnSpc>
                <a:spcPct val="100000"/>
              </a:lnSpc>
              <a:spcBef>
                <a:spcPts val="844"/>
              </a:spcBef>
              <a:defRPr sz="2800"/>
            </a:pPr>
            <a:r>
              <a:rPr sz="3900" dirty="0"/>
              <a:t>Source - Materials.</a:t>
            </a:r>
          </a:p>
          <a:p>
            <a:pPr>
              <a:lnSpc>
                <a:spcPct val="100000"/>
              </a:lnSpc>
              <a:spcBef>
                <a:spcPts val="844"/>
              </a:spcBef>
              <a:defRPr sz="2800"/>
            </a:pPr>
            <a:endParaRPr sz="3938"/>
          </a:p>
          <a:p>
            <a:pPr>
              <a:lnSpc>
                <a:spcPct val="100000"/>
              </a:lnSpc>
              <a:spcBef>
                <a:spcPts val="844"/>
              </a:spcBef>
              <a:defRPr sz="2800"/>
            </a:pPr>
            <a:r>
              <a:rPr sz="3900" dirty="0"/>
              <a:t>Reduced by selecting ultra clean materials with no radioactive elements. Only travel a few cm in air so if present they are from the materials in the experiment.</a:t>
            </a:r>
            <a:r>
              <a:rPr lang="en-US" sz="3900" dirty="0"/>
              <a:t> </a:t>
            </a:r>
            <a:endParaRPr sz="3900" dirty="0"/>
          </a:p>
        </p:txBody>
      </p:sp>
      <p:sp>
        <p:nvSpPr>
          <p:cNvPr id="357" name="Oval"/>
          <p:cNvSpPr/>
          <p:nvPr/>
        </p:nvSpPr>
        <p:spPr>
          <a:xfrm>
            <a:off x="8750514"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58" name="Oval"/>
          <p:cNvSpPr/>
          <p:nvPr/>
        </p:nvSpPr>
        <p:spPr>
          <a:xfrm>
            <a:off x="14267870"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59" name="Oval"/>
          <p:cNvSpPr/>
          <p:nvPr/>
        </p:nvSpPr>
        <p:spPr>
          <a:xfrm>
            <a:off x="1347967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0" name="Oval"/>
          <p:cNvSpPr/>
          <p:nvPr/>
        </p:nvSpPr>
        <p:spPr>
          <a:xfrm>
            <a:off x="12691482"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1" name="Oval"/>
          <p:cNvSpPr/>
          <p:nvPr/>
        </p:nvSpPr>
        <p:spPr>
          <a:xfrm>
            <a:off x="9538708" y="11710180"/>
            <a:ext cx="577425"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2" name="Oval"/>
          <p:cNvSpPr/>
          <p:nvPr/>
        </p:nvSpPr>
        <p:spPr>
          <a:xfrm>
            <a:off x="10326901"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3" name="Oval"/>
          <p:cNvSpPr/>
          <p:nvPr/>
        </p:nvSpPr>
        <p:spPr>
          <a:xfrm>
            <a:off x="1111509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4" name="Oval"/>
          <p:cNvSpPr/>
          <p:nvPr/>
        </p:nvSpPr>
        <p:spPr>
          <a:xfrm>
            <a:off x="11903289"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5" name="Oval"/>
          <p:cNvSpPr/>
          <p:nvPr/>
        </p:nvSpPr>
        <p:spPr>
          <a:xfrm>
            <a:off x="15056063"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6" name="Oval"/>
          <p:cNvSpPr/>
          <p:nvPr/>
        </p:nvSpPr>
        <p:spPr>
          <a:xfrm>
            <a:off x="796232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67" name="Loud"/>
          <p:cNvSpPr txBox="1"/>
          <p:nvPr/>
        </p:nvSpPr>
        <p:spPr>
          <a:xfrm>
            <a:off x="16614590" y="11622973"/>
            <a:ext cx="120225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Loud</a:t>
            </a:r>
          </a:p>
        </p:txBody>
      </p:sp>
      <p:sp>
        <p:nvSpPr>
          <p:cNvPr id="368" name="Quiet"/>
          <p:cNvSpPr txBox="1"/>
          <p:nvPr/>
        </p:nvSpPr>
        <p:spPr>
          <a:xfrm>
            <a:off x="5773194" y="11633887"/>
            <a:ext cx="125034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Quiet</a:t>
            </a:r>
          </a:p>
        </p:txBody>
      </p:sp>
      <p:pic>
        <p:nvPicPr>
          <p:cNvPr id="369" name="Image" descr="Image"/>
          <p:cNvPicPr>
            <a:picLocks noChangeAspect="1"/>
          </p:cNvPicPr>
          <p:nvPr/>
        </p:nvPicPr>
        <p:blipFill>
          <a:blip r:embed="rId3"/>
          <a:stretch>
            <a:fillRect/>
          </a:stretch>
        </p:blipFill>
        <p:spPr>
          <a:xfrm>
            <a:off x="2468755" y="5375624"/>
            <a:ext cx="4273324" cy="4408270"/>
          </a:xfrm>
          <a:prstGeom prst="rect">
            <a:avLst/>
          </a:prstGeom>
          <a:ln w="12700">
            <a:miter lim="400000"/>
          </a:ln>
        </p:spPr>
      </p:pic>
    </p:spTree>
    <p:extLst>
      <p:ext uri="{BB962C8B-B14F-4D97-AF65-F5344CB8AC3E}">
        <p14:creationId xmlns:p14="http://schemas.microsoft.com/office/powerpoint/2010/main" val="216406239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Listen carefully! </a:t>
            </a:r>
          </a:p>
          <a:p>
            <a:r>
              <a:rPr lang="en-CA" sz="7900">
                <a:solidFill>
                  <a:srgbClr val="0175BE"/>
                </a:solidFill>
              </a:rPr>
              <a:t>What do you hear?</a:t>
            </a:r>
            <a:endParaRPr lang="en-US"/>
          </a:p>
        </p:txBody>
      </p:sp>
      <p:pic>
        <p:nvPicPr>
          <p:cNvPr id="2" name="Graphic 3" descr="Ear">
            <a:extLst>
              <a:ext uri="{FF2B5EF4-FFF2-40B4-BE49-F238E27FC236}">
                <a16:creationId xmlns:a16="http://schemas.microsoft.com/office/drawing/2014/main" id="{3A5962DE-7E41-4FD7-924D-1D873CF39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1919" y="4191682"/>
            <a:ext cx="4911305" cy="4767532"/>
          </a:xfrm>
          <a:prstGeom prst="rect">
            <a:avLst/>
          </a:prstGeom>
        </p:spPr>
      </p:pic>
      <p:pic>
        <p:nvPicPr>
          <p:cNvPr id="5" name="Graphic 5" descr="Voice">
            <a:extLst>
              <a:ext uri="{FF2B5EF4-FFF2-40B4-BE49-F238E27FC236}">
                <a16:creationId xmlns:a16="http://schemas.microsoft.com/office/drawing/2014/main" id="{D219ADC6-1367-4607-8963-A53784807D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1018" y="5975970"/>
            <a:ext cx="5658928" cy="2064590"/>
          </a:xfrm>
          <a:prstGeom prst="rect">
            <a:avLst/>
          </a:prstGeom>
        </p:spPr>
      </p:pic>
    </p:spTree>
    <p:extLst>
      <p:ext uri="{BB962C8B-B14F-4D97-AF65-F5344CB8AC3E}">
        <p14:creationId xmlns:p14="http://schemas.microsoft.com/office/powerpoint/2010/main" val="22864425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5</a:t>
            </a:fld>
            <a:endParaRPr/>
          </a:p>
        </p:txBody>
      </p:sp>
      <p:sp>
        <p:nvSpPr>
          <p:cNvPr id="224" name="Sub-atomic particles"/>
          <p:cNvSpPr txBox="1">
            <a:spLocks noGrp="1"/>
          </p:cNvSpPr>
          <p:nvPr>
            <p:ph type="title" idx="4294967295"/>
          </p:nvPr>
        </p:nvSpPr>
        <p:spPr>
          <a:xfrm>
            <a:off x="2614756" y="1815282"/>
            <a:ext cx="16538575" cy="1452563"/>
          </a:xfrm>
          <a:prstGeom prst="rect">
            <a:avLst/>
          </a:prstGeom>
        </p:spPr>
        <p:txBody>
          <a:bodyPr/>
          <a:lstStyle/>
          <a:p>
            <a:r>
              <a:rPr sz="7550"/>
              <a:t>Sub-atomic particles</a:t>
            </a:r>
            <a:r>
              <a:rPr lang="en-US" sz="7550"/>
              <a:t> </a:t>
            </a:r>
            <a:endParaRPr/>
          </a:p>
        </p:txBody>
      </p:sp>
      <p:sp>
        <p:nvSpPr>
          <p:cNvPr id="221" name="Neutrinos"/>
          <p:cNvSpPr txBox="1"/>
          <p:nvPr/>
        </p:nvSpPr>
        <p:spPr>
          <a:xfrm>
            <a:off x="7779456" y="10425014"/>
            <a:ext cx="3355087" cy="9932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3600" b="1">
                <a:solidFill>
                  <a:schemeClr val="accent6">
                    <a:satOff val="-15808"/>
                    <a:lumOff val="-17557"/>
                  </a:schemeClr>
                </a:solidFill>
              </a:defRPr>
            </a:lvl1pPr>
          </a:lstStyle>
          <a:p>
            <a:r>
              <a:rPr sz="5063"/>
              <a:t>Neutrinos </a:t>
            </a:r>
          </a:p>
        </p:txBody>
      </p:sp>
      <p:sp>
        <p:nvSpPr>
          <p:cNvPr id="222" name="Dark Matter?"/>
          <p:cNvSpPr txBox="1"/>
          <p:nvPr/>
        </p:nvSpPr>
        <p:spPr>
          <a:xfrm>
            <a:off x="12067089" y="10425014"/>
            <a:ext cx="4294446" cy="9932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3600" b="1">
                <a:solidFill>
                  <a:schemeClr val="accent6">
                    <a:satOff val="-15808"/>
                    <a:lumOff val="-17557"/>
                  </a:schemeClr>
                </a:solidFill>
              </a:defRPr>
            </a:lvl1pPr>
          </a:lstStyle>
          <a:p>
            <a:r>
              <a:rPr sz="5063"/>
              <a:t>Dark Matter? </a:t>
            </a:r>
          </a:p>
        </p:txBody>
      </p:sp>
      <p:pic>
        <p:nvPicPr>
          <p:cNvPr id="223" name="Image" descr="Image"/>
          <p:cNvPicPr>
            <a:picLocks noChangeAspect="1"/>
          </p:cNvPicPr>
          <p:nvPr/>
        </p:nvPicPr>
        <p:blipFill>
          <a:blip r:embed="rId3"/>
          <a:srcRect b="15819"/>
          <a:stretch>
            <a:fillRect/>
          </a:stretch>
        </p:blipFill>
        <p:spPr>
          <a:xfrm>
            <a:off x="5475236" y="3697935"/>
            <a:ext cx="13358230" cy="6134624"/>
          </a:xfrm>
          <a:prstGeom prst="rect">
            <a:avLst/>
          </a:prstGeom>
          <a:ln w="12700">
            <a:miter lim="400000"/>
          </a:ln>
        </p:spPr>
      </p:pic>
      <p:pic>
        <p:nvPicPr>
          <p:cNvPr id="225" name="Image" descr="Image"/>
          <p:cNvPicPr>
            <a:picLocks noChangeAspect="1"/>
          </p:cNvPicPr>
          <p:nvPr/>
        </p:nvPicPr>
        <p:blipFill>
          <a:blip r:embed="rId4"/>
          <a:srcRect l="35327" t="40993" r="35323" b="9737"/>
          <a:stretch>
            <a:fillRect/>
          </a:stretch>
        </p:blipFill>
        <p:spPr>
          <a:xfrm>
            <a:off x="8845273" y="11528962"/>
            <a:ext cx="1208315" cy="1140972"/>
          </a:xfrm>
          <a:custGeom>
            <a:avLst/>
            <a:gdLst/>
            <a:ahLst/>
            <a:cxnLst>
              <a:cxn ang="0">
                <a:pos x="wd2" y="hd2"/>
              </a:cxn>
              <a:cxn ang="5400000">
                <a:pos x="wd2" y="hd2"/>
              </a:cxn>
              <a:cxn ang="10800000">
                <a:pos x="wd2" y="hd2"/>
              </a:cxn>
              <a:cxn ang="16200000">
                <a:pos x="wd2" y="hd2"/>
              </a:cxn>
            </a:cxnLst>
            <a:rect l="0" t="0" r="r" b="b"/>
            <a:pathLst>
              <a:path w="19679" h="20595" extrusionOk="0">
                <a:moveTo>
                  <a:pt x="9835" y="0"/>
                </a:moveTo>
                <a:cubicBezTo>
                  <a:pt x="7318" y="0"/>
                  <a:pt x="4803" y="1002"/>
                  <a:pt x="2882" y="3012"/>
                </a:cubicBezTo>
                <a:cubicBezTo>
                  <a:pt x="-960" y="7033"/>
                  <a:pt x="-960" y="13558"/>
                  <a:pt x="2882" y="17579"/>
                </a:cubicBezTo>
                <a:cubicBezTo>
                  <a:pt x="6724" y="21600"/>
                  <a:pt x="12956" y="21600"/>
                  <a:pt x="16798" y="17579"/>
                </a:cubicBezTo>
                <a:cubicBezTo>
                  <a:pt x="20640" y="13558"/>
                  <a:pt x="20640" y="7033"/>
                  <a:pt x="16798" y="3012"/>
                </a:cubicBezTo>
                <a:cubicBezTo>
                  <a:pt x="14877" y="1002"/>
                  <a:pt x="12353" y="0"/>
                  <a:pt x="9835" y="0"/>
                </a:cubicBezTo>
                <a:close/>
              </a:path>
            </a:pathLst>
          </a:custGeom>
          <a:ln w="12700">
            <a:miter lim="400000"/>
          </a:ln>
        </p:spPr>
      </p:pic>
      <p:pic>
        <p:nvPicPr>
          <p:cNvPr id="226" name="Image" descr="Image"/>
          <p:cNvPicPr>
            <a:picLocks noChangeAspect="1"/>
          </p:cNvPicPr>
          <p:nvPr/>
        </p:nvPicPr>
        <p:blipFill>
          <a:blip r:embed="rId4"/>
          <a:srcRect l="4072" t="42262" r="69029" b="10236"/>
          <a:stretch>
            <a:fillRect/>
          </a:stretch>
        </p:blipFill>
        <p:spPr>
          <a:xfrm>
            <a:off x="7483962" y="11528961"/>
            <a:ext cx="1148611" cy="1140975"/>
          </a:xfrm>
          <a:custGeom>
            <a:avLst/>
            <a:gdLst/>
            <a:ahLst/>
            <a:cxnLst>
              <a:cxn ang="0">
                <a:pos x="wd2" y="hd2"/>
              </a:cxn>
              <a:cxn ang="5400000">
                <a:pos x="wd2" y="hd2"/>
              </a:cxn>
              <a:cxn ang="10800000">
                <a:pos x="wd2" y="hd2"/>
              </a:cxn>
              <a:cxn ang="16200000">
                <a:pos x="wd2" y="hd2"/>
              </a:cxn>
            </a:cxnLst>
            <a:rect l="0" t="0" r="r" b="b"/>
            <a:pathLst>
              <a:path w="19678" h="20595" extrusionOk="0">
                <a:moveTo>
                  <a:pt x="9834" y="0"/>
                </a:moveTo>
                <a:cubicBezTo>
                  <a:pt x="7315" y="0"/>
                  <a:pt x="4805" y="1002"/>
                  <a:pt x="2883" y="3012"/>
                </a:cubicBezTo>
                <a:cubicBezTo>
                  <a:pt x="-961" y="7033"/>
                  <a:pt x="-961" y="13558"/>
                  <a:pt x="2883" y="17579"/>
                </a:cubicBezTo>
                <a:cubicBezTo>
                  <a:pt x="6727" y="21600"/>
                  <a:pt x="12951" y="21600"/>
                  <a:pt x="16795" y="17579"/>
                </a:cubicBezTo>
                <a:cubicBezTo>
                  <a:pt x="20639" y="13558"/>
                  <a:pt x="20639" y="7033"/>
                  <a:pt x="16795" y="3012"/>
                </a:cubicBezTo>
                <a:cubicBezTo>
                  <a:pt x="14873" y="1002"/>
                  <a:pt x="12353" y="0"/>
                  <a:pt x="9834" y="0"/>
                </a:cubicBezTo>
                <a:close/>
              </a:path>
            </a:pathLst>
          </a:custGeom>
          <a:ln w="12700">
            <a:miter lim="400000"/>
          </a:ln>
        </p:spPr>
      </p:pic>
      <p:pic>
        <p:nvPicPr>
          <p:cNvPr id="227" name="Image" descr="Image"/>
          <p:cNvPicPr>
            <a:picLocks noChangeAspect="1"/>
          </p:cNvPicPr>
          <p:nvPr/>
        </p:nvPicPr>
        <p:blipFill>
          <a:blip r:embed="rId4"/>
          <a:srcRect l="68383" t="40766" r="3808" b="9223"/>
          <a:stretch>
            <a:fillRect/>
          </a:stretch>
        </p:blipFill>
        <p:spPr>
          <a:xfrm>
            <a:off x="10266287" y="11528961"/>
            <a:ext cx="1127883" cy="1140974"/>
          </a:xfrm>
          <a:custGeom>
            <a:avLst/>
            <a:gdLst/>
            <a:ahLst/>
            <a:cxnLst>
              <a:cxn ang="0">
                <a:pos x="wd2" y="hd2"/>
              </a:cxn>
              <a:cxn ang="5400000">
                <a:pos x="wd2" y="hd2"/>
              </a:cxn>
              <a:cxn ang="10800000">
                <a:pos x="wd2" y="hd2"/>
              </a:cxn>
              <a:cxn ang="16200000">
                <a:pos x="wd2" y="hd2"/>
              </a:cxn>
            </a:cxnLst>
            <a:rect l="0" t="0" r="r" b="b"/>
            <a:pathLst>
              <a:path w="19679" h="20595" extrusionOk="0">
                <a:moveTo>
                  <a:pt x="9834" y="0"/>
                </a:moveTo>
                <a:cubicBezTo>
                  <a:pt x="7316" y="0"/>
                  <a:pt x="4803" y="1002"/>
                  <a:pt x="2882" y="3012"/>
                </a:cubicBezTo>
                <a:cubicBezTo>
                  <a:pt x="-961" y="7033"/>
                  <a:pt x="-961" y="13558"/>
                  <a:pt x="2882" y="17579"/>
                </a:cubicBezTo>
                <a:cubicBezTo>
                  <a:pt x="6724" y="21600"/>
                  <a:pt x="12954" y="21600"/>
                  <a:pt x="16796" y="17579"/>
                </a:cubicBezTo>
                <a:cubicBezTo>
                  <a:pt x="20639" y="13558"/>
                  <a:pt x="20639" y="7033"/>
                  <a:pt x="16796" y="3012"/>
                </a:cubicBezTo>
                <a:cubicBezTo>
                  <a:pt x="14875" y="1002"/>
                  <a:pt x="12352" y="0"/>
                  <a:pt x="9834" y="0"/>
                </a:cubicBezTo>
                <a:close/>
              </a:path>
            </a:pathLst>
          </a:custGeom>
          <a:ln w="12700">
            <a:miter lim="400000"/>
          </a:ln>
        </p:spPr>
      </p:pic>
      <p:sp>
        <p:nvSpPr>
          <p:cNvPr id="228" name="Oval"/>
          <p:cNvSpPr/>
          <p:nvPr/>
        </p:nvSpPr>
        <p:spPr>
          <a:xfrm>
            <a:off x="13288802" y="11528962"/>
            <a:ext cx="1208315" cy="1140972"/>
          </a:xfrm>
          <a:prstGeom prst="ellipse">
            <a:avLst/>
          </a:prstGeom>
          <a:solidFill>
            <a:srgbClr val="000000"/>
          </a:solidFill>
          <a:ln w="12700">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229" name="?"/>
          <p:cNvSpPr txBox="1"/>
          <p:nvPr/>
        </p:nvSpPr>
        <p:spPr>
          <a:xfrm>
            <a:off x="13616226" y="11602805"/>
            <a:ext cx="540214" cy="9932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3600" b="1">
                <a:solidFill>
                  <a:srgbClr val="FFFFFF"/>
                </a:solidFill>
              </a:defRPr>
            </a:lvl1pPr>
          </a:lstStyle>
          <a:p>
            <a:r>
              <a:rPr sz="5063"/>
              <a:t>?</a:t>
            </a:r>
          </a:p>
        </p:txBody>
      </p:sp>
      <p:sp>
        <p:nvSpPr>
          <p:cNvPr id="230" name="Image courtesy of Research Scientist at SNOLAB"/>
          <p:cNvSpPr txBox="1"/>
          <p:nvPr/>
        </p:nvSpPr>
        <p:spPr>
          <a:xfrm>
            <a:off x="223660" y="12909084"/>
            <a:ext cx="6572313"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5E5E5E"/>
                </a:solidFill>
              </a:defRPr>
            </a:lvl1pPr>
          </a:lstStyle>
          <a:p>
            <a:r>
              <a:rPr sz="2250"/>
              <a:t>Image courtesy of Research Scientist at SNOLAB </a:t>
            </a:r>
          </a:p>
        </p:txBody>
      </p:sp>
    </p:spTree>
    <p:extLst>
      <p:ext uri="{BB962C8B-B14F-4D97-AF65-F5344CB8AC3E}">
        <p14:creationId xmlns:p14="http://schemas.microsoft.com/office/powerpoint/2010/main" val="187303688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dditional Notes">
            <a:extLst>
              <a:ext uri="{FF2B5EF4-FFF2-40B4-BE49-F238E27FC236}">
                <a16:creationId xmlns:a16="http://schemas.microsoft.com/office/drawing/2014/main" id="{4832F909-EC3A-4F44-8CEE-76E8BA75EB79}"/>
              </a:ext>
            </a:extLst>
          </p:cNvPr>
          <p:cNvSpPr txBox="1">
            <a:spLocks/>
          </p:cNvSpPr>
          <p:nvPr/>
        </p:nvSpPr>
        <p:spPr>
          <a:xfrm>
            <a:off x="2670175" y="1715823"/>
            <a:ext cx="12404592" cy="1453029"/>
          </a:xfrm>
          <a:prstGeom prst="rect">
            <a:avLst/>
          </a:prstGeom>
        </p:spPr>
        <p:txBody>
          <a:bodyPr anchor="t"/>
          <a:lstStyle>
            <a:lvl1pPr marL="0" marR="0" indent="0" algn="l" defTabSz="813315" rtl="0" latinLnBrk="0">
              <a:lnSpc>
                <a:spcPct val="80000"/>
              </a:lnSpc>
              <a:spcBef>
                <a:spcPts val="0"/>
              </a:spcBef>
              <a:spcAft>
                <a:spcPts val="0"/>
              </a:spcAft>
              <a:buClrTx/>
              <a:buSzTx/>
              <a:buFontTx/>
              <a:buNone/>
              <a:tabLst/>
              <a:defRPr sz="7919"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CA" sz="7900">
                <a:solidFill>
                  <a:srgbClr val="0175BE"/>
                </a:solidFill>
              </a:rPr>
              <a:t>Neutrinos? Dark Matter?</a:t>
            </a:r>
            <a:endParaRPr lang="en-US"/>
          </a:p>
        </p:txBody>
      </p:sp>
      <p:sp>
        <p:nvSpPr>
          <p:cNvPr id="6"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1A96D1B4-88E5-C64C-B0CE-0B2CAEC38A76}"/>
              </a:ext>
            </a:extLst>
          </p:cNvPr>
          <p:cNvSpPr txBox="1">
            <a:spLocks/>
          </p:cNvSpPr>
          <p:nvPr/>
        </p:nvSpPr>
        <p:spPr>
          <a:xfrm>
            <a:off x="2670175" y="4304647"/>
            <a:ext cx="14703425" cy="628094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a:lnSpc>
                <a:spcPct val="150000"/>
              </a:lnSpc>
              <a:spcAft>
                <a:spcPts val="1800"/>
              </a:spcAft>
              <a:buNone/>
            </a:pPr>
            <a:r>
              <a:rPr lang="en-US" sz="3600">
                <a:solidFill>
                  <a:schemeClr val="tx1"/>
                </a:solidFill>
              </a:rPr>
              <a:t>We detect invisible particles by:</a:t>
            </a:r>
          </a:p>
          <a:p>
            <a:pPr marL="388620" indent="-388620">
              <a:lnSpc>
                <a:spcPct val="150000"/>
              </a:lnSpc>
            </a:pPr>
            <a:r>
              <a:rPr lang="en-US" sz="3600">
                <a:solidFill>
                  <a:schemeClr val="tx1"/>
                </a:solidFill>
              </a:rPr>
              <a:t>Going deep underground,</a:t>
            </a:r>
          </a:p>
          <a:p>
            <a:pPr marL="388620" indent="-388620">
              <a:lnSpc>
                <a:spcPct val="150000"/>
              </a:lnSpc>
            </a:pPr>
            <a:r>
              <a:rPr lang="en-US" sz="3600">
                <a:solidFill>
                  <a:schemeClr val="tx1"/>
                </a:solidFill>
              </a:rPr>
              <a:t>Keeping the lab super clean, </a:t>
            </a:r>
          </a:p>
          <a:p>
            <a:pPr>
              <a:lnSpc>
                <a:spcPct val="150000"/>
              </a:lnSpc>
            </a:pPr>
            <a:r>
              <a:rPr lang="en-US" sz="3600">
                <a:solidFill>
                  <a:schemeClr val="tx1"/>
                </a:solidFill>
              </a:rPr>
              <a:t>Surrounding experiments with water shielding, </a:t>
            </a:r>
          </a:p>
          <a:p>
            <a:pPr marL="388620" indent="-388620">
              <a:lnSpc>
                <a:spcPct val="150000"/>
              </a:lnSpc>
            </a:pPr>
            <a:r>
              <a:rPr lang="en-US" sz="3600">
                <a:solidFill>
                  <a:schemeClr val="tx1"/>
                </a:solidFill>
              </a:rPr>
              <a:t>Surrounding experiments with lead or copper shielding, and </a:t>
            </a:r>
          </a:p>
          <a:p>
            <a:pPr marL="388620" indent="-388620">
              <a:lnSpc>
                <a:spcPct val="150000"/>
              </a:lnSpc>
            </a:pPr>
            <a:r>
              <a:rPr lang="en-US" sz="3600">
                <a:solidFill>
                  <a:schemeClr val="tx1"/>
                </a:solidFill>
              </a:rPr>
              <a:t>Using ultra-pure non-radioactive materials</a:t>
            </a:r>
          </a:p>
        </p:txBody>
      </p:sp>
    </p:spTree>
    <p:extLst>
      <p:ext uri="{BB962C8B-B14F-4D97-AF65-F5344CB8AC3E}">
        <p14:creationId xmlns:p14="http://schemas.microsoft.com/office/powerpoint/2010/main" val="345337248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Neutrinos or Dark Matter"/>
          <p:cNvSpPr txBox="1">
            <a:spLocks noGrp="1"/>
          </p:cNvSpPr>
          <p:nvPr>
            <p:ph type="title"/>
          </p:nvPr>
        </p:nvSpPr>
        <p:spPr>
          <a:prstGeom prst="rect">
            <a:avLst/>
          </a:prstGeom>
        </p:spPr>
        <p:txBody>
          <a:bodyPr/>
          <a:lstStyle/>
          <a:p>
            <a:r>
              <a:t>Neutrinos or Dark Matter</a:t>
            </a:r>
          </a:p>
        </p:txBody>
      </p:sp>
      <p:sp>
        <p:nvSpPr>
          <p:cNvPr id="372" name="Oval"/>
          <p:cNvSpPr/>
          <p:nvPr/>
        </p:nvSpPr>
        <p:spPr>
          <a:xfrm>
            <a:off x="8750514"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3" name="Oval"/>
          <p:cNvSpPr/>
          <p:nvPr/>
        </p:nvSpPr>
        <p:spPr>
          <a:xfrm>
            <a:off x="14267870"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4" name="Oval"/>
          <p:cNvSpPr/>
          <p:nvPr/>
        </p:nvSpPr>
        <p:spPr>
          <a:xfrm>
            <a:off x="1347967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5" name="Oval"/>
          <p:cNvSpPr/>
          <p:nvPr/>
        </p:nvSpPr>
        <p:spPr>
          <a:xfrm>
            <a:off x="12691482"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6" name="Oval"/>
          <p:cNvSpPr/>
          <p:nvPr/>
        </p:nvSpPr>
        <p:spPr>
          <a:xfrm>
            <a:off x="9538708" y="11710180"/>
            <a:ext cx="577425"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7" name="Oval"/>
          <p:cNvSpPr/>
          <p:nvPr/>
        </p:nvSpPr>
        <p:spPr>
          <a:xfrm>
            <a:off x="10326901"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8" name="Oval"/>
          <p:cNvSpPr/>
          <p:nvPr/>
        </p:nvSpPr>
        <p:spPr>
          <a:xfrm>
            <a:off x="11115095"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79" name="Oval"/>
          <p:cNvSpPr/>
          <p:nvPr/>
        </p:nvSpPr>
        <p:spPr>
          <a:xfrm>
            <a:off x="11903289"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80" name="Oval"/>
          <p:cNvSpPr/>
          <p:nvPr/>
        </p:nvSpPr>
        <p:spPr>
          <a:xfrm>
            <a:off x="15056063" y="11710180"/>
            <a:ext cx="577423" cy="557609"/>
          </a:xfrm>
          <a:prstGeom prst="ellipse">
            <a:avLst/>
          </a:prstGeom>
          <a:solidFill>
            <a:srgbClr val="FFFFFF"/>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81" name="Oval"/>
          <p:cNvSpPr/>
          <p:nvPr/>
        </p:nvSpPr>
        <p:spPr>
          <a:xfrm>
            <a:off x="7962321" y="11710180"/>
            <a:ext cx="577423" cy="557609"/>
          </a:xfrm>
          <a:prstGeom prst="ellipse">
            <a:avLst/>
          </a:prstGeom>
          <a:solidFill>
            <a:schemeClr val="accent1"/>
          </a:solidFill>
          <a:ln w="25400">
            <a:solidFill>
              <a:srgbClr val="000000"/>
            </a:solidFill>
            <a:miter lim="400000"/>
          </a:ln>
        </p:spPr>
        <p:txBody>
          <a:bodyPr lIns="71438" tIns="71438" rIns="71438" bIns="71438" anchor="ctr"/>
          <a:lstStyle/>
          <a:p>
            <a:pPr algn="ctr">
              <a:lnSpc>
                <a:spcPct val="100000"/>
              </a:lnSpc>
              <a:defRPr sz="2200">
                <a:solidFill>
                  <a:srgbClr val="FFFFFF"/>
                </a:solidFill>
                <a:latin typeface="Helvetica Neue Medium"/>
                <a:ea typeface="Helvetica Neue Medium"/>
                <a:cs typeface="Helvetica Neue Medium"/>
                <a:sym typeface="Helvetica Neue Medium"/>
              </a:defRPr>
            </a:pPr>
            <a:endParaRPr sz="3094"/>
          </a:p>
        </p:txBody>
      </p:sp>
      <p:sp>
        <p:nvSpPr>
          <p:cNvPr id="382" name="Loud"/>
          <p:cNvSpPr txBox="1"/>
          <p:nvPr/>
        </p:nvSpPr>
        <p:spPr>
          <a:xfrm>
            <a:off x="16614590" y="11622973"/>
            <a:ext cx="120225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Loud</a:t>
            </a:r>
          </a:p>
        </p:txBody>
      </p:sp>
      <p:pic>
        <p:nvPicPr>
          <p:cNvPr id="383" name="Image" descr="Image"/>
          <p:cNvPicPr>
            <a:picLocks noChangeAspect="1"/>
          </p:cNvPicPr>
          <p:nvPr/>
        </p:nvPicPr>
        <p:blipFill>
          <a:blip r:embed="rId3"/>
          <a:srcRect/>
          <a:stretch>
            <a:fillRect/>
          </a:stretch>
        </p:blipFill>
        <p:spPr>
          <a:xfrm>
            <a:off x="3705778" y="7373579"/>
            <a:ext cx="2313955" cy="2313956"/>
          </a:xfrm>
          <a:prstGeom prst="rect">
            <a:avLst/>
          </a:prstGeom>
          <a:ln w="12700">
            <a:miter lim="400000"/>
          </a:ln>
        </p:spPr>
      </p:pic>
      <p:pic>
        <p:nvPicPr>
          <p:cNvPr id="384" name="Image" descr="Image"/>
          <p:cNvPicPr>
            <a:picLocks noChangeAspect="1"/>
          </p:cNvPicPr>
          <p:nvPr/>
        </p:nvPicPr>
        <p:blipFill>
          <a:blip r:embed="rId4"/>
          <a:srcRect l="35327" t="40993" r="35323" b="9737"/>
          <a:stretch>
            <a:fillRect/>
          </a:stretch>
        </p:blipFill>
        <p:spPr>
          <a:xfrm>
            <a:off x="4258507" y="5226034"/>
            <a:ext cx="1208315" cy="1140972"/>
          </a:xfrm>
          <a:custGeom>
            <a:avLst/>
            <a:gdLst/>
            <a:ahLst/>
            <a:cxnLst>
              <a:cxn ang="0">
                <a:pos x="wd2" y="hd2"/>
              </a:cxn>
              <a:cxn ang="5400000">
                <a:pos x="wd2" y="hd2"/>
              </a:cxn>
              <a:cxn ang="10800000">
                <a:pos x="wd2" y="hd2"/>
              </a:cxn>
              <a:cxn ang="16200000">
                <a:pos x="wd2" y="hd2"/>
              </a:cxn>
            </a:cxnLst>
            <a:rect l="0" t="0" r="r" b="b"/>
            <a:pathLst>
              <a:path w="19679" h="20595" extrusionOk="0">
                <a:moveTo>
                  <a:pt x="9835" y="0"/>
                </a:moveTo>
                <a:cubicBezTo>
                  <a:pt x="7318" y="0"/>
                  <a:pt x="4803" y="1002"/>
                  <a:pt x="2882" y="3012"/>
                </a:cubicBezTo>
                <a:cubicBezTo>
                  <a:pt x="-960" y="7033"/>
                  <a:pt x="-960" y="13558"/>
                  <a:pt x="2882" y="17579"/>
                </a:cubicBezTo>
                <a:cubicBezTo>
                  <a:pt x="6724" y="21600"/>
                  <a:pt x="12956" y="21600"/>
                  <a:pt x="16798" y="17579"/>
                </a:cubicBezTo>
                <a:cubicBezTo>
                  <a:pt x="20640" y="13558"/>
                  <a:pt x="20640" y="7033"/>
                  <a:pt x="16798" y="3012"/>
                </a:cubicBezTo>
                <a:cubicBezTo>
                  <a:pt x="14877" y="1002"/>
                  <a:pt x="12353" y="0"/>
                  <a:pt x="9835" y="0"/>
                </a:cubicBezTo>
                <a:close/>
              </a:path>
            </a:pathLst>
          </a:custGeom>
          <a:ln w="12700">
            <a:miter lim="400000"/>
          </a:ln>
        </p:spPr>
      </p:pic>
      <p:pic>
        <p:nvPicPr>
          <p:cNvPr id="385" name="Image" descr="Image"/>
          <p:cNvPicPr>
            <a:picLocks noChangeAspect="1"/>
          </p:cNvPicPr>
          <p:nvPr/>
        </p:nvPicPr>
        <p:blipFill>
          <a:blip r:embed="rId4"/>
          <a:srcRect l="4072" t="42262" r="69029" b="10236"/>
          <a:stretch>
            <a:fillRect/>
          </a:stretch>
        </p:blipFill>
        <p:spPr>
          <a:xfrm>
            <a:off x="2897196" y="5226031"/>
            <a:ext cx="1148611" cy="1140975"/>
          </a:xfrm>
          <a:custGeom>
            <a:avLst/>
            <a:gdLst/>
            <a:ahLst/>
            <a:cxnLst>
              <a:cxn ang="0">
                <a:pos x="wd2" y="hd2"/>
              </a:cxn>
              <a:cxn ang="5400000">
                <a:pos x="wd2" y="hd2"/>
              </a:cxn>
              <a:cxn ang="10800000">
                <a:pos x="wd2" y="hd2"/>
              </a:cxn>
              <a:cxn ang="16200000">
                <a:pos x="wd2" y="hd2"/>
              </a:cxn>
            </a:cxnLst>
            <a:rect l="0" t="0" r="r" b="b"/>
            <a:pathLst>
              <a:path w="19678" h="20595" extrusionOk="0">
                <a:moveTo>
                  <a:pt x="9834" y="0"/>
                </a:moveTo>
                <a:cubicBezTo>
                  <a:pt x="7315" y="0"/>
                  <a:pt x="4805" y="1002"/>
                  <a:pt x="2883" y="3012"/>
                </a:cubicBezTo>
                <a:cubicBezTo>
                  <a:pt x="-961" y="7033"/>
                  <a:pt x="-961" y="13558"/>
                  <a:pt x="2883" y="17579"/>
                </a:cubicBezTo>
                <a:cubicBezTo>
                  <a:pt x="6727" y="21600"/>
                  <a:pt x="12951" y="21600"/>
                  <a:pt x="16795" y="17579"/>
                </a:cubicBezTo>
                <a:cubicBezTo>
                  <a:pt x="20639" y="13558"/>
                  <a:pt x="20639" y="7033"/>
                  <a:pt x="16795" y="3012"/>
                </a:cubicBezTo>
                <a:cubicBezTo>
                  <a:pt x="14873" y="1002"/>
                  <a:pt x="12353" y="0"/>
                  <a:pt x="9834" y="0"/>
                </a:cubicBezTo>
                <a:close/>
              </a:path>
            </a:pathLst>
          </a:custGeom>
          <a:ln w="12700">
            <a:miter lim="400000"/>
          </a:ln>
        </p:spPr>
      </p:pic>
      <p:pic>
        <p:nvPicPr>
          <p:cNvPr id="386" name="Image" descr="Image"/>
          <p:cNvPicPr>
            <a:picLocks noChangeAspect="1"/>
          </p:cNvPicPr>
          <p:nvPr/>
        </p:nvPicPr>
        <p:blipFill>
          <a:blip r:embed="rId4"/>
          <a:srcRect l="68383" t="40766" r="3808" b="9223"/>
          <a:stretch>
            <a:fillRect/>
          </a:stretch>
        </p:blipFill>
        <p:spPr>
          <a:xfrm>
            <a:off x="5679521" y="5226034"/>
            <a:ext cx="1127883" cy="1140974"/>
          </a:xfrm>
          <a:custGeom>
            <a:avLst/>
            <a:gdLst/>
            <a:ahLst/>
            <a:cxnLst>
              <a:cxn ang="0">
                <a:pos x="wd2" y="hd2"/>
              </a:cxn>
              <a:cxn ang="5400000">
                <a:pos x="wd2" y="hd2"/>
              </a:cxn>
              <a:cxn ang="10800000">
                <a:pos x="wd2" y="hd2"/>
              </a:cxn>
              <a:cxn ang="16200000">
                <a:pos x="wd2" y="hd2"/>
              </a:cxn>
            </a:cxnLst>
            <a:rect l="0" t="0" r="r" b="b"/>
            <a:pathLst>
              <a:path w="19679" h="20595" extrusionOk="0">
                <a:moveTo>
                  <a:pt x="9834" y="0"/>
                </a:moveTo>
                <a:cubicBezTo>
                  <a:pt x="7316" y="0"/>
                  <a:pt x="4803" y="1002"/>
                  <a:pt x="2882" y="3012"/>
                </a:cubicBezTo>
                <a:cubicBezTo>
                  <a:pt x="-961" y="7033"/>
                  <a:pt x="-961" y="13558"/>
                  <a:pt x="2882" y="17579"/>
                </a:cubicBezTo>
                <a:cubicBezTo>
                  <a:pt x="6724" y="21600"/>
                  <a:pt x="12954" y="21600"/>
                  <a:pt x="16796" y="17579"/>
                </a:cubicBezTo>
                <a:cubicBezTo>
                  <a:pt x="20639" y="13558"/>
                  <a:pt x="20639" y="7033"/>
                  <a:pt x="16796" y="3012"/>
                </a:cubicBezTo>
                <a:cubicBezTo>
                  <a:pt x="14875" y="1002"/>
                  <a:pt x="12352" y="0"/>
                  <a:pt x="9834" y="0"/>
                </a:cubicBezTo>
                <a:close/>
              </a:path>
            </a:pathLst>
          </a:custGeom>
          <a:ln w="12700">
            <a:miter lim="400000"/>
          </a:ln>
        </p:spPr>
      </p:pic>
      <p:sp>
        <p:nvSpPr>
          <p:cNvPr id="387" name="Both are particles that interact weakly with regular matter.…"/>
          <p:cNvSpPr txBox="1"/>
          <p:nvPr/>
        </p:nvSpPr>
        <p:spPr>
          <a:xfrm>
            <a:off x="8751001" y="5772085"/>
            <a:ext cx="13332962" cy="3806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8" tIns="71438" rIns="71438" bIns="71438" anchor="ctr">
            <a:spAutoFit/>
          </a:bodyPr>
          <a:lstStyle/>
          <a:p>
            <a:pPr>
              <a:lnSpc>
                <a:spcPct val="100000"/>
              </a:lnSpc>
              <a:spcBef>
                <a:spcPts val="844"/>
              </a:spcBef>
              <a:defRPr sz="3100"/>
            </a:pPr>
            <a:r>
              <a:rPr sz="4360"/>
              <a:t>Both are particles that interact weakly with regular matter. </a:t>
            </a:r>
          </a:p>
          <a:p>
            <a:pPr>
              <a:lnSpc>
                <a:spcPct val="100000"/>
              </a:lnSpc>
              <a:spcBef>
                <a:spcPts val="844"/>
              </a:spcBef>
              <a:defRPr sz="3100"/>
            </a:pPr>
            <a:endParaRPr sz="4360"/>
          </a:p>
          <a:p>
            <a:pPr>
              <a:lnSpc>
                <a:spcPct val="100000"/>
              </a:lnSpc>
              <a:spcBef>
                <a:spcPts val="844"/>
              </a:spcBef>
              <a:defRPr sz="3100"/>
            </a:pPr>
            <a:r>
              <a:rPr sz="4360"/>
              <a:t>The particles experiments at SNOLAB are looking for! </a:t>
            </a:r>
          </a:p>
          <a:p>
            <a:pPr>
              <a:lnSpc>
                <a:spcPct val="100000"/>
              </a:lnSpc>
              <a:spcBef>
                <a:spcPts val="844"/>
              </a:spcBef>
              <a:defRPr sz="3100"/>
            </a:pPr>
            <a:endParaRPr sz="4360"/>
          </a:p>
        </p:txBody>
      </p:sp>
      <p:sp>
        <p:nvSpPr>
          <p:cNvPr id="388" name="Quiet"/>
          <p:cNvSpPr txBox="1"/>
          <p:nvPr/>
        </p:nvSpPr>
        <p:spPr>
          <a:xfrm>
            <a:off x="5773194" y="11633887"/>
            <a:ext cx="1250343" cy="71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defRPr sz="2400" b="1"/>
            </a:lvl1pPr>
          </a:lstStyle>
          <a:p>
            <a:r>
              <a:rPr sz="3375"/>
              <a:t>Quiet</a:t>
            </a:r>
          </a:p>
        </p:txBody>
      </p:sp>
    </p:spTree>
    <p:extLst>
      <p:ext uri="{BB962C8B-B14F-4D97-AF65-F5344CB8AC3E}">
        <p14:creationId xmlns:p14="http://schemas.microsoft.com/office/powerpoint/2010/main" val="37031515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FFB4EE-D1CB-1D50-34A7-38DA7E0698C8}"/>
              </a:ext>
            </a:extLst>
          </p:cNvPr>
          <p:cNvSpPr txBox="1"/>
          <p:nvPr/>
        </p:nvSpPr>
        <p:spPr>
          <a:xfrm>
            <a:off x="1169758" y="3692769"/>
            <a:ext cx="4495545" cy="13991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584200" rtl="0" fontAlgn="auto" latinLnBrk="0" hangingPunct="0">
              <a:lnSpc>
                <a:spcPct val="12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mn-lt"/>
              <a:ea typeface="+mn-ea"/>
              <a:cs typeface="+mn-cs"/>
              <a:sym typeface="Helvetica"/>
            </a:endParaRPr>
          </a:p>
        </p:txBody>
      </p:sp>
      <p:sp>
        <p:nvSpPr>
          <p:cNvPr id="234" name="Why go underground?"/>
          <p:cNvSpPr txBox="1">
            <a:spLocks noGrp="1"/>
          </p:cNvSpPr>
          <p:nvPr>
            <p:ph type="title" idx="4294967295"/>
          </p:nvPr>
        </p:nvSpPr>
        <p:spPr>
          <a:xfrm>
            <a:off x="2454201" y="1542419"/>
            <a:ext cx="14573250" cy="2170112"/>
          </a:xfrm>
          <a:prstGeom prst="rect">
            <a:avLst/>
          </a:prstGeom>
        </p:spPr>
        <p:txBody>
          <a:bodyPr/>
          <a:lstStyle>
            <a:lvl1pPr>
              <a:defRPr sz="5000"/>
            </a:lvl1pPr>
          </a:lstStyle>
          <a:p>
            <a:r>
              <a:rPr sz="7550">
                <a:latin typeface="Helvetica"/>
              </a:rPr>
              <a:t>Why go underground?</a:t>
            </a:r>
            <a:r>
              <a:rPr lang="en-US" sz="7550">
                <a:latin typeface="Helvetica"/>
              </a:rPr>
              <a:t> </a:t>
            </a:r>
            <a:endParaRPr sz="7550"/>
          </a:p>
        </p:txBody>
      </p:sp>
      <p:sp>
        <p:nvSpPr>
          <p:cNvPr id="235" name="Photo courtesy of NASA"/>
          <p:cNvSpPr txBox="1"/>
          <p:nvPr/>
        </p:nvSpPr>
        <p:spPr>
          <a:xfrm>
            <a:off x="3782376" y="10755930"/>
            <a:ext cx="3254097"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dirty="0"/>
              <a:t>Photo courtesy of NASA</a:t>
            </a:r>
          </a:p>
        </p:txBody>
      </p:sp>
      <p:sp>
        <p:nvSpPr>
          <p:cNvPr id="236" name="Image by Marc Ward/ Shutterstock"/>
          <p:cNvSpPr txBox="1"/>
          <p:nvPr/>
        </p:nvSpPr>
        <p:spPr>
          <a:xfrm>
            <a:off x="11945940" y="10755930"/>
            <a:ext cx="4664740"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dirty="0"/>
              <a:t>Image by Marc Ward/ Shutterstock </a:t>
            </a:r>
          </a:p>
        </p:txBody>
      </p:sp>
      <p:pic>
        <p:nvPicPr>
          <p:cNvPr id="237" name="Image" descr="Image"/>
          <p:cNvPicPr>
            <a:picLocks noChangeAspect="1"/>
          </p:cNvPicPr>
          <p:nvPr/>
        </p:nvPicPr>
        <p:blipFill>
          <a:blip r:embed="rId3"/>
          <a:srcRect t="5445" b="17296"/>
          <a:stretch>
            <a:fillRect/>
          </a:stretch>
        </p:blipFill>
        <p:spPr>
          <a:xfrm>
            <a:off x="3579154" y="3880593"/>
            <a:ext cx="17173274" cy="9470142"/>
          </a:xfrm>
          <a:prstGeom prst="rect">
            <a:avLst/>
          </a:prstGeom>
          <a:ln w="12700">
            <a:miter lim="400000"/>
          </a:ln>
        </p:spPr>
      </p:pic>
      <p:sp>
        <p:nvSpPr>
          <p:cNvPr id="238" name="Photo courtesy of ASPERA/Novapix/L.Bret"/>
          <p:cNvSpPr txBox="1"/>
          <p:nvPr/>
        </p:nvSpPr>
        <p:spPr>
          <a:xfrm>
            <a:off x="3784283" y="12598826"/>
            <a:ext cx="5610511"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dirty="0"/>
              <a:t>Photo courtesy of ASPERA/</a:t>
            </a:r>
            <a:r>
              <a:rPr sz="2250" dirty="0" err="1"/>
              <a:t>Novapix</a:t>
            </a:r>
            <a:r>
              <a:rPr sz="2250" dirty="0"/>
              <a:t>/</a:t>
            </a:r>
            <a:r>
              <a:rPr sz="2250" dirty="0" err="1"/>
              <a:t>L.Bret</a:t>
            </a:r>
          </a:p>
        </p:txBody>
      </p:sp>
    </p:spTree>
    <p:extLst>
      <p:ext uri="{BB962C8B-B14F-4D97-AF65-F5344CB8AC3E}">
        <p14:creationId xmlns:p14="http://schemas.microsoft.com/office/powerpoint/2010/main" val="29463127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7</a:t>
            </a:fld>
            <a:endParaRPr/>
          </a:p>
        </p:txBody>
      </p:sp>
      <p:sp>
        <p:nvSpPr>
          <p:cNvPr id="243" name="Picture a pin drop…"/>
          <p:cNvSpPr txBox="1">
            <a:spLocks noGrp="1"/>
          </p:cNvSpPr>
          <p:nvPr>
            <p:ph type="title" idx="4294967295"/>
          </p:nvPr>
        </p:nvSpPr>
        <p:spPr>
          <a:xfrm>
            <a:off x="2110154" y="1723537"/>
            <a:ext cx="16538575" cy="1452563"/>
          </a:xfrm>
          <a:prstGeom prst="rect">
            <a:avLst/>
          </a:prstGeom>
        </p:spPr>
        <p:txBody>
          <a:bodyPr/>
          <a:lstStyle/>
          <a:p>
            <a:r>
              <a:rPr sz="7550"/>
              <a:t>Picture a pin drop…</a:t>
            </a:r>
            <a:r>
              <a:rPr lang="en-US" sz="7550"/>
              <a:t> </a:t>
            </a:r>
          </a:p>
        </p:txBody>
      </p:sp>
      <p:pic>
        <p:nvPicPr>
          <p:cNvPr id="244" name="Image" descr="Image"/>
          <p:cNvPicPr>
            <a:picLocks noChangeAspect="1"/>
          </p:cNvPicPr>
          <p:nvPr/>
        </p:nvPicPr>
        <p:blipFill>
          <a:blip r:embed="rId3"/>
          <a:srcRect b="12231"/>
          <a:stretch>
            <a:fillRect/>
          </a:stretch>
        </p:blipFill>
        <p:spPr>
          <a:xfrm>
            <a:off x="4968214" y="3590088"/>
            <a:ext cx="14373157" cy="9462483"/>
          </a:xfrm>
          <a:prstGeom prst="rect">
            <a:avLst/>
          </a:prstGeom>
          <a:ln w="12700">
            <a:miter lim="400000"/>
          </a:ln>
        </p:spPr>
      </p:pic>
      <p:sp>
        <p:nvSpPr>
          <p:cNvPr id="245" name="Photo from of Online Thesaurus"/>
          <p:cNvSpPr txBox="1"/>
          <p:nvPr/>
        </p:nvSpPr>
        <p:spPr>
          <a:xfrm>
            <a:off x="5234938" y="12283616"/>
            <a:ext cx="4312079"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lvl1pPr>
          </a:lstStyle>
          <a:p>
            <a:r>
              <a:rPr sz="2250"/>
              <a:t>Photo from of Online Thesaurus </a:t>
            </a:r>
          </a:p>
        </p:txBody>
      </p:sp>
      <p:sp>
        <p:nvSpPr>
          <p:cNvPr id="2" name="TextBox 1">
            <a:extLst>
              <a:ext uri="{FF2B5EF4-FFF2-40B4-BE49-F238E27FC236}">
                <a16:creationId xmlns:a16="http://schemas.microsoft.com/office/drawing/2014/main" id="{1A6BE66C-5B9B-CCDB-61A2-12D394F3EAFE}"/>
              </a:ext>
            </a:extLst>
          </p:cNvPr>
          <p:cNvSpPr txBox="1"/>
          <p:nvPr/>
        </p:nvSpPr>
        <p:spPr>
          <a:xfrm>
            <a:off x="2110153" y="3715705"/>
            <a:ext cx="5023083" cy="133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584200" rtl="0" fontAlgn="auto" latinLnBrk="0" hangingPunct="0">
              <a:lnSpc>
                <a:spcPct val="120000"/>
              </a:lnSpc>
              <a:spcBef>
                <a:spcPts val="0"/>
              </a:spcBef>
              <a:spcAft>
                <a:spcPts val="0"/>
              </a:spcAft>
              <a:buClrTx/>
              <a:buSzTx/>
              <a:buFontTx/>
              <a:buNone/>
              <a:tabLst/>
            </a:pPr>
            <a:endParaRPr kumimoji="0" lang="en-US" sz="20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7364472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8</a:t>
            </a:fld>
            <a:endParaRPr/>
          </a:p>
        </p:txBody>
      </p:sp>
      <p:sp>
        <p:nvSpPr>
          <p:cNvPr id="250" name="… in a crowded dance floor"/>
          <p:cNvSpPr txBox="1">
            <a:spLocks noGrp="1"/>
          </p:cNvSpPr>
          <p:nvPr>
            <p:ph type="title" idx="4294967295"/>
          </p:nvPr>
        </p:nvSpPr>
        <p:spPr>
          <a:xfrm>
            <a:off x="2591820" y="2319884"/>
            <a:ext cx="16538575" cy="1452563"/>
          </a:xfrm>
          <a:prstGeom prst="rect">
            <a:avLst/>
          </a:prstGeom>
        </p:spPr>
        <p:txBody>
          <a:bodyPr/>
          <a:lstStyle>
            <a:lvl1pPr defTabSz="566674">
              <a:defRPr sz="5238"/>
            </a:lvl1pPr>
          </a:lstStyle>
          <a:p>
            <a:r>
              <a:rPr sz="7550"/>
              <a:t>… in a crowded dance floor</a:t>
            </a:r>
            <a:r>
              <a:rPr lang="en-US" sz="7550"/>
              <a:t> </a:t>
            </a:r>
            <a:endParaRPr/>
          </a:p>
        </p:txBody>
      </p:sp>
      <p:pic>
        <p:nvPicPr>
          <p:cNvPr id="251" name="Image" descr="Image"/>
          <p:cNvPicPr>
            <a:picLocks noChangeAspect="1"/>
          </p:cNvPicPr>
          <p:nvPr/>
        </p:nvPicPr>
        <p:blipFill>
          <a:blip r:embed="rId3"/>
          <a:stretch>
            <a:fillRect/>
          </a:stretch>
        </p:blipFill>
        <p:spPr>
          <a:xfrm>
            <a:off x="4925350" y="3768657"/>
            <a:ext cx="13850103" cy="9229554"/>
          </a:xfrm>
          <a:prstGeom prst="rect">
            <a:avLst/>
          </a:prstGeom>
          <a:ln w="12700">
            <a:miter lim="400000"/>
          </a:ln>
        </p:spPr>
      </p:pic>
      <p:sp>
        <p:nvSpPr>
          <p:cNvPr id="252" name="Photo from of Digital DJ Tips"/>
          <p:cNvSpPr txBox="1"/>
          <p:nvPr/>
        </p:nvSpPr>
        <p:spPr>
          <a:xfrm>
            <a:off x="5234939" y="12283616"/>
            <a:ext cx="3895298"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Photo from of Digital DJ Tips </a:t>
            </a:r>
          </a:p>
        </p:txBody>
      </p:sp>
    </p:spTree>
    <p:extLst>
      <p:ext uri="{BB962C8B-B14F-4D97-AF65-F5344CB8AC3E}">
        <p14:creationId xmlns:p14="http://schemas.microsoft.com/office/powerpoint/2010/main" val="38173556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osmic Radiation"/>
          <p:cNvSpPr txBox="1">
            <a:spLocks noGrp="1"/>
          </p:cNvSpPr>
          <p:nvPr>
            <p:ph type="title" idx="4294967295"/>
          </p:nvPr>
        </p:nvSpPr>
        <p:spPr>
          <a:xfrm>
            <a:off x="2110154" y="1128904"/>
            <a:ext cx="14573250" cy="2171700"/>
          </a:xfrm>
          <a:prstGeom prst="rect">
            <a:avLst/>
          </a:prstGeom>
        </p:spPr>
        <p:txBody>
          <a:bodyPr/>
          <a:lstStyle>
            <a:lvl1pPr>
              <a:defRPr sz="5000"/>
            </a:lvl1pPr>
          </a:lstStyle>
          <a:p>
            <a:r>
              <a:rPr sz="7550"/>
              <a:t>Cosmic Radiation</a:t>
            </a:r>
            <a:r>
              <a:rPr lang="en-US" sz="7550"/>
              <a:t> </a:t>
            </a:r>
            <a:endParaRPr/>
          </a:p>
        </p:txBody>
      </p:sp>
      <p:pic>
        <p:nvPicPr>
          <p:cNvPr id="257" name="Image" descr="Image"/>
          <p:cNvPicPr>
            <a:picLocks noChangeAspect="1"/>
          </p:cNvPicPr>
          <p:nvPr/>
        </p:nvPicPr>
        <p:blipFill>
          <a:blip r:embed="rId3"/>
          <a:stretch>
            <a:fillRect/>
          </a:stretch>
        </p:blipFill>
        <p:spPr>
          <a:xfrm>
            <a:off x="2732943" y="3647504"/>
            <a:ext cx="8834299" cy="7688824"/>
          </a:xfrm>
          <a:prstGeom prst="rect">
            <a:avLst/>
          </a:prstGeom>
          <a:ln w="12700">
            <a:miter lim="400000"/>
          </a:ln>
        </p:spPr>
      </p:pic>
      <p:sp>
        <p:nvSpPr>
          <p:cNvPr id="258" name="Photo courtesy of NASA"/>
          <p:cNvSpPr txBox="1"/>
          <p:nvPr/>
        </p:nvSpPr>
        <p:spPr>
          <a:xfrm>
            <a:off x="2991068" y="10755930"/>
            <a:ext cx="3254097"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Photo courtesy of NASA</a:t>
            </a:r>
          </a:p>
        </p:txBody>
      </p:sp>
      <p:pic>
        <p:nvPicPr>
          <p:cNvPr id="259" name="Image" descr="Image"/>
          <p:cNvPicPr>
            <a:picLocks noChangeAspect="1"/>
          </p:cNvPicPr>
          <p:nvPr/>
        </p:nvPicPr>
        <p:blipFill>
          <a:blip r:embed="rId4"/>
          <a:srcRect l="15421" r="32285"/>
          <a:stretch>
            <a:fillRect/>
          </a:stretch>
        </p:blipFill>
        <p:spPr>
          <a:xfrm>
            <a:off x="11764497" y="3647504"/>
            <a:ext cx="9934034" cy="7688824"/>
          </a:xfrm>
          <a:prstGeom prst="rect">
            <a:avLst/>
          </a:prstGeom>
          <a:ln w="12700">
            <a:miter lim="400000"/>
          </a:ln>
        </p:spPr>
      </p:pic>
      <p:sp>
        <p:nvSpPr>
          <p:cNvPr id="260" name="Image by Marc Ward"/>
          <p:cNvSpPr txBox="1"/>
          <p:nvPr/>
        </p:nvSpPr>
        <p:spPr>
          <a:xfrm>
            <a:off x="11945941" y="10755930"/>
            <a:ext cx="2821286" cy="52161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1438" tIns="71438" rIns="71438" bIns="71438" anchor="ctr">
            <a:spAutoFit/>
          </a:bodyPr>
          <a:lstStyle>
            <a:lvl1pPr>
              <a:defRPr sz="1600">
                <a:solidFill>
                  <a:srgbClr val="FFFFFF"/>
                </a:solidFill>
              </a:defRPr>
            </a:lvl1pPr>
          </a:lstStyle>
          <a:p>
            <a:r>
              <a:rPr sz="2250"/>
              <a:t>Image by Marc Ward</a:t>
            </a:r>
          </a:p>
        </p:txBody>
      </p:sp>
    </p:spTree>
    <p:extLst>
      <p:ext uri="{BB962C8B-B14F-4D97-AF65-F5344CB8AC3E}">
        <p14:creationId xmlns:p14="http://schemas.microsoft.com/office/powerpoint/2010/main" val="117319510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2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a78dbd-630d-40d1-bf08-b585b9ae9bcb">
      <Terms xmlns="http://schemas.microsoft.com/office/infopath/2007/PartnerControls"/>
    </lcf76f155ced4ddcb4097134ff3c332f>
    <TaxCatchAll xmlns="7e68aec1-efef-4786-b800-459f8368d5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AEBDE45CACDD4AB44D98579D9683B9" ma:contentTypeVersion="19" ma:contentTypeDescription="Create a new document." ma:contentTypeScope="" ma:versionID="e9fe2c9a093ec4beb10fbd2e6aa15157">
  <xsd:schema xmlns:xsd="http://www.w3.org/2001/XMLSchema" xmlns:xs="http://www.w3.org/2001/XMLSchema" xmlns:p="http://schemas.microsoft.com/office/2006/metadata/properties" xmlns:ns2="a8a78dbd-630d-40d1-bf08-b585b9ae9bcb" xmlns:ns3="7e68aec1-efef-4786-b800-459f8368d51e" targetNamespace="http://schemas.microsoft.com/office/2006/metadata/properties" ma:root="true" ma:fieldsID="2b9af1d092489a82a65f95c3616b9904" ns2:_="" ns3:_="">
    <xsd:import namespace="a8a78dbd-630d-40d1-bf08-b585b9ae9bcb"/>
    <xsd:import namespace="7e68aec1-efef-4786-b800-459f8368d5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a78dbd-630d-40d1-bf08-b585b9ae9b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c6080f-a001-4a05-8d2e-760ded6f73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68aec1-efef-4786-b800-459f8368d5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b78f0f-215f-4635-bee5-332e48866447}" ma:internalName="TaxCatchAll" ma:showField="CatchAllData" ma:web="7e68aec1-efef-4786-b800-459f8368d5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64C49F-B872-4E2B-8A74-C6D58A70B346}">
  <ds:schemaRefs>
    <ds:schemaRef ds:uri="http://schemas.openxmlformats.org/package/2006/metadata/core-properties"/>
    <ds:schemaRef ds:uri="http://schemas.microsoft.com/office/2006/documentManagement/types"/>
    <ds:schemaRef ds:uri="http://purl.org/dc/terms/"/>
    <ds:schemaRef ds:uri="7e68aec1-efef-4786-b800-459f8368d51e"/>
    <ds:schemaRef ds:uri="a8a78dbd-630d-40d1-bf08-b585b9ae9bcb"/>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5486FDF-57C1-4355-946F-E23E7C5AB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a78dbd-630d-40d1-bf08-b585b9ae9bcb"/>
    <ds:schemaRef ds:uri="7e68aec1-efef-4786-b800-459f8368d5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F9FE79-109F-462B-8B96-C81CC93DE8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1811</Words>
  <Application>Microsoft Office PowerPoint</Application>
  <PresentationFormat>Custom</PresentationFormat>
  <Paragraphs>241</Paragraphs>
  <Slides>51</Slides>
  <Notes>43</Notes>
  <HiddenSlides>0</HiddenSlides>
  <MMClips>1</MMClip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White</vt:lpstr>
      <vt:lpstr>White</vt:lpstr>
      <vt:lpstr>Section title with blue background</vt:lpstr>
      <vt:lpstr>Title</vt:lpstr>
      <vt:lpstr>PowerPoint Presentation</vt:lpstr>
      <vt:lpstr>PowerPoint Presentation</vt:lpstr>
      <vt:lpstr>PowerPoint Presentation</vt:lpstr>
      <vt:lpstr>PowerPoint Presentation</vt:lpstr>
      <vt:lpstr>Sub-atomic particles </vt:lpstr>
      <vt:lpstr>Why go underground? </vt:lpstr>
      <vt:lpstr>Picture a pin drop… </vt:lpstr>
      <vt:lpstr>… in a crowded dance floor </vt:lpstr>
      <vt:lpstr>Cosmic Radiation </vt:lpstr>
      <vt:lpstr>Charged cosmic radiation </vt:lpstr>
      <vt:lpstr>PowerPoint Presentation</vt:lpstr>
      <vt:lpstr>PowerPoint Presentation</vt:lpstr>
      <vt:lpstr>PowerPoint Presentation</vt:lpstr>
      <vt:lpstr>PowerPoint Presentation</vt:lpstr>
      <vt:lpstr>Journey to SNOLAB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Neutrons =</vt:lpstr>
      <vt:lpstr>PowerPoint Presentation</vt:lpstr>
      <vt:lpstr>PowerPoint Presentation</vt:lpstr>
      <vt:lpstr>PowerPoint Presentation</vt:lpstr>
      <vt:lpstr>PowerPoint Presentation</vt:lpstr>
      <vt:lpstr>PowerPoint Presentation</vt:lpstr>
      <vt:lpstr>Gammas = </vt:lpstr>
      <vt:lpstr>PowerPoint Presentation</vt:lpstr>
      <vt:lpstr>PowerPoint Presentation</vt:lpstr>
      <vt:lpstr>PowerPoint Presentation</vt:lpstr>
      <vt:lpstr>PowerPoint Presentation</vt:lpstr>
      <vt:lpstr>Betas =  </vt:lpstr>
      <vt:lpstr>PowerPoint Presentation</vt:lpstr>
      <vt:lpstr>PowerPoint Presentation</vt:lpstr>
      <vt:lpstr>PowerPoint Presentation</vt:lpstr>
      <vt:lpstr>PowerPoint Presentation</vt:lpstr>
      <vt:lpstr>PowerPoint Presentation</vt:lpstr>
      <vt:lpstr>Alphas =  </vt:lpstr>
      <vt:lpstr>PowerPoint Presentation</vt:lpstr>
      <vt:lpstr>PowerPoint Presentation</vt:lpstr>
      <vt:lpstr>Neutrinos or Dark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cp:lastModifiedBy>Blaire Flynn</cp:lastModifiedBy>
  <cp:revision>32</cp:revision>
  <dcterms:modified xsi:type="dcterms:W3CDTF">2025-04-11T13:22:00Z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0x01010096AEBDE45CACDD4AB44D98579D9683B9</vt:lpwstr>
  </property>
  <property fmtid="{D5CDD505-2E9C-101B-9397-08002B2CF9AE}" pid="3" name="MediaServiceImageTags">
    <vt:lpwstr/>
  </property>
</Properties>
</file>