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2" r:id="rId4"/>
    <p:sldId id="258" r:id="rId5"/>
    <p:sldId id="259" r:id="rId6"/>
    <p:sldId id="260" r:id="rId7"/>
    <p:sldId id="264" r:id="rId8"/>
    <p:sldId id="275" r:id="rId9"/>
    <p:sldId id="263" r:id="rId10"/>
    <p:sldId id="261" r:id="rId11"/>
    <p:sldId id="265" r:id="rId12"/>
    <p:sldId id="266" r:id="rId13"/>
    <p:sldId id="267" r:id="rId14"/>
    <p:sldId id="268" r:id="rId15"/>
    <p:sldId id="274" r:id="rId16"/>
    <p:sldId id="269" r:id="rId17"/>
    <p:sldId id="270" r:id="rId18"/>
    <p:sldId id="277" r:id="rId19"/>
    <p:sldId id="276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C5E877-FE31-884C-BBA3-72EFEA7EDA0D}" type="datetime1">
              <a:rPr lang="en-US"/>
              <a:pPr>
                <a:defRPr/>
              </a:pPr>
              <a:t>8/25/10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F44A0E-3976-7A4A-8C9C-5DC6E7DC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078CCD-2BA3-874A-BAB0-F4FCBE0BE698}" type="datetime1">
              <a:rPr lang="en-US"/>
              <a:pPr>
                <a:defRPr/>
              </a:pPr>
              <a:t>8/25/10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D89DB2E-CFD9-9143-B864-95878E6B4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 pages article,</a:t>
            </a:r>
            <a:r>
              <a:rPr lang="en-US" baseline="0" dirty="0" smtClean="0"/>
              <a:t> representing  a significant amount of work from </a:t>
            </a:r>
            <a:r>
              <a:rPr lang="en-US" dirty="0" smtClean="0"/>
              <a:t>33 (SNO) authors, 16 registered at this</a:t>
            </a:r>
            <a:r>
              <a:rPr lang="en-US" baseline="0" dirty="0" smtClean="0"/>
              <a:t> conference.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Describes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the production and counting of distributed sources of 24Na and 222Rn in the Sudbury Neutrino Observatory (SNO).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These are unique sources that have provided accurate calibrations of the response to: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- Neutrons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(response He3 counter array)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(produced through photodisintegration of the deuterons in the heavy water target) </a:t>
            </a:r>
          </a:p>
          <a:p>
            <a:pPr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low energy betas and gammas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(response of background Cherenkov light from trace amounts of natural radioactivity)</a:t>
            </a:r>
          </a:p>
          <a:p>
            <a:pPr>
              <a:buFontTx/>
              <a:buChar char="-"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Although these sources were unique to SNO, we feel similar techniques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could be extremely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useful for the calibration of future low background detectors.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89DB2E-CFD9-9143-B864-95878E6B47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have </a:t>
            </a:r>
            <a:r>
              <a:rPr lang="en-US" dirty="0" err="1" smtClean="0"/>
              <a:t>parameterised</a:t>
            </a:r>
            <a:r>
              <a:rPr lang="en-US" baseline="0" dirty="0" smtClean="0"/>
              <a:t> the mean angle and used in the in-situ analysis to </a:t>
            </a:r>
            <a:r>
              <a:rPr lang="en-US" baseline="0" dirty="0" err="1" smtClean="0"/>
              <a:t>distiniguish</a:t>
            </a:r>
            <a:r>
              <a:rPr lang="en-US" baseline="0" dirty="0" smtClean="0"/>
              <a:t> between U/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 in the same way it was used in the SNO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89DB2E-CFD9-9143-B864-95878E6B47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in 456 gammas</a:t>
            </a:r>
            <a:r>
              <a:rPr lang="en-US" baseline="0" dirty="0" smtClean="0"/>
              <a:t> produced a neutron. One in 73 neutrons produced 24Na.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89DB2E-CFD9-9143-B864-95878E6B47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Recirculation: 150 </a:t>
            </a:r>
            <a:r>
              <a:rPr lang="en-US" dirty="0" err="1" smtClean="0"/>
              <a:t>l</a:t>
            </a:r>
            <a:r>
              <a:rPr lang="en-US" dirty="0" smtClean="0"/>
              <a:t>/min</a:t>
            </a:r>
          </a:p>
          <a:p>
            <a:r>
              <a:rPr lang="en-US" dirty="0" smtClean="0"/>
              <a:t>Top half mixes quickly (135 m3 moved in first 15 hours, top</a:t>
            </a:r>
            <a:r>
              <a:rPr lang="en-US" baseline="0" dirty="0" smtClean="0"/>
              <a:t> half mixed)</a:t>
            </a:r>
          </a:p>
          <a:p>
            <a:r>
              <a:rPr lang="en-US" baseline="0" dirty="0" smtClean="0"/>
              <a:t>Stratification: layer moving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89DB2E-CFD9-9143-B864-95878E6B47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used different, significant ways to establish mixing – for</a:t>
            </a:r>
            <a:r>
              <a:rPr lang="en-US" baseline="0" dirty="0" smtClean="0"/>
              <a:t> example, it was observed</a:t>
            </a:r>
            <a:r>
              <a:rPr lang="en-US" dirty="0" smtClean="0"/>
              <a:t> the rate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NCDs</a:t>
            </a:r>
            <a:r>
              <a:rPr lang="en-US" baseline="0" dirty="0" smtClean="0"/>
              <a:t> had been very stable before we declared it to be absolutely mixed.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89DB2E-CFD9-9143-B864-95878E6B47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03D91-CB2D-7A46-A85B-BA9310476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0B545-B7CE-DA4B-90C1-F8CC6AC62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23D4-2B81-0F42-9C79-39229EB5A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39B8-1DB8-324A-827C-E2DF5C4DB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B92C4-7B1E-B04A-A126-0F578F9B3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F462-5CE8-8F42-885A-D1B2151F5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39A7-BB6B-714F-B2BF-8DFF0C409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A871-2997-E242-94BF-825DF311A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33EE0-5A4C-4E48-928C-5D4D04F8B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E45E-14D8-274B-A8EB-26A6B759F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11350" y="6356350"/>
            <a:ext cx="5684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8300" y="6356350"/>
            <a:ext cx="698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73E4B0-DC1B-F84C-A31F-803CA36FA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7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235700"/>
            <a:ext cx="1109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Production </a:t>
            </a:r>
            <a:r>
              <a:rPr lang="en-US" dirty="0" smtClean="0"/>
              <a:t>and counting of uncontained sources in SNO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Simon JM </a:t>
            </a:r>
            <a:r>
              <a:rPr lang="en-US" dirty="0" err="1" smtClean="0"/>
              <a:t>Peeters</a:t>
            </a:r>
            <a:endParaRPr lang="en-US" dirty="0"/>
          </a:p>
        </p:txBody>
      </p:sp>
      <p:pic>
        <p:nvPicPr>
          <p:cNvPr id="4" name="Picture 3" descr="sno_logo_67x9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304800"/>
            <a:ext cx="8509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ef_tr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4438252"/>
            <a:ext cx="3549650" cy="361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222</a:t>
            </a:r>
            <a:r>
              <a:rPr lang="en-US" dirty="0" smtClean="0"/>
              <a:t>Rn Production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199" y="850900"/>
            <a:ext cx="4187825" cy="639762"/>
          </a:xfrm>
        </p:spPr>
        <p:txBody>
          <a:bodyPr/>
          <a:lstStyle/>
          <a:p>
            <a:r>
              <a:rPr lang="en-US" dirty="0" smtClean="0"/>
              <a:t>Extraction from mine air (D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76224" y="1490662"/>
            <a:ext cx="4368800" cy="2128838"/>
          </a:xfrm>
        </p:spPr>
        <p:txBody>
          <a:bodyPr/>
          <a:lstStyle/>
          <a:p>
            <a:r>
              <a:rPr lang="en-US" sz="2000" dirty="0" smtClean="0"/>
              <a:t>Mine air 100 Bq/m</a:t>
            </a:r>
            <a:r>
              <a:rPr lang="en-US" sz="2000" baseline="30000" dirty="0" smtClean="0"/>
              <a:t>3</a:t>
            </a:r>
            <a:endParaRPr lang="en-US" sz="2000" dirty="0" smtClean="0"/>
          </a:p>
          <a:p>
            <a:r>
              <a:rPr lang="en-US" sz="2000" dirty="0" smtClean="0"/>
              <a:t>Pass to </a:t>
            </a:r>
            <a:r>
              <a:rPr lang="en-US" sz="2000" dirty="0" err="1" smtClean="0"/>
              <a:t>NaOH</a:t>
            </a:r>
            <a:r>
              <a:rPr lang="en-US" sz="2000" dirty="0" smtClean="0"/>
              <a:t> filters to remove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and a -85 C trap to remove water </a:t>
            </a:r>
            <a:r>
              <a:rPr lang="en-US" sz="2000" dirty="0" err="1" smtClean="0"/>
              <a:t>vapour</a:t>
            </a:r>
            <a:endParaRPr lang="en-US" sz="2000" dirty="0" smtClean="0"/>
          </a:p>
          <a:p>
            <a:r>
              <a:rPr lang="en-US" sz="2000" dirty="0" smtClean="0"/>
              <a:t>Cryogenic trap, counted in Lucas cells</a:t>
            </a:r>
          </a:p>
          <a:p>
            <a:r>
              <a:rPr lang="en-US" sz="2000" dirty="0" smtClean="0"/>
              <a:t>Dissolved in water</a:t>
            </a:r>
          </a:p>
          <a:p>
            <a:r>
              <a:rPr lang="en-US" sz="2000" dirty="0" smtClean="0"/>
              <a:t>Samples counted using </a:t>
            </a:r>
            <a:br>
              <a:rPr lang="en-US" sz="2000" dirty="0" smtClean="0"/>
            </a:br>
            <a:r>
              <a:rPr lang="en-US" sz="2000" dirty="0" smtClean="0"/>
              <a:t>ex-situ assay methods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850900"/>
            <a:ext cx="4041775" cy="639762"/>
          </a:xfrm>
        </p:spPr>
        <p:txBody>
          <a:bodyPr/>
          <a:lstStyle/>
          <a:p>
            <a:r>
              <a:rPr lang="en-US" dirty="0" smtClean="0"/>
              <a:t>From </a:t>
            </a:r>
            <a:r>
              <a:rPr lang="en-US" baseline="30000" dirty="0" smtClean="0"/>
              <a:t>226</a:t>
            </a:r>
            <a:r>
              <a:rPr lang="en-US" dirty="0" smtClean="0"/>
              <a:t>Ra (H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1490662"/>
            <a:ext cx="4041775" cy="2528949"/>
          </a:xfrm>
        </p:spPr>
        <p:txBody>
          <a:bodyPr/>
          <a:lstStyle/>
          <a:p>
            <a:r>
              <a:rPr lang="en-US" sz="2000" dirty="0" smtClean="0"/>
              <a:t>Commercial Pylon source</a:t>
            </a:r>
          </a:p>
          <a:p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carrier gas (no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Marinelli</a:t>
            </a:r>
            <a:r>
              <a:rPr lang="en-US" sz="2000" dirty="0" smtClean="0"/>
              <a:t> beaker for activity measurement on </a:t>
            </a:r>
            <a:r>
              <a:rPr lang="en-US" sz="2000" dirty="0" err="1" smtClean="0"/>
              <a:t>Ge</a:t>
            </a:r>
            <a:r>
              <a:rPr lang="en-US" sz="2000" dirty="0" smtClean="0"/>
              <a:t> detector</a:t>
            </a:r>
          </a:p>
          <a:p>
            <a:r>
              <a:rPr lang="en-US" sz="2000" dirty="0" smtClean="0"/>
              <a:t>No Ra: checked by bubbling carrier gas through water</a:t>
            </a:r>
            <a:br>
              <a:rPr lang="en-US" sz="2000" dirty="0" smtClean="0"/>
            </a:br>
            <a:r>
              <a:rPr lang="en-US" sz="2000" dirty="0" smtClean="0"/>
              <a:t>and assay the water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92C4-7B1E-B04A-A126-0F578F9B3F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3" name="Picture 12" descr="radon_bo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4214270"/>
            <a:ext cx="7531100" cy="26437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795" y="4399595"/>
            <a:ext cx="1255051" cy="40011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Lucida Bright"/>
                <a:cs typeface="Lucida Bright"/>
              </a:rPr>
              <a:t>~100 </a:t>
            </a:r>
            <a:r>
              <a:rPr lang="en-US" sz="2000" i="1" dirty="0" err="1" smtClean="0">
                <a:latin typeface="Lucida Bright"/>
                <a:cs typeface="Lucida Bright"/>
              </a:rPr>
              <a:t>Bq</a:t>
            </a:r>
            <a:endParaRPr lang="en-US" sz="2000" i="1" dirty="0">
              <a:latin typeface="Lucida Bright"/>
              <a:cs typeface="Lucida Br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6188" y="3619501"/>
            <a:ext cx="1242653" cy="40011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Lucida Bright"/>
                <a:cs typeface="Lucida Bright"/>
              </a:rPr>
              <a:t>~50 </a:t>
            </a:r>
            <a:r>
              <a:rPr lang="en-US" sz="2000" i="1" dirty="0" err="1" smtClean="0">
                <a:latin typeface="Lucida Bright"/>
                <a:cs typeface="Lucida Bright"/>
              </a:rPr>
              <a:t>kBq</a:t>
            </a:r>
            <a:endParaRPr lang="en-US" sz="2000" i="1" dirty="0">
              <a:latin typeface="Lucida Bright"/>
              <a:cs typeface="Lucida Bright"/>
            </a:endParaRPr>
          </a:p>
        </p:txBody>
      </p:sp>
      <p:pic>
        <p:nvPicPr>
          <p:cNvPr id="17" name="Picture 16" descr="ref_mn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4214270"/>
            <a:ext cx="2978150" cy="330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24</a:t>
            </a:r>
            <a:r>
              <a:rPr lang="en-US" dirty="0" smtClean="0"/>
              <a:t>Na production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23119"/>
            <a:ext cx="4040188" cy="639762"/>
          </a:xfrm>
        </p:spPr>
        <p:txBody>
          <a:bodyPr/>
          <a:lstStyle/>
          <a:p>
            <a:r>
              <a:rPr lang="en-US" dirty="0" err="1" smtClean="0"/>
              <a:t>Th</a:t>
            </a:r>
            <a:r>
              <a:rPr lang="en-US" dirty="0" smtClean="0"/>
              <a:t> source (SNO phase II)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62881"/>
            <a:ext cx="4040188" cy="911225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330 </a:t>
            </a:r>
            <a:r>
              <a:rPr lang="en-US" sz="2000" dirty="0" err="1" smtClean="0"/>
              <a:t>kBq</a:t>
            </a:r>
            <a:r>
              <a:rPr lang="en-US" sz="2000" dirty="0" smtClean="0"/>
              <a:t> </a:t>
            </a:r>
            <a:r>
              <a:rPr lang="en-US" sz="2000" dirty="0" err="1" smtClean="0"/>
              <a:t>Th</a:t>
            </a:r>
            <a:r>
              <a:rPr lang="en-US" sz="2000" dirty="0" smtClean="0"/>
              <a:t> source(2.6 </a:t>
            </a:r>
            <a:r>
              <a:rPr lang="en-US" sz="2000" dirty="0" err="1" smtClean="0"/>
              <a:t>MeV</a:t>
            </a:r>
            <a:r>
              <a:rPr lang="en-US" sz="2000" dirty="0" smtClean="0"/>
              <a:t> gamma)</a:t>
            </a:r>
          </a:p>
          <a:p>
            <a:pPr>
              <a:buNone/>
            </a:pPr>
            <a:r>
              <a:rPr lang="en-US" sz="2000" dirty="0" smtClean="0"/>
              <a:t>inside the 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volume SNO </a:t>
            </a:r>
            <a:br>
              <a:rPr lang="en-US" sz="2000" dirty="0" smtClean="0"/>
            </a:br>
            <a:r>
              <a:rPr lang="en-US" sz="2000" dirty="0" smtClean="0"/>
              <a:t>(D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+0.2% </a:t>
            </a:r>
            <a:r>
              <a:rPr lang="en-US" sz="2000" dirty="0" err="1" smtClean="0"/>
              <a:t>NaCl</a:t>
            </a:r>
            <a:r>
              <a:rPr lang="en-US" sz="2000" dirty="0" smtClean="0"/>
              <a:t>)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" y="2374106"/>
            <a:ext cx="4041775" cy="639762"/>
          </a:xfrm>
        </p:spPr>
        <p:txBody>
          <a:bodyPr/>
          <a:lstStyle/>
          <a:p>
            <a:r>
              <a:rPr lang="en-US" dirty="0" smtClean="0"/>
              <a:t>Activation (SNO phase III)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7013" y="3013868"/>
            <a:ext cx="4041775" cy="2792414"/>
          </a:xfrm>
        </p:spPr>
        <p:txBody>
          <a:bodyPr/>
          <a:lstStyle/>
          <a:p>
            <a:r>
              <a:rPr lang="en-US" sz="2000" dirty="0" smtClean="0"/>
              <a:t>10% brine (from phase II)</a:t>
            </a:r>
          </a:p>
          <a:p>
            <a:r>
              <a:rPr lang="en-US" sz="2000" dirty="0" smtClean="0"/>
              <a:t>SLOWPOKE-2 </a:t>
            </a:r>
            <a:br>
              <a:rPr lang="en-US" sz="2000" dirty="0" smtClean="0"/>
            </a:br>
            <a:r>
              <a:rPr lang="en-US" sz="2000" dirty="0" smtClean="0"/>
              <a:t>(Royal Mil. </a:t>
            </a:r>
            <a:r>
              <a:rPr lang="en-US" sz="2000" dirty="0" err="1" smtClean="0"/>
              <a:t>Coll</a:t>
            </a:r>
            <a:r>
              <a:rPr lang="en-US" sz="2000" dirty="0" smtClean="0"/>
              <a:t>, Kingston)</a:t>
            </a:r>
            <a:br>
              <a:rPr lang="en-US" sz="2000" dirty="0" smtClean="0"/>
            </a:br>
            <a:r>
              <a:rPr lang="en-US" sz="2000" dirty="0" smtClean="0"/>
              <a:t>3.75 ml, 20 min, 5x10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</a:t>
            </a:r>
            <a:r>
              <a:rPr lang="en-US" sz="2000" dirty="0" err="1" smtClean="0"/>
              <a:t>n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1</a:t>
            </a:r>
            <a:endParaRPr lang="en-US" sz="2000" dirty="0" smtClean="0"/>
          </a:p>
          <a:p>
            <a:r>
              <a:rPr lang="en-US" sz="2000" dirty="0" smtClean="0"/>
              <a:t>Injected into 2.5 </a:t>
            </a:r>
            <a:r>
              <a:rPr lang="en-US" sz="2000" dirty="0" err="1" smtClean="0"/>
              <a:t>l</a:t>
            </a:r>
            <a:r>
              <a:rPr lang="en-US" sz="2000" dirty="0" smtClean="0"/>
              <a:t> 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</a:p>
          <a:p>
            <a:r>
              <a:rPr lang="en-US" sz="2000" dirty="0" smtClean="0"/>
              <a:t>Pumped into vessel using calibration manipulator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4497388" y="774700"/>
            <a:ext cx="44434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Phase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III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activity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measurements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4497388" y="1414462"/>
            <a:ext cx="4611584" cy="279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Sample on carefully calibrated and checked</a:t>
            </a:r>
            <a:r>
              <a:rPr lang="en-US" sz="2000" dirty="0" smtClean="0">
                <a:latin typeface="+mn-lt"/>
              </a:rPr>
              <a:t> using 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Ge</a:t>
            </a:r>
            <a:r>
              <a:rPr lang="en-US" sz="2000" dirty="0" smtClean="0">
                <a:latin typeface="+mn-lt"/>
              </a:rPr>
              <a:t> detector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err="1" smtClean="0">
                <a:latin typeface="+mn-lt"/>
              </a:rPr>
              <a:t>Delrin</a:t>
            </a:r>
            <a:r>
              <a:rPr lang="en-US" sz="2000" dirty="0" smtClean="0">
                <a:latin typeface="+mn-lt"/>
              </a:rPr>
              <a:t> can with sample in the centre of the detector compared </a:t>
            </a:r>
            <a:r>
              <a:rPr lang="en-US" sz="2000" dirty="0" smtClean="0"/>
              <a:t>to </a:t>
            </a:r>
            <a:r>
              <a:rPr lang="en-US" sz="2000" baseline="30000" dirty="0" smtClean="0"/>
              <a:t>252</a:t>
            </a:r>
            <a:r>
              <a:rPr lang="en-US" sz="2000" dirty="0" smtClean="0"/>
              <a:t>Cf </a:t>
            </a:r>
            <a:r>
              <a:rPr lang="en-US" sz="2000" dirty="0" smtClean="0"/>
              <a:t>source at the same location</a:t>
            </a:r>
            <a:r>
              <a:rPr lang="en-US" sz="2000" dirty="0" smtClean="0">
                <a:latin typeface="+mn-lt"/>
              </a:rPr>
              <a:t>:</a:t>
            </a:r>
            <a:endParaRPr lang="en-US" sz="2000" dirty="0" smtClean="0">
              <a:latin typeface="+mn-lt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PMT array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NCD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array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na24_sourcestreng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28" y="4206876"/>
            <a:ext cx="5095772" cy="194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 SOURCES INTO SNO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III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1" name="Picture 10" descr="unmix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406" y="432266"/>
            <a:ext cx="3615154" cy="361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mixing studies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/>
          <a:p>
            <a:r>
              <a:rPr lang="en-US" dirty="0" smtClean="0"/>
              <a:t>SNO recirculation systems used to distribute the radio-activity</a:t>
            </a:r>
          </a:p>
          <a:p>
            <a:r>
              <a:rPr lang="en-US" dirty="0" smtClean="0"/>
              <a:t>Hard to predict exact water movement:</a:t>
            </a:r>
          </a:p>
          <a:p>
            <a:pPr lvl="1"/>
            <a:r>
              <a:rPr lang="en-US" dirty="0" smtClean="0"/>
              <a:t>Low viscosity D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1"/>
            <a:r>
              <a:rPr lang="en-US" dirty="0" smtClean="0"/>
              <a:t>Movement of source</a:t>
            </a:r>
          </a:p>
          <a:p>
            <a:pPr lvl="1"/>
            <a:r>
              <a:rPr lang="en-US" dirty="0" smtClean="0"/>
              <a:t>Temperature difference of injected and target water</a:t>
            </a:r>
          </a:p>
        </p:txBody>
      </p:sp>
      <p:pic>
        <p:nvPicPr>
          <p:cNvPr id="11" name="Content Placeholder 10" descr="mixing_z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5902" b="-5902"/>
          <a:stretch>
            <a:fillRect/>
          </a:stretch>
        </p:blipFill>
        <p:spPr>
          <a:xfrm>
            <a:off x="4648200" y="1206500"/>
            <a:ext cx="40386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939B8-1DB8-324A-827C-E2DF5C4DBA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54600" y="5547797"/>
            <a:ext cx="351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Lucida Bright"/>
                <a:cs typeface="Lucida Bright"/>
              </a:rPr>
              <a:t>Volume weighted nr of events</a:t>
            </a:r>
            <a:endParaRPr lang="en-US" sz="1800" i="1" dirty="0">
              <a:latin typeface="Lucida Bright"/>
              <a:cs typeface="Lucida Br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2745" y="1091168"/>
            <a:ext cx="227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Lucida Bright"/>
                <a:cs typeface="Lucida Bright"/>
              </a:rPr>
              <a:t>Th</a:t>
            </a:r>
            <a:r>
              <a:rPr lang="en-US" sz="1800" i="1" dirty="0" smtClean="0">
                <a:latin typeface="Lucida Bright"/>
                <a:cs typeface="Lucida Bright"/>
              </a:rPr>
              <a:t> activation data</a:t>
            </a:r>
            <a:endParaRPr lang="en-US" sz="1800" i="1" dirty="0"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 in SNO 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435100"/>
            <a:ext cx="4330700" cy="2057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First spike:</a:t>
            </a:r>
          </a:p>
          <a:p>
            <a:pPr>
              <a:buNone/>
            </a:pPr>
            <a:r>
              <a:rPr lang="en-US" dirty="0" smtClean="0"/>
              <a:t>Based on evidence, inject </a:t>
            </a:r>
          </a:p>
          <a:p>
            <a:pPr>
              <a:buNone/>
            </a:pPr>
            <a:r>
              <a:rPr lang="en-US" dirty="0" smtClean="0"/>
              <a:t>along </a:t>
            </a:r>
            <a:r>
              <a:rPr lang="en-US" dirty="0" err="1" smtClean="0"/>
              <a:t>z</a:t>
            </a:r>
            <a:r>
              <a:rPr lang="en-US" dirty="0" smtClean="0"/>
              <a:t>, most in the bottom.</a:t>
            </a:r>
          </a:p>
          <a:p>
            <a:pPr>
              <a:buNone/>
            </a:pPr>
            <a:r>
              <a:rPr lang="en-US" sz="2400" i="1" dirty="0" smtClean="0">
                <a:latin typeface="Lucida Bright"/>
                <a:cs typeface="Lucida Bright"/>
              </a:rPr>
              <a:t>Mixed </a:t>
            </a:r>
            <a:r>
              <a:rPr lang="en-US" sz="2400" i="1" dirty="0" smtClean="0">
                <a:latin typeface="Lucida Bright"/>
                <a:cs typeface="Lucida Bright"/>
              </a:rPr>
              <a:t>after</a:t>
            </a:r>
            <a:r>
              <a:rPr lang="en-US" sz="2400" i="1" dirty="0" smtClean="0">
                <a:latin typeface="Lucida Bright"/>
                <a:cs typeface="Lucida Bright"/>
              </a:rPr>
              <a:t> 70 </a:t>
            </a:r>
            <a:r>
              <a:rPr lang="en-US" sz="2400" i="1" dirty="0" smtClean="0">
                <a:latin typeface="Lucida Bright"/>
                <a:cs typeface="Lucida Bright"/>
              </a:rPr>
              <a:t>hours.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8" name="Content Placeholder 7" descr="mixing_24na_I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7888" b="-7888"/>
          <a:stretch>
            <a:fillRect/>
          </a:stretch>
        </p:blipFill>
        <p:spPr>
          <a:xfrm>
            <a:off x="4546600" y="1138628"/>
            <a:ext cx="4495800" cy="503833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92C4-7B1E-B04A-A126-0F578F9B3F7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10422" y="1009134"/>
            <a:ext cx="232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baseline="30000" dirty="0" smtClean="0">
                <a:latin typeface="Lucida Bright"/>
                <a:cs typeface="Lucida Bright"/>
              </a:rPr>
              <a:t>24</a:t>
            </a:r>
            <a:r>
              <a:rPr lang="en-US" sz="1800" i="1" dirty="0" smtClean="0">
                <a:latin typeface="Lucida Bright"/>
                <a:cs typeface="Lucida Bright"/>
              </a:rPr>
              <a:t>Na injection data</a:t>
            </a:r>
            <a:endParaRPr lang="en-US" sz="1800" i="1" dirty="0">
              <a:latin typeface="Lucida Bright"/>
              <a:cs typeface="Lucida Br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900" y="35433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Second spike:</a:t>
            </a:r>
          </a:p>
          <a:p>
            <a:r>
              <a:rPr lang="en-US" sz="2800" dirty="0" smtClean="0">
                <a:latin typeface="Calibri"/>
                <a:cs typeface="Calibri"/>
              </a:rPr>
              <a:t>inject </a:t>
            </a:r>
            <a:r>
              <a:rPr lang="en-US" sz="2800" dirty="0" smtClean="0">
                <a:latin typeface="Calibri"/>
                <a:cs typeface="Calibri"/>
              </a:rPr>
              <a:t>1-3 C warmer spike at the </a:t>
            </a:r>
            <a:r>
              <a:rPr lang="en-US" sz="2800" dirty="0" smtClean="0">
                <a:latin typeface="Calibri"/>
                <a:cs typeface="Calibri"/>
              </a:rPr>
              <a:t>bottom. Induced </a:t>
            </a:r>
            <a:r>
              <a:rPr lang="en-US" sz="2800" dirty="0" smtClean="0">
                <a:latin typeface="Calibri"/>
                <a:cs typeface="Calibri"/>
              </a:rPr>
              <a:t>rotation of the bulk, reverse circulation.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i="1" dirty="0" smtClean="0">
                <a:latin typeface="Lucida Bright"/>
                <a:cs typeface="Lucida Bright"/>
              </a:rPr>
              <a:t>Mixed after 50 hours.</a:t>
            </a:r>
            <a:endParaRPr lang="en-US" i="1" dirty="0" smtClean="0"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71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27100"/>
            <a:ext cx="8229600" cy="5092700"/>
          </a:xfrm>
        </p:spPr>
        <p:txBody>
          <a:bodyPr/>
          <a:lstStyle/>
          <a:p>
            <a:r>
              <a:rPr lang="en-US" sz="3000" dirty="0" smtClean="0"/>
              <a:t>I have discussed the production and application of distributed </a:t>
            </a:r>
            <a:r>
              <a:rPr lang="en-US" sz="3000" baseline="30000" dirty="0" smtClean="0"/>
              <a:t>24</a:t>
            </a:r>
            <a:r>
              <a:rPr lang="en-US" sz="3000" dirty="0" smtClean="0"/>
              <a:t>Na and </a:t>
            </a:r>
            <a:r>
              <a:rPr lang="en-US" sz="3000" baseline="30000" dirty="0" smtClean="0"/>
              <a:t>222</a:t>
            </a:r>
            <a:r>
              <a:rPr lang="en-US" sz="3000" dirty="0" smtClean="0"/>
              <a:t>Rn sources in SNO</a:t>
            </a:r>
          </a:p>
          <a:p>
            <a:endParaRPr lang="en-US" sz="3000" dirty="0" smtClean="0"/>
          </a:p>
          <a:p>
            <a:r>
              <a:rPr lang="en-US" sz="3000" dirty="0" smtClean="0"/>
              <a:t>These techniques have been very useful in the determination of the neutron detection efficiency and response of to natural radiation for SNO</a:t>
            </a:r>
          </a:p>
          <a:p>
            <a:endParaRPr lang="en-US" sz="3000" dirty="0" smtClean="0"/>
          </a:p>
          <a:p>
            <a:r>
              <a:rPr lang="en-US" sz="3000" dirty="0" smtClean="0"/>
              <a:t>Similar techniques could be useful for future low-background detectors</a:t>
            </a:r>
            <a:endParaRPr lang="en-US" sz="3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A39A7-BB6B-714F-B2BF-8DFF0C4091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1" name="Picture 10" descr="unmix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23" y="791746"/>
            <a:ext cx="3615154" cy="361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939B8-1DB8-324A-827C-E2DF5C4DBA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 descr="mixing_24na_I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425"/>
            <a:ext cx="9144000" cy="630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1BA871-2997-E242-94BF-825DF311AB9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Picture 34" descr="ani_projection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3225" y="231775"/>
            <a:ext cx="6197236" cy="5902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U/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decays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911056" y="0"/>
            <a:ext cx="3370263" cy="6400800"/>
            <a:chOff x="1111" y="793"/>
            <a:chExt cx="1741" cy="2910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1" y="793"/>
              <a:ext cx="1741" cy="2910"/>
            </a:xfrm>
            <a:prstGeom prst="rect">
              <a:avLst/>
            </a:prstGeom>
            <a:noFill/>
          </p:spPr>
        </p:pic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>
              <a:off x="1111" y="793"/>
              <a:ext cx="1741" cy="2910"/>
            </a:xfrm>
            <a:prstGeom prst="roundRect">
              <a:avLst>
                <a:gd name="adj" fmla="val 56"/>
              </a:avLst>
            </a:prstGeom>
            <a:noFill/>
            <a:ln w="936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0" y="0"/>
            <a:ext cx="3459163" cy="6213475"/>
            <a:chOff x="113" y="1640"/>
            <a:chExt cx="1738" cy="2804"/>
          </a:xfrm>
        </p:grpSpPr>
        <p:pic>
          <p:nvPicPr>
            <p:cNvPr id="1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" y="1640"/>
              <a:ext cx="1738" cy="2804"/>
            </a:xfrm>
            <a:prstGeom prst="rect">
              <a:avLst/>
            </a:prstGeom>
            <a:noFill/>
          </p:spPr>
        </p:pic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>
              <a:off x="113" y="1640"/>
              <a:ext cx="1738" cy="2804"/>
            </a:xfrm>
            <a:prstGeom prst="roundRect">
              <a:avLst>
                <a:gd name="adj" fmla="val 56"/>
              </a:avLst>
            </a:prstGeom>
            <a:noFill/>
            <a:ln w="936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8100"/>
            <a:ext cx="9144000" cy="19250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2044700"/>
            <a:ext cx="1955800" cy="228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81700" y="2044700"/>
            <a:ext cx="1854200" cy="2413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850" y="2273300"/>
            <a:ext cx="2482850" cy="2413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53400" y="2273300"/>
            <a:ext cx="730250" cy="228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174" y="2501900"/>
            <a:ext cx="1076325" cy="228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850" y="2730500"/>
            <a:ext cx="4121150" cy="228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99000" y="2501900"/>
            <a:ext cx="1390650" cy="2159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58075" y="2501900"/>
            <a:ext cx="1012825" cy="228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87600" y="2959099"/>
            <a:ext cx="1012825" cy="26135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09600" y="3289300"/>
            <a:ext cx="82296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SNO experiment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Calibration of the SNO experiment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Production of </a:t>
            </a:r>
            <a:r>
              <a:rPr kumimoji="0" lang="en-US" sz="27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222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kumimoji="0" lang="en-US" sz="27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24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Na sources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700" dirty="0" smtClean="0">
                <a:latin typeface="+mn-lt"/>
              </a:rPr>
              <a:t>Distribution of uncontained radioactive sources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09800" y="2501900"/>
            <a:ext cx="2489200" cy="22859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nim_re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8251"/>
            <a:ext cx="9144000" cy="38524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12185" y="3335724"/>
            <a:ext cx="396875" cy="26135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09060" y="3289300"/>
            <a:ext cx="213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 Narrow Italic"/>
                <a:cs typeface="Arial Narrow Italic"/>
              </a:rPr>
              <a:t>Registered at this conference</a:t>
            </a:r>
            <a:endParaRPr lang="en-US" sz="1400" i="1" dirty="0">
              <a:latin typeface="Arial Narrow Italic"/>
              <a:cs typeface="Arial Narrow Ital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Isotropy</a:t>
            </a:r>
            <a:endParaRPr lang="en-US" dirty="0"/>
          </a:p>
        </p:txBody>
      </p:sp>
      <p:pic>
        <p:nvPicPr>
          <p:cNvPr id="11" name="Content Placeholder 10" descr="isotropy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5671" b="-15671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Rectangle 52"/>
          <p:cNvSpPr>
            <a:spLocks noChangeArrowheads="1"/>
          </p:cNvSpPr>
          <p:nvPr/>
        </p:nvSpPr>
        <p:spPr bwMode="auto">
          <a:xfrm>
            <a:off x="6011863" y="2536825"/>
            <a:ext cx="1871662" cy="663575"/>
          </a:xfrm>
          <a:prstGeom prst="rect">
            <a:avLst/>
          </a:prstGeom>
          <a:pattFill prst="dkVert">
            <a:fgClr>
              <a:srgbClr val="FFFF00"/>
            </a:fgClr>
            <a:bgClr>
              <a:schemeClr val="folHlink"/>
            </a:bgClr>
          </a:patt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17500"/>
            <a:ext cx="4540250" cy="781050"/>
          </a:xfrm>
          <a:prstGeom prst="rect">
            <a:avLst/>
          </a:prstGeom>
          <a:solidFill>
            <a:srgbClr val="FFFFFF">
              <a:alpha val="5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SNO programme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-144463" y="1636713"/>
            <a:ext cx="9324976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1330325" y="1519238"/>
            <a:ext cx="1588" cy="111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H="1" flipV="1">
            <a:off x="2236788" y="1519238"/>
            <a:ext cx="1587" cy="111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 flipV="1">
            <a:off x="3143250" y="1520825"/>
            <a:ext cx="1588" cy="111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4070350" y="1519238"/>
            <a:ext cx="0" cy="114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4997450" y="1517650"/>
            <a:ext cx="0" cy="114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5924550" y="1516063"/>
            <a:ext cx="0" cy="114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6851650" y="1514475"/>
            <a:ext cx="0" cy="114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7778750" y="1512888"/>
            <a:ext cx="0" cy="114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744538" y="1212850"/>
            <a:ext cx="7785100" cy="304800"/>
            <a:chOff x="382" y="556"/>
            <a:chExt cx="4904" cy="192"/>
          </a:xfrm>
        </p:grpSpPr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382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1998</a:t>
              </a: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950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1999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1518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2000</a:t>
              </a: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2086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2001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2654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2002</a:t>
              </a: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3222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2003</a:t>
              </a: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3790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2004</a:t>
              </a:r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4358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2005</a:t>
              </a: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4926" y="556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2006</a:t>
              </a:r>
            </a:p>
          </p:txBody>
        </p:sp>
      </p:grp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547813" y="1816100"/>
            <a:ext cx="609600" cy="6921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2159000" y="2271713"/>
            <a:ext cx="1362075" cy="6794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487488" y="1811338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</a:rPr>
              <a:t>Comm.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2476500" y="2389188"/>
            <a:ext cx="800100" cy="406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</a:rPr>
              <a:t>D</a:t>
            </a:r>
            <a:r>
              <a:rPr lang="en-US" sz="2000" b="1" baseline="-25000">
                <a:solidFill>
                  <a:srgbClr val="000000"/>
                </a:solidFill>
              </a:rPr>
              <a:t>2</a:t>
            </a:r>
            <a:r>
              <a:rPr lang="en-US" sz="2000" b="1">
                <a:solidFill>
                  <a:srgbClr val="000000"/>
                </a:solidFill>
              </a:rPr>
              <a:t>O</a:t>
            </a:r>
          </a:p>
        </p:txBody>
      </p:sp>
      <p:grpSp>
        <p:nvGrpSpPr>
          <p:cNvPr id="33" name="Group 28"/>
          <p:cNvGrpSpPr>
            <a:grpSpLocks/>
          </p:cNvGrpSpPr>
          <p:nvPr/>
        </p:nvGrpSpPr>
        <p:grpSpPr bwMode="auto">
          <a:xfrm>
            <a:off x="5627688" y="2422525"/>
            <a:ext cx="369887" cy="742950"/>
            <a:chOff x="3290" y="1746"/>
            <a:chExt cx="233" cy="567"/>
          </a:xfrm>
        </p:grpSpPr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3318" y="1782"/>
              <a:ext cx="164" cy="4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3290" y="1746"/>
              <a:ext cx="233" cy="56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</a:rPr>
                <a:t>D</a:t>
              </a:r>
            </a:p>
            <a:p>
              <a:pPr algn="ctr" eaLnBrk="0" hangingPunct="0"/>
              <a:r>
                <a:rPr lang="en-US" sz="1000" b="1">
                  <a:solidFill>
                    <a:srgbClr val="000000"/>
                  </a:solidFill>
                </a:rPr>
                <a:t>2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</a:rPr>
                <a:t>O</a:t>
              </a:r>
            </a:p>
          </p:txBody>
        </p:sp>
      </p:grp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506788" y="2349500"/>
            <a:ext cx="2128837" cy="660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4179888" y="2349500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</a:rPr>
              <a:t>Salt</a:t>
            </a:r>
          </a:p>
          <a:p>
            <a:pPr algn="ctr" eaLnBrk="0" hangingPunct="0"/>
            <a:r>
              <a:rPr lang="en-US" sz="1600" b="1">
                <a:solidFill>
                  <a:srgbClr val="000000"/>
                </a:solidFill>
              </a:rPr>
              <a:t>(NaCl)</a:t>
            </a:r>
          </a:p>
        </p:txBody>
      </p:sp>
      <p:sp>
        <p:nvSpPr>
          <p:cNvPr id="38" name="WordArt 38"/>
          <p:cNvSpPr>
            <a:spLocks noChangeArrowheads="1" noChangeShapeType="1" noTextEdit="1"/>
          </p:cNvSpPr>
          <p:nvPr/>
        </p:nvSpPr>
        <p:spPr bwMode="auto">
          <a:xfrm>
            <a:off x="2266950" y="1695450"/>
            <a:ext cx="122872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  <a:ea typeface="Arial Black"/>
                <a:cs typeface="Arial Black"/>
              </a:rPr>
              <a:t>Phase I</a:t>
            </a:r>
          </a:p>
        </p:txBody>
      </p:sp>
      <p:sp>
        <p:nvSpPr>
          <p:cNvPr id="39" name="WordArt 39"/>
          <p:cNvSpPr>
            <a:spLocks noChangeArrowheads="1" noChangeShapeType="1" noTextEdit="1"/>
          </p:cNvSpPr>
          <p:nvPr/>
        </p:nvSpPr>
        <p:spPr bwMode="auto">
          <a:xfrm>
            <a:off x="3971925" y="1793875"/>
            <a:ext cx="134302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  <a:ea typeface="Arial Black"/>
                <a:cs typeface="Arial Black"/>
              </a:rPr>
              <a:t>Phase II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6900863" y="2536825"/>
            <a:ext cx="1847850" cy="6635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7092950" y="2536825"/>
            <a:ext cx="16557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baseline="30000" dirty="0">
                <a:solidFill>
                  <a:srgbClr val="000000"/>
                </a:solidFill>
              </a:rPr>
              <a:t>3</a:t>
            </a:r>
            <a:r>
              <a:rPr lang="en-US" sz="2000" b="1" dirty="0">
                <a:solidFill>
                  <a:srgbClr val="000000"/>
                </a:solidFill>
              </a:rPr>
              <a:t>He Counters</a:t>
            </a:r>
          </a:p>
        </p:txBody>
      </p:sp>
      <p:sp>
        <p:nvSpPr>
          <p:cNvPr id="42" name="WordArt 46"/>
          <p:cNvSpPr>
            <a:spLocks noChangeArrowheads="1" noChangeShapeType="1" noTextEdit="1"/>
          </p:cNvSpPr>
          <p:nvPr/>
        </p:nvSpPr>
        <p:spPr bwMode="auto">
          <a:xfrm>
            <a:off x="6257925" y="1960563"/>
            <a:ext cx="145732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  <a:ea typeface="Arial Black"/>
                <a:cs typeface="Arial Black"/>
              </a:rPr>
              <a:t>Phase III</a:t>
            </a:r>
          </a:p>
        </p:txBody>
      </p:sp>
      <p:sp>
        <p:nvSpPr>
          <p:cNvPr id="43" name="Line 48"/>
          <p:cNvSpPr>
            <a:spLocks noChangeShapeType="1"/>
          </p:cNvSpPr>
          <p:nvPr/>
        </p:nvSpPr>
        <p:spPr bwMode="auto">
          <a:xfrm flipH="1" flipV="1">
            <a:off x="468313" y="1528763"/>
            <a:ext cx="1587" cy="111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8713788" y="0"/>
            <a:ext cx="430212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utoShape 57"/>
          <p:cNvSpPr>
            <a:spLocks noChangeArrowheads="1"/>
          </p:cNvSpPr>
          <p:nvPr/>
        </p:nvSpPr>
        <p:spPr bwMode="auto">
          <a:xfrm>
            <a:off x="6392863" y="3295650"/>
            <a:ext cx="1911350" cy="1254125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AutoShape 58"/>
          <p:cNvSpPr>
            <a:spLocks noChangeArrowheads="1"/>
          </p:cNvSpPr>
          <p:nvPr/>
        </p:nvSpPr>
        <p:spPr bwMode="auto">
          <a:xfrm>
            <a:off x="3398838" y="3448050"/>
            <a:ext cx="2438400" cy="1009650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AutoShape 59"/>
          <p:cNvSpPr>
            <a:spLocks noChangeArrowheads="1"/>
          </p:cNvSpPr>
          <p:nvPr/>
        </p:nvSpPr>
        <p:spPr bwMode="auto">
          <a:xfrm>
            <a:off x="971550" y="3255963"/>
            <a:ext cx="1838325" cy="1201737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utoShape 161"/>
          <p:cNvSpPr>
            <a:spLocks noChangeArrowheads="1"/>
          </p:cNvSpPr>
          <p:nvPr/>
        </p:nvSpPr>
        <p:spPr bwMode="auto">
          <a:xfrm>
            <a:off x="3321050" y="4462462"/>
            <a:ext cx="2628900" cy="1774825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51" name="Oval 61"/>
          <p:cNvSpPr>
            <a:spLocks noChangeArrowheads="1"/>
          </p:cNvSpPr>
          <p:nvPr/>
        </p:nvSpPr>
        <p:spPr bwMode="auto">
          <a:xfrm>
            <a:off x="3541713" y="4764088"/>
            <a:ext cx="134938" cy="136525"/>
          </a:xfrm>
          <a:prstGeom prst="ellipse">
            <a:avLst/>
          </a:prstGeom>
          <a:solidFill>
            <a:srgbClr val="6699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62"/>
          <p:cNvGrpSpPr>
            <a:grpSpLocks/>
          </p:cNvGrpSpPr>
          <p:nvPr/>
        </p:nvGrpSpPr>
        <p:grpSpPr bwMode="auto">
          <a:xfrm>
            <a:off x="3541713" y="5170488"/>
            <a:ext cx="363538" cy="409575"/>
            <a:chOff x="-2151" y="13920"/>
            <a:chExt cx="384" cy="432"/>
          </a:xfrm>
        </p:grpSpPr>
        <p:sp>
          <p:nvSpPr>
            <p:cNvPr id="94" name="Oval 63"/>
            <p:cNvSpPr>
              <a:spLocks noChangeArrowheads="1"/>
            </p:cNvSpPr>
            <p:nvPr/>
          </p:nvSpPr>
          <p:spPr bwMode="auto">
            <a:xfrm>
              <a:off x="-2055" y="14208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64"/>
            <p:cNvSpPr>
              <a:spLocks noChangeArrowheads="1"/>
            </p:cNvSpPr>
            <p:nvPr/>
          </p:nvSpPr>
          <p:spPr bwMode="auto">
            <a:xfrm>
              <a:off x="-2151" y="14112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65"/>
            <p:cNvSpPr>
              <a:spLocks noChangeArrowheads="1"/>
            </p:cNvSpPr>
            <p:nvPr/>
          </p:nvSpPr>
          <p:spPr bwMode="auto">
            <a:xfrm>
              <a:off x="-1911" y="1411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66"/>
            <p:cNvSpPr>
              <a:spLocks noChangeArrowheads="1"/>
            </p:cNvSpPr>
            <p:nvPr/>
          </p:nvSpPr>
          <p:spPr bwMode="auto">
            <a:xfrm>
              <a:off x="-1959" y="1416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67"/>
            <p:cNvSpPr>
              <a:spLocks noChangeArrowheads="1"/>
            </p:cNvSpPr>
            <p:nvPr/>
          </p:nvSpPr>
          <p:spPr bwMode="auto">
            <a:xfrm>
              <a:off x="-1959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68"/>
            <p:cNvSpPr>
              <a:spLocks noChangeArrowheads="1"/>
            </p:cNvSpPr>
            <p:nvPr/>
          </p:nvSpPr>
          <p:spPr bwMode="auto">
            <a:xfrm>
              <a:off x="-1911" y="14064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69"/>
            <p:cNvSpPr>
              <a:spLocks noChangeArrowheads="1"/>
            </p:cNvSpPr>
            <p:nvPr/>
          </p:nvSpPr>
          <p:spPr bwMode="auto">
            <a:xfrm>
              <a:off x="-2151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70"/>
            <p:cNvSpPr>
              <a:spLocks noChangeArrowheads="1"/>
            </p:cNvSpPr>
            <p:nvPr/>
          </p:nvSpPr>
          <p:spPr bwMode="auto">
            <a:xfrm>
              <a:off x="-2055" y="14064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71"/>
            <p:cNvSpPr>
              <a:spLocks noChangeArrowheads="1"/>
            </p:cNvSpPr>
            <p:nvPr/>
          </p:nvSpPr>
          <p:spPr bwMode="auto">
            <a:xfrm>
              <a:off x="-2055" y="1416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72"/>
            <p:cNvSpPr>
              <a:spLocks noChangeArrowheads="1"/>
            </p:cNvSpPr>
            <p:nvPr/>
          </p:nvSpPr>
          <p:spPr bwMode="auto">
            <a:xfrm>
              <a:off x="-2151" y="14016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73"/>
            <p:cNvSpPr>
              <a:spLocks noChangeArrowheads="1"/>
            </p:cNvSpPr>
            <p:nvPr/>
          </p:nvSpPr>
          <p:spPr bwMode="auto">
            <a:xfrm>
              <a:off x="-2055" y="13920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74"/>
            <p:cNvSpPr>
              <a:spLocks noChangeArrowheads="1"/>
            </p:cNvSpPr>
            <p:nvPr/>
          </p:nvSpPr>
          <p:spPr bwMode="auto">
            <a:xfrm>
              <a:off x="-2007" y="14112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75"/>
            <p:cNvSpPr>
              <a:spLocks noChangeArrowheads="1"/>
            </p:cNvSpPr>
            <p:nvPr/>
          </p:nvSpPr>
          <p:spPr bwMode="auto">
            <a:xfrm>
              <a:off x="-1959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76"/>
          <p:cNvGrpSpPr>
            <a:grpSpLocks/>
          </p:cNvGrpSpPr>
          <p:nvPr/>
        </p:nvGrpSpPr>
        <p:grpSpPr bwMode="auto">
          <a:xfrm>
            <a:off x="4403725" y="4903788"/>
            <a:ext cx="363538" cy="409575"/>
            <a:chOff x="-2151" y="13920"/>
            <a:chExt cx="384" cy="432"/>
          </a:xfrm>
        </p:grpSpPr>
        <p:sp>
          <p:nvSpPr>
            <p:cNvPr id="81" name="Oval 77"/>
            <p:cNvSpPr>
              <a:spLocks noChangeArrowheads="1"/>
            </p:cNvSpPr>
            <p:nvPr/>
          </p:nvSpPr>
          <p:spPr bwMode="auto">
            <a:xfrm>
              <a:off x="-2055" y="14208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78"/>
            <p:cNvSpPr>
              <a:spLocks noChangeArrowheads="1"/>
            </p:cNvSpPr>
            <p:nvPr/>
          </p:nvSpPr>
          <p:spPr bwMode="auto">
            <a:xfrm>
              <a:off x="-2151" y="14112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-1911" y="1411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-1959" y="1416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-1959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-1911" y="14064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-2151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-2055" y="14064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-2055" y="1416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-2151" y="14016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-2055" y="13920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88"/>
            <p:cNvSpPr>
              <a:spLocks noChangeArrowheads="1"/>
            </p:cNvSpPr>
            <p:nvPr/>
          </p:nvSpPr>
          <p:spPr bwMode="auto">
            <a:xfrm>
              <a:off x="-2007" y="14112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89"/>
            <p:cNvSpPr>
              <a:spLocks noChangeArrowheads="1"/>
            </p:cNvSpPr>
            <p:nvPr/>
          </p:nvSpPr>
          <p:spPr bwMode="auto">
            <a:xfrm>
              <a:off x="-1959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90"/>
          <p:cNvGrpSpPr>
            <a:grpSpLocks/>
          </p:cNvGrpSpPr>
          <p:nvPr/>
        </p:nvGrpSpPr>
        <p:grpSpPr bwMode="auto">
          <a:xfrm>
            <a:off x="5130800" y="5260976"/>
            <a:ext cx="363538" cy="409575"/>
            <a:chOff x="-2151" y="13920"/>
            <a:chExt cx="384" cy="432"/>
          </a:xfrm>
        </p:grpSpPr>
        <p:sp>
          <p:nvSpPr>
            <p:cNvPr id="68" name="Oval 91"/>
            <p:cNvSpPr>
              <a:spLocks noChangeArrowheads="1"/>
            </p:cNvSpPr>
            <p:nvPr/>
          </p:nvSpPr>
          <p:spPr bwMode="auto">
            <a:xfrm>
              <a:off x="-2055" y="14208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92"/>
            <p:cNvSpPr>
              <a:spLocks noChangeArrowheads="1"/>
            </p:cNvSpPr>
            <p:nvPr/>
          </p:nvSpPr>
          <p:spPr bwMode="auto">
            <a:xfrm>
              <a:off x="-2151" y="14112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93"/>
            <p:cNvSpPr>
              <a:spLocks noChangeArrowheads="1"/>
            </p:cNvSpPr>
            <p:nvPr/>
          </p:nvSpPr>
          <p:spPr bwMode="auto">
            <a:xfrm>
              <a:off x="-1911" y="1411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94"/>
            <p:cNvSpPr>
              <a:spLocks noChangeArrowheads="1"/>
            </p:cNvSpPr>
            <p:nvPr/>
          </p:nvSpPr>
          <p:spPr bwMode="auto">
            <a:xfrm>
              <a:off x="-1959" y="1416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95"/>
            <p:cNvSpPr>
              <a:spLocks noChangeArrowheads="1"/>
            </p:cNvSpPr>
            <p:nvPr/>
          </p:nvSpPr>
          <p:spPr bwMode="auto">
            <a:xfrm>
              <a:off x="-1959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96"/>
            <p:cNvSpPr>
              <a:spLocks noChangeArrowheads="1"/>
            </p:cNvSpPr>
            <p:nvPr/>
          </p:nvSpPr>
          <p:spPr bwMode="auto">
            <a:xfrm>
              <a:off x="-1911" y="14064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97"/>
            <p:cNvSpPr>
              <a:spLocks noChangeArrowheads="1"/>
            </p:cNvSpPr>
            <p:nvPr/>
          </p:nvSpPr>
          <p:spPr bwMode="auto">
            <a:xfrm>
              <a:off x="-2151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98"/>
            <p:cNvSpPr>
              <a:spLocks noChangeArrowheads="1"/>
            </p:cNvSpPr>
            <p:nvPr/>
          </p:nvSpPr>
          <p:spPr bwMode="auto">
            <a:xfrm>
              <a:off x="-2055" y="14064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99"/>
            <p:cNvSpPr>
              <a:spLocks noChangeArrowheads="1"/>
            </p:cNvSpPr>
            <p:nvPr/>
          </p:nvSpPr>
          <p:spPr bwMode="auto">
            <a:xfrm>
              <a:off x="-2055" y="1416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00"/>
            <p:cNvSpPr>
              <a:spLocks noChangeArrowheads="1"/>
            </p:cNvSpPr>
            <p:nvPr/>
          </p:nvSpPr>
          <p:spPr bwMode="auto">
            <a:xfrm>
              <a:off x="-2151" y="14016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01"/>
            <p:cNvSpPr>
              <a:spLocks noChangeArrowheads="1"/>
            </p:cNvSpPr>
            <p:nvPr/>
          </p:nvSpPr>
          <p:spPr bwMode="auto">
            <a:xfrm>
              <a:off x="-2055" y="13920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102"/>
            <p:cNvSpPr>
              <a:spLocks noChangeArrowheads="1"/>
            </p:cNvSpPr>
            <p:nvPr/>
          </p:nvSpPr>
          <p:spPr bwMode="auto">
            <a:xfrm>
              <a:off x="-2007" y="14112"/>
              <a:ext cx="144" cy="14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103"/>
            <p:cNvSpPr>
              <a:spLocks noChangeArrowheads="1"/>
            </p:cNvSpPr>
            <p:nvPr/>
          </p:nvSpPr>
          <p:spPr bwMode="auto">
            <a:xfrm>
              <a:off x="-1959" y="1396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5" name="AutoShape 104"/>
          <p:cNvCxnSpPr>
            <a:cxnSpLocks noChangeShapeType="1"/>
            <a:endCxn id="90" idx="3"/>
          </p:cNvCxnSpPr>
          <p:nvPr/>
        </p:nvCxnSpPr>
        <p:spPr bwMode="auto">
          <a:xfrm>
            <a:off x="3676650" y="4856163"/>
            <a:ext cx="747713" cy="206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6" name="AutoShape 105"/>
          <p:cNvCxnSpPr>
            <a:cxnSpLocks noChangeShapeType="1"/>
            <a:stCxn id="106" idx="6"/>
          </p:cNvCxnSpPr>
          <p:nvPr/>
        </p:nvCxnSpPr>
        <p:spPr bwMode="auto">
          <a:xfrm flipV="1">
            <a:off x="3859213" y="5083176"/>
            <a:ext cx="565150" cy="2047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57" name="Line 106"/>
          <p:cNvSpPr>
            <a:spLocks noChangeShapeType="1"/>
          </p:cNvSpPr>
          <p:nvPr/>
        </p:nvSpPr>
        <p:spPr bwMode="auto">
          <a:xfrm flipV="1">
            <a:off x="4767263" y="4673601"/>
            <a:ext cx="817563" cy="319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107"/>
          <p:cNvSpPr>
            <a:spLocks noChangeShapeType="1"/>
          </p:cNvSpPr>
          <p:nvPr/>
        </p:nvSpPr>
        <p:spPr bwMode="auto">
          <a:xfrm flipV="1">
            <a:off x="4767263" y="4856163"/>
            <a:ext cx="817563" cy="1365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108"/>
          <p:cNvSpPr>
            <a:spLocks noChangeShapeType="1"/>
          </p:cNvSpPr>
          <p:nvPr/>
        </p:nvSpPr>
        <p:spPr bwMode="auto">
          <a:xfrm>
            <a:off x="4767263" y="4992688"/>
            <a:ext cx="817563" cy="4445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09"/>
          <p:cNvSpPr>
            <a:spLocks noChangeShapeType="1"/>
          </p:cNvSpPr>
          <p:nvPr/>
        </p:nvSpPr>
        <p:spPr bwMode="auto">
          <a:xfrm>
            <a:off x="4722813" y="5173663"/>
            <a:ext cx="407988" cy="227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110"/>
          <p:cNvSpPr txBox="1">
            <a:spLocks noChangeArrowheads="1"/>
          </p:cNvSpPr>
          <p:nvPr/>
        </p:nvSpPr>
        <p:spPr bwMode="auto">
          <a:xfrm>
            <a:off x="5632450" y="4719638"/>
            <a:ext cx="225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l-GR" sz="2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</a:t>
            </a:r>
          </a:p>
        </p:txBody>
      </p:sp>
      <p:sp>
        <p:nvSpPr>
          <p:cNvPr id="62" name="Text Box 111"/>
          <p:cNvSpPr txBox="1">
            <a:spLocks noChangeArrowheads="1"/>
          </p:cNvSpPr>
          <p:nvPr/>
        </p:nvSpPr>
        <p:spPr bwMode="auto">
          <a:xfrm>
            <a:off x="5586413" y="4446588"/>
            <a:ext cx="225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l-GR" sz="2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</a:t>
            </a:r>
          </a:p>
        </p:txBody>
      </p:sp>
      <p:sp>
        <p:nvSpPr>
          <p:cNvPr id="63" name="Text Box 112"/>
          <p:cNvSpPr txBox="1">
            <a:spLocks noChangeArrowheads="1"/>
          </p:cNvSpPr>
          <p:nvPr/>
        </p:nvSpPr>
        <p:spPr bwMode="auto">
          <a:xfrm>
            <a:off x="5586413" y="4946651"/>
            <a:ext cx="225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l-GR" sz="2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</a:t>
            </a:r>
          </a:p>
        </p:txBody>
      </p:sp>
      <p:sp>
        <p:nvSpPr>
          <p:cNvPr id="64" name="Text Box 113"/>
          <p:cNvSpPr txBox="1">
            <a:spLocks noChangeArrowheads="1"/>
          </p:cNvSpPr>
          <p:nvPr/>
        </p:nvSpPr>
        <p:spPr bwMode="auto">
          <a:xfrm>
            <a:off x="3343275" y="5589588"/>
            <a:ext cx="792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 baseline="30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35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Cl</a:t>
            </a:r>
          </a:p>
        </p:txBody>
      </p:sp>
      <p:sp>
        <p:nvSpPr>
          <p:cNvPr id="65" name="Text Box 114"/>
          <p:cNvSpPr txBox="1">
            <a:spLocks noChangeArrowheads="1"/>
          </p:cNvSpPr>
          <p:nvPr/>
        </p:nvSpPr>
        <p:spPr bwMode="auto">
          <a:xfrm>
            <a:off x="5176838" y="5673726"/>
            <a:ext cx="833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 baseline="30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36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Cl</a:t>
            </a:r>
          </a:p>
        </p:txBody>
      </p:sp>
      <p:sp>
        <p:nvSpPr>
          <p:cNvPr id="66" name="Text Box 115"/>
          <p:cNvSpPr txBox="1">
            <a:spLocks noChangeArrowheads="1"/>
          </p:cNvSpPr>
          <p:nvPr/>
        </p:nvSpPr>
        <p:spPr bwMode="auto">
          <a:xfrm>
            <a:off x="4181475" y="5284788"/>
            <a:ext cx="690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 baseline="30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36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Cl*</a:t>
            </a:r>
          </a:p>
        </p:txBody>
      </p:sp>
      <p:sp>
        <p:nvSpPr>
          <p:cNvPr id="67" name="Text Box 116"/>
          <p:cNvSpPr txBox="1">
            <a:spLocks noChangeArrowheads="1"/>
          </p:cNvSpPr>
          <p:nvPr/>
        </p:nvSpPr>
        <p:spPr bwMode="auto">
          <a:xfrm>
            <a:off x="3495675" y="4446588"/>
            <a:ext cx="3190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</a:p>
        </p:txBody>
      </p:sp>
      <p:sp>
        <p:nvSpPr>
          <p:cNvPr id="107" name="Text Box 139"/>
          <p:cNvSpPr txBox="1">
            <a:spLocks noChangeArrowheads="1"/>
          </p:cNvSpPr>
          <p:nvPr/>
        </p:nvSpPr>
        <p:spPr bwMode="auto">
          <a:xfrm>
            <a:off x="895350" y="3276600"/>
            <a:ext cx="1981200" cy="121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captures on deuterium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l-GR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= 0.0005b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6.25 </a:t>
            </a:r>
            <a:r>
              <a:rPr lang="en-US" sz="1800" dirty="0" err="1">
                <a:solidFill>
                  <a:srgbClr val="000000"/>
                </a:solidFill>
                <a:latin typeface="Times New Roman" charset="0"/>
              </a:rPr>
              <a:t>MeV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</a:t>
            </a:r>
          </a:p>
        </p:txBody>
      </p:sp>
      <p:sp>
        <p:nvSpPr>
          <p:cNvPr id="108" name="Text Box 140"/>
          <p:cNvSpPr txBox="1">
            <a:spLocks noChangeArrowheads="1"/>
          </p:cNvSpPr>
          <p:nvPr/>
        </p:nvSpPr>
        <p:spPr bwMode="auto">
          <a:xfrm>
            <a:off x="3530600" y="3468688"/>
            <a:ext cx="2209800" cy="100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captures on chlorine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l-GR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= 44b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8.6 </a:t>
            </a:r>
            <a:r>
              <a:rPr lang="en-US" sz="1800" dirty="0" err="1">
                <a:solidFill>
                  <a:srgbClr val="000000"/>
                </a:solidFill>
                <a:latin typeface="Times New Roman" charset="0"/>
              </a:rPr>
              <a:t>MeV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multiple </a:t>
            </a:r>
            <a:r>
              <a:rPr lang="el-GR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</a:t>
            </a:r>
            <a:r>
              <a:rPr lang="en-US" sz="18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endParaRPr lang="el-GR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9" name="Text Box 141"/>
          <p:cNvSpPr txBox="1">
            <a:spLocks noChangeArrowheads="1"/>
          </p:cNvSpPr>
          <p:nvPr/>
        </p:nvSpPr>
        <p:spPr bwMode="auto">
          <a:xfrm>
            <a:off x="6357938" y="3333750"/>
            <a:ext cx="1981200" cy="121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captures on </a:t>
            </a:r>
            <a:r>
              <a:rPr lang="en-US" sz="1800" baseline="30000" dirty="0">
                <a:solidFill>
                  <a:srgbClr val="000000"/>
                </a:solidFill>
                <a:latin typeface="Times New Roman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He</a:t>
            </a:r>
            <a:br>
              <a:rPr lang="en-US" sz="180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prop. counter array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l-GR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= 5330b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0.764 </a:t>
            </a:r>
            <a:r>
              <a:rPr lang="en-US" sz="1800" dirty="0" err="1">
                <a:solidFill>
                  <a:srgbClr val="000000"/>
                </a:solidFill>
                <a:latin typeface="Times New Roman" charset="0"/>
              </a:rPr>
              <a:t>MeV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 </a:t>
            </a:r>
            <a:endParaRPr lang="el-GR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0" name="Group 224"/>
          <p:cNvGrpSpPr>
            <a:grpSpLocks/>
          </p:cNvGrpSpPr>
          <p:nvPr/>
        </p:nvGrpSpPr>
        <p:grpSpPr bwMode="auto">
          <a:xfrm>
            <a:off x="6229350" y="4549775"/>
            <a:ext cx="2262188" cy="1879600"/>
            <a:chOff x="3924" y="2866"/>
            <a:chExt cx="1425" cy="1184"/>
          </a:xfrm>
        </p:grpSpPr>
        <p:sp>
          <p:nvSpPr>
            <p:cNvPr id="111" name="AutoShape 223"/>
            <p:cNvSpPr>
              <a:spLocks noChangeArrowheads="1"/>
            </p:cNvSpPr>
            <p:nvPr/>
          </p:nvSpPr>
          <p:spPr bwMode="auto">
            <a:xfrm>
              <a:off x="3924" y="2866"/>
              <a:ext cx="1425" cy="1184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50000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2" name="Text Box 143"/>
            <p:cNvSpPr txBox="1">
              <a:spLocks noChangeArrowheads="1"/>
            </p:cNvSpPr>
            <p:nvPr/>
          </p:nvSpPr>
          <p:spPr bwMode="auto">
            <a:xfrm>
              <a:off x="4013" y="3721"/>
              <a:ext cx="126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n + </a:t>
              </a:r>
              <a:r>
                <a:rPr lang="en-US" sz="2000" baseline="30000">
                  <a:solidFill>
                    <a:srgbClr val="000000"/>
                  </a:solidFill>
                  <a:latin typeface="Times" charset="0"/>
                </a:rPr>
                <a:t>3</a:t>
              </a:r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He </a:t>
              </a:r>
              <a:r>
                <a:rPr lang="en-US" sz="2000">
                  <a:solidFill>
                    <a:srgbClr val="000000"/>
                  </a:solidFill>
                  <a:latin typeface="Times" charset="0"/>
                  <a:sym typeface="Symbol" charset="2"/>
                </a:rPr>
                <a:t> p + </a:t>
              </a:r>
              <a:r>
                <a:rPr lang="en-US" sz="2000" baseline="30000">
                  <a:solidFill>
                    <a:srgbClr val="000000"/>
                  </a:solidFill>
                  <a:latin typeface="Times" charset="0"/>
                  <a:sym typeface="Symbol" charset="2"/>
                </a:rPr>
                <a:t>3</a:t>
              </a:r>
              <a:r>
                <a:rPr lang="en-US" sz="2000">
                  <a:solidFill>
                    <a:srgbClr val="000000"/>
                  </a:solidFill>
                  <a:latin typeface="Times" charset="0"/>
                  <a:sym typeface="Symbol" charset="2"/>
                </a:rPr>
                <a:t>H</a:t>
              </a:r>
              <a:endParaRPr lang="en-US" sz="200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13" name="Oval 144"/>
            <p:cNvSpPr>
              <a:spLocks noChangeArrowheads="1"/>
            </p:cNvSpPr>
            <p:nvPr/>
          </p:nvSpPr>
          <p:spPr bwMode="auto">
            <a:xfrm>
              <a:off x="4239" y="2930"/>
              <a:ext cx="822" cy="781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45"/>
            <p:cNvSpPr>
              <a:spLocks noChangeArrowheads="1"/>
            </p:cNvSpPr>
            <p:nvPr/>
          </p:nvSpPr>
          <p:spPr bwMode="auto">
            <a:xfrm>
              <a:off x="4630" y="3301"/>
              <a:ext cx="40" cy="40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46"/>
            <p:cNvSpPr>
              <a:spLocks noChangeShapeType="1"/>
            </p:cNvSpPr>
            <p:nvPr/>
          </p:nvSpPr>
          <p:spPr bwMode="auto">
            <a:xfrm>
              <a:off x="4681" y="3499"/>
              <a:ext cx="205" cy="4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47"/>
            <p:cNvSpPr>
              <a:spLocks noChangeShapeType="1"/>
            </p:cNvSpPr>
            <p:nvPr/>
          </p:nvSpPr>
          <p:spPr bwMode="auto">
            <a:xfrm flipH="1" flipV="1">
              <a:off x="4376" y="3441"/>
              <a:ext cx="205" cy="4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Text Box 148"/>
            <p:cNvSpPr txBox="1">
              <a:spLocks noChangeArrowheads="1"/>
            </p:cNvSpPr>
            <p:nvPr/>
          </p:nvSpPr>
          <p:spPr bwMode="auto">
            <a:xfrm>
              <a:off x="4818" y="3321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p</a:t>
              </a:r>
              <a:endParaRPr lang="en-US" sz="16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8" name="Text Box 149"/>
            <p:cNvSpPr txBox="1">
              <a:spLocks noChangeArrowheads="1"/>
            </p:cNvSpPr>
            <p:nvPr/>
          </p:nvSpPr>
          <p:spPr bwMode="auto">
            <a:xfrm>
              <a:off x="4243" y="3230"/>
              <a:ext cx="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30000">
                  <a:solidFill>
                    <a:srgbClr val="000000"/>
                  </a:solidFill>
                  <a:latin typeface="Times New Roman" charset="0"/>
                </a:rPr>
                <a:t>3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H</a:t>
              </a:r>
              <a:endParaRPr lang="en-US" sz="16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9" name="Rectangle 150"/>
            <p:cNvSpPr>
              <a:spLocks noChangeArrowheads="1"/>
            </p:cNvSpPr>
            <p:nvPr/>
          </p:nvSpPr>
          <p:spPr bwMode="auto">
            <a:xfrm>
              <a:off x="4312" y="3362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GB" sz="240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20" name="Line 151"/>
            <p:cNvSpPr>
              <a:spLocks noChangeShapeType="1"/>
            </p:cNvSpPr>
            <p:nvPr/>
          </p:nvSpPr>
          <p:spPr bwMode="auto">
            <a:xfrm flipH="1">
              <a:off x="4655" y="3091"/>
              <a:ext cx="452" cy="3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52"/>
            <p:cNvSpPr>
              <a:spLocks noChangeShapeType="1"/>
            </p:cNvSpPr>
            <p:nvPr/>
          </p:nvSpPr>
          <p:spPr bwMode="auto">
            <a:xfrm rot="18900000" flipV="1">
              <a:off x="4023" y="3538"/>
              <a:ext cx="126" cy="1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53"/>
            <p:cNvSpPr>
              <a:spLocks noChangeShapeType="1"/>
            </p:cNvSpPr>
            <p:nvPr/>
          </p:nvSpPr>
          <p:spPr bwMode="auto">
            <a:xfrm rot="18900000" flipH="1">
              <a:off x="4018" y="2988"/>
              <a:ext cx="129" cy="12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Text Box 154"/>
            <p:cNvSpPr txBox="1">
              <a:spLocks noChangeArrowheads="1"/>
            </p:cNvSpPr>
            <p:nvPr/>
          </p:nvSpPr>
          <p:spPr bwMode="auto">
            <a:xfrm rot="16200000">
              <a:off x="3853" y="3210"/>
              <a:ext cx="4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5 cm</a:t>
              </a:r>
            </a:p>
          </p:txBody>
        </p:sp>
        <p:sp>
          <p:nvSpPr>
            <p:cNvPr id="124" name="Rectangle 155"/>
            <p:cNvSpPr>
              <a:spLocks noChangeArrowheads="1"/>
            </p:cNvSpPr>
            <p:nvPr/>
          </p:nvSpPr>
          <p:spPr bwMode="auto">
            <a:xfrm>
              <a:off x="5075" y="2959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n</a:t>
              </a:r>
            </a:p>
          </p:txBody>
        </p:sp>
        <p:sp>
          <p:nvSpPr>
            <p:cNvPr id="125" name="Rectangle 156"/>
            <p:cNvSpPr>
              <a:spLocks noChangeArrowheads="1"/>
            </p:cNvSpPr>
            <p:nvPr/>
          </p:nvSpPr>
          <p:spPr bwMode="auto">
            <a:xfrm>
              <a:off x="4444" y="3485"/>
              <a:ext cx="35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baseline="30000">
                  <a:solidFill>
                    <a:srgbClr val="000000"/>
                  </a:solidFill>
                  <a:latin typeface="Times" charset="0"/>
                </a:rPr>
                <a:t>3</a:t>
              </a:r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He</a:t>
              </a:r>
            </a:p>
          </p:txBody>
        </p:sp>
        <p:sp>
          <p:nvSpPr>
            <p:cNvPr id="126" name="Oval 157"/>
            <p:cNvSpPr>
              <a:spLocks noChangeArrowheads="1"/>
            </p:cNvSpPr>
            <p:nvPr/>
          </p:nvSpPr>
          <p:spPr bwMode="auto">
            <a:xfrm>
              <a:off x="4609" y="3471"/>
              <a:ext cx="40" cy="42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 sz="2400">
                <a:solidFill>
                  <a:srgbClr val="000000"/>
                </a:solidFill>
                <a:latin typeface="Times" charset="0"/>
              </a:endParaRPr>
            </a:p>
          </p:txBody>
        </p:sp>
      </p:grpSp>
      <p:sp>
        <p:nvSpPr>
          <p:cNvPr id="127" name="AutoShape 160"/>
          <p:cNvSpPr>
            <a:spLocks noChangeArrowheads="1"/>
          </p:cNvSpPr>
          <p:nvPr/>
        </p:nvSpPr>
        <p:spPr bwMode="auto">
          <a:xfrm>
            <a:off x="661988" y="4457699"/>
            <a:ext cx="2397125" cy="1582739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28" name="Oval 118"/>
          <p:cNvSpPr>
            <a:spLocks noChangeArrowheads="1"/>
          </p:cNvSpPr>
          <p:nvPr/>
        </p:nvSpPr>
        <p:spPr bwMode="auto">
          <a:xfrm>
            <a:off x="950913" y="4718050"/>
            <a:ext cx="134937" cy="136525"/>
          </a:xfrm>
          <a:prstGeom prst="ellipse">
            <a:avLst/>
          </a:prstGeom>
          <a:solidFill>
            <a:srgbClr val="6699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9" name="AutoShape 119"/>
          <p:cNvCxnSpPr>
            <a:cxnSpLocks noChangeShapeType="1"/>
          </p:cNvCxnSpPr>
          <p:nvPr/>
        </p:nvCxnSpPr>
        <p:spPr bwMode="auto">
          <a:xfrm>
            <a:off x="1085850" y="4810125"/>
            <a:ext cx="747713" cy="206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0" name="AutoShape 120"/>
          <p:cNvCxnSpPr>
            <a:cxnSpLocks noChangeShapeType="1"/>
          </p:cNvCxnSpPr>
          <p:nvPr/>
        </p:nvCxnSpPr>
        <p:spPr bwMode="auto">
          <a:xfrm flipV="1">
            <a:off x="1133475" y="5037138"/>
            <a:ext cx="700088" cy="2016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131" name="Line 121"/>
          <p:cNvSpPr>
            <a:spLocks noChangeShapeType="1"/>
          </p:cNvSpPr>
          <p:nvPr/>
        </p:nvSpPr>
        <p:spPr bwMode="auto">
          <a:xfrm flipV="1">
            <a:off x="2176463" y="4705350"/>
            <a:ext cx="633412" cy="241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Line 122"/>
          <p:cNvSpPr>
            <a:spLocks noChangeShapeType="1"/>
          </p:cNvSpPr>
          <p:nvPr/>
        </p:nvSpPr>
        <p:spPr bwMode="auto">
          <a:xfrm>
            <a:off x="2132013" y="5127625"/>
            <a:ext cx="407987" cy="227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Text Box 123"/>
          <p:cNvSpPr txBox="1">
            <a:spLocks noChangeArrowheads="1"/>
          </p:cNvSpPr>
          <p:nvPr/>
        </p:nvSpPr>
        <p:spPr bwMode="auto">
          <a:xfrm>
            <a:off x="2581275" y="4705350"/>
            <a:ext cx="22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l-GR" sz="2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</a:t>
            </a:r>
          </a:p>
        </p:txBody>
      </p:sp>
      <p:sp>
        <p:nvSpPr>
          <p:cNvPr id="134" name="Text Box 124"/>
          <p:cNvSpPr txBox="1">
            <a:spLocks noChangeArrowheads="1"/>
          </p:cNvSpPr>
          <p:nvPr/>
        </p:nvSpPr>
        <p:spPr bwMode="auto">
          <a:xfrm>
            <a:off x="752475" y="5543550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 baseline="30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sp>
        <p:nvSpPr>
          <p:cNvPr id="135" name="Text Box 126"/>
          <p:cNvSpPr txBox="1">
            <a:spLocks noChangeArrowheads="1"/>
          </p:cNvSpPr>
          <p:nvPr/>
        </p:nvSpPr>
        <p:spPr bwMode="auto">
          <a:xfrm>
            <a:off x="1743075" y="5238750"/>
            <a:ext cx="690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 baseline="30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H*</a:t>
            </a:r>
          </a:p>
        </p:txBody>
      </p:sp>
      <p:sp>
        <p:nvSpPr>
          <p:cNvPr id="136" name="Text Box 127"/>
          <p:cNvSpPr txBox="1">
            <a:spLocks noChangeArrowheads="1"/>
          </p:cNvSpPr>
          <p:nvPr/>
        </p:nvSpPr>
        <p:spPr bwMode="auto">
          <a:xfrm>
            <a:off x="885825" y="4400550"/>
            <a:ext cx="319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</a:p>
        </p:txBody>
      </p:sp>
      <p:grpSp>
        <p:nvGrpSpPr>
          <p:cNvPr id="137" name="Group 128"/>
          <p:cNvGrpSpPr>
            <a:grpSpLocks/>
          </p:cNvGrpSpPr>
          <p:nvPr/>
        </p:nvGrpSpPr>
        <p:grpSpPr bwMode="auto">
          <a:xfrm>
            <a:off x="904875" y="5238750"/>
            <a:ext cx="211138" cy="212725"/>
            <a:chOff x="-2784" y="2640"/>
            <a:chExt cx="133" cy="134"/>
          </a:xfrm>
        </p:grpSpPr>
        <p:sp>
          <p:nvSpPr>
            <p:cNvPr id="138" name="Oval 129"/>
            <p:cNvSpPr>
              <a:spLocks noChangeArrowheads="1"/>
            </p:cNvSpPr>
            <p:nvPr/>
          </p:nvSpPr>
          <p:spPr bwMode="auto">
            <a:xfrm>
              <a:off x="-2736" y="2688"/>
              <a:ext cx="85" cy="86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130"/>
            <p:cNvSpPr>
              <a:spLocks noChangeArrowheads="1"/>
            </p:cNvSpPr>
            <p:nvPr/>
          </p:nvSpPr>
          <p:spPr bwMode="auto">
            <a:xfrm>
              <a:off x="-2784" y="2640"/>
              <a:ext cx="85" cy="8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Group 131"/>
          <p:cNvGrpSpPr>
            <a:grpSpLocks/>
          </p:cNvGrpSpPr>
          <p:nvPr/>
        </p:nvGrpSpPr>
        <p:grpSpPr bwMode="auto">
          <a:xfrm>
            <a:off x="1895475" y="4933950"/>
            <a:ext cx="211138" cy="212725"/>
            <a:chOff x="-2208" y="2736"/>
            <a:chExt cx="133" cy="134"/>
          </a:xfrm>
        </p:grpSpPr>
        <p:sp>
          <p:nvSpPr>
            <p:cNvPr id="141" name="Oval 132"/>
            <p:cNvSpPr>
              <a:spLocks noChangeArrowheads="1"/>
            </p:cNvSpPr>
            <p:nvPr/>
          </p:nvSpPr>
          <p:spPr bwMode="auto">
            <a:xfrm>
              <a:off x="-2160" y="2736"/>
              <a:ext cx="85" cy="86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133"/>
            <p:cNvSpPr>
              <a:spLocks noChangeArrowheads="1"/>
            </p:cNvSpPr>
            <p:nvPr/>
          </p:nvSpPr>
          <p:spPr bwMode="auto">
            <a:xfrm>
              <a:off x="-2160" y="2784"/>
              <a:ext cx="85" cy="86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Oval 134"/>
            <p:cNvSpPr>
              <a:spLocks noChangeArrowheads="1"/>
            </p:cNvSpPr>
            <p:nvPr/>
          </p:nvSpPr>
          <p:spPr bwMode="auto">
            <a:xfrm>
              <a:off x="-2208" y="2736"/>
              <a:ext cx="85" cy="8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oup 135"/>
          <p:cNvGrpSpPr>
            <a:grpSpLocks/>
          </p:cNvGrpSpPr>
          <p:nvPr/>
        </p:nvGrpSpPr>
        <p:grpSpPr bwMode="auto">
          <a:xfrm>
            <a:off x="2581275" y="5314950"/>
            <a:ext cx="211138" cy="212725"/>
            <a:chOff x="-2208" y="2736"/>
            <a:chExt cx="133" cy="134"/>
          </a:xfrm>
        </p:grpSpPr>
        <p:sp>
          <p:nvSpPr>
            <p:cNvPr id="145" name="Oval 136"/>
            <p:cNvSpPr>
              <a:spLocks noChangeArrowheads="1"/>
            </p:cNvSpPr>
            <p:nvPr/>
          </p:nvSpPr>
          <p:spPr bwMode="auto">
            <a:xfrm>
              <a:off x="-2160" y="2736"/>
              <a:ext cx="85" cy="86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Oval 137"/>
            <p:cNvSpPr>
              <a:spLocks noChangeArrowheads="1"/>
            </p:cNvSpPr>
            <p:nvPr/>
          </p:nvSpPr>
          <p:spPr bwMode="auto">
            <a:xfrm>
              <a:off x="-2160" y="2784"/>
              <a:ext cx="85" cy="86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138"/>
            <p:cNvSpPr>
              <a:spLocks noChangeArrowheads="1"/>
            </p:cNvSpPr>
            <p:nvPr/>
          </p:nvSpPr>
          <p:spPr bwMode="auto">
            <a:xfrm>
              <a:off x="-2208" y="2736"/>
              <a:ext cx="85" cy="8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8" name="Text Box 125"/>
          <p:cNvSpPr txBox="1">
            <a:spLocks noChangeArrowheads="1"/>
          </p:cNvSpPr>
          <p:nvPr/>
        </p:nvSpPr>
        <p:spPr bwMode="auto">
          <a:xfrm>
            <a:off x="2424113" y="5570538"/>
            <a:ext cx="833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3668713">
              <a:spcBef>
                <a:spcPct val="50000"/>
              </a:spcBef>
            </a:pPr>
            <a:r>
              <a:rPr lang="en-US" baseline="30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sp>
        <p:nvSpPr>
          <p:cNvPr id="149" name="Line 13"/>
          <p:cNvSpPr>
            <a:spLocks noChangeShapeType="1"/>
          </p:cNvSpPr>
          <p:nvPr/>
        </p:nvSpPr>
        <p:spPr bwMode="auto">
          <a:xfrm flipV="1">
            <a:off x="8705850" y="1511300"/>
            <a:ext cx="0" cy="114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The </a:t>
            </a:r>
            <a:r>
              <a:rPr lang="en-US" sz="3400" dirty="0" err="1" smtClean="0"/>
              <a:t>sudbury</a:t>
            </a:r>
            <a:r>
              <a:rPr lang="en-US" sz="3400" dirty="0" smtClean="0"/>
              <a:t> neutrino observatory</a:t>
            </a:r>
            <a:endParaRPr lang="en-US" sz="3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 descr="unmix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406" y="432266"/>
            <a:ext cx="3615154" cy="361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Sudbury Neutrino Observatory</a:t>
            </a:r>
            <a:endParaRPr lang="en-US" dirty="0"/>
          </a:p>
        </p:txBody>
      </p:sp>
      <p:pic>
        <p:nvPicPr>
          <p:cNvPr id="6" name="Content Placeholder 5" descr="national_geographic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5770" r="-5770"/>
          <a:stretch>
            <a:fillRect/>
          </a:stretch>
        </p:blipFill>
        <p:spPr>
          <a:xfrm>
            <a:off x="-120755" y="1054100"/>
            <a:ext cx="4616555" cy="517366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05300" cy="4394200"/>
          </a:xfrm>
        </p:spPr>
        <p:txBody>
          <a:bodyPr/>
          <a:lstStyle/>
          <a:p>
            <a:r>
              <a:rPr lang="en-US" sz="2000" dirty="0" smtClean="0"/>
              <a:t>Located here @ 5890±94 </a:t>
            </a:r>
            <a:r>
              <a:rPr lang="en-US" sz="2000" dirty="0" err="1" smtClean="0"/>
              <a:t>mwe</a:t>
            </a:r>
            <a:endParaRPr lang="en-US" sz="2000" dirty="0" smtClean="0"/>
          </a:p>
          <a:p>
            <a:r>
              <a:rPr lang="en-US" sz="2000" dirty="0" smtClean="0"/>
              <a:t>1 </a:t>
            </a:r>
            <a:r>
              <a:rPr lang="en-US" sz="2000" dirty="0" err="1" smtClean="0"/>
              <a:t>ktonne</a:t>
            </a:r>
            <a:r>
              <a:rPr lang="en-US" sz="2000" dirty="0" smtClean="0"/>
              <a:t> ultra-pure 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target</a:t>
            </a:r>
            <a:br>
              <a:rPr lang="en-US" sz="2000" dirty="0" smtClean="0"/>
            </a:br>
            <a:r>
              <a:rPr lang="en-US" sz="2000" dirty="0" smtClean="0"/>
              <a:t>inside 12 </a:t>
            </a:r>
            <a:r>
              <a:rPr lang="en-US" sz="2000" dirty="0" err="1" smtClean="0"/>
              <a:t>m</a:t>
            </a:r>
            <a:r>
              <a:rPr lang="en-US" sz="2000" dirty="0" smtClean="0"/>
              <a:t> diameter acrylic vessel</a:t>
            </a:r>
            <a:endParaRPr lang="en-US" sz="2000" dirty="0" smtClean="0"/>
          </a:p>
          <a:p>
            <a:r>
              <a:rPr lang="en-US" sz="2000" dirty="0" smtClean="0"/>
              <a:t>7 </a:t>
            </a:r>
            <a:r>
              <a:rPr lang="en-US" sz="2000" dirty="0" err="1" smtClean="0"/>
              <a:t>ktonnes</a:t>
            </a:r>
            <a:r>
              <a:rPr lang="en-US" sz="2000" dirty="0" smtClean="0"/>
              <a:t> ultra-pure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 smtClean="0"/>
              <a:t>shielding</a:t>
            </a:r>
          </a:p>
          <a:p>
            <a:r>
              <a:rPr lang="en-US" sz="2000" dirty="0" smtClean="0"/>
              <a:t>Cavity with </a:t>
            </a:r>
            <a:r>
              <a:rPr lang="en-US" sz="2000" dirty="0" err="1" smtClean="0"/>
              <a:t>urylon</a:t>
            </a:r>
            <a:r>
              <a:rPr lang="en-US" sz="2000" dirty="0" smtClean="0"/>
              <a:t> liner</a:t>
            </a:r>
          </a:p>
          <a:p>
            <a:r>
              <a:rPr lang="en-US" sz="2000" dirty="0" smtClean="0"/>
              <a:t>Nitrogen blanket</a:t>
            </a:r>
          </a:p>
          <a:p>
            <a:r>
              <a:rPr lang="en-US" sz="2000" dirty="0" smtClean="0"/>
              <a:t>9456 inward + 91 outward 10” </a:t>
            </a:r>
            <a:r>
              <a:rPr lang="en-US" sz="2000" dirty="0" err="1" smtClean="0"/>
              <a:t>PMTs</a:t>
            </a:r>
            <a:r>
              <a:rPr lang="en-US" sz="2000" dirty="0" smtClean="0"/>
              <a:t> with light concentrators</a:t>
            </a:r>
            <a:br>
              <a:rPr lang="en-US" sz="2000" dirty="0" smtClean="0"/>
            </a:br>
            <a:r>
              <a:rPr lang="en-US" sz="2000" dirty="0" smtClean="0"/>
              <a:t>(54% coverage) </a:t>
            </a:r>
            <a:br>
              <a:rPr lang="en-US" sz="2000" dirty="0" smtClean="0"/>
            </a:br>
            <a:r>
              <a:rPr lang="en-US" sz="2000" dirty="0" smtClean="0"/>
              <a:t>on 17.8 </a:t>
            </a:r>
            <a:r>
              <a:rPr lang="en-US" sz="2000" dirty="0" err="1" smtClean="0"/>
              <a:t>m</a:t>
            </a:r>
            <a:r>
              <a:rPr lang="en-US" sz="2000" dirty="0" smtClean="0"/>
              <a:t> diameter support structure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70326" y="1077267"/>
            <a:ext cx="317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Detector parameters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Sudbury Neutrino Observatory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05300" cy="4394200"/>
          </a:xfrm>
        </p:spPr>
        <p:txBody>
          <a:bodyPr/>
          <a:lstStyle/>
          <a:p>
            <a:r>
              <a:rPr lang="en-US" sz="2000" dirty="0" smtClean="0"/>
              <a:t>Cherenkov light produced by electrons from ES/CC interactions</a:t>
            </a:r>
          </a:p>
          <a:p>
            <a:r>
              <a:rPr lang="en-US" sz="2000" dirty="0" smtClean="0"/>
              <a:t>NC interactions</a:t>
            </a:r>
            <a:br>
              <a:rPr lang="en-US" sz="2000" dirty="0" smtClean="0"/>
            </a:br>
            <a:r>
              <a:rPr lang="en-US" sz="2000" dirty="0" smtClean="0"/>
              <a:t>Detection of the neutron via:</a:t>
            </a:r>
          </a:p>
          <a:p>
            <a:pPr lvl="1"/>
            <a:r>
              <a:rPr lang="en-US" sz="1600" dirty="0" smtClean="0"/>
              <a:t>Phase I (2000/2001)</a:t>
            </a:r>
            <a:br>
              <a:rPr lang="en-US" sz="1600" dirty="0" smtClean="0"/>
            </a:br>
            <a:r>
              <a:rPr lang="en-US" sz="1600" dirty="0" smtClean="0"/>
              <a:t>Cherenkov light from Compton scattered electrons from gammas produced by neutron capture on 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</a:p>
          <a:p>
            <a:pPr lvl="1"/>
            <a:r>
              <a:rPr lang="en-US" sz="1600" dirty="0" smtClean="0"/>
              <a:t>Phase </a:t>
            </a:r>
            <a:r>
              <a:rPr lang="en-US" sz="1600" dirty="0" smtClean="0"/>
              <a:t>II (2001/2003)</a:t>
            </a:r>
          </a:p>
          <a:p>
            <a:pPr lvl="1">
              <a:buNone/>
            </a:pPr>
            <a:r>
              <a:rPr lang="en-US" sz="1600" i="1" dirty="0" smtClean="0"/>
              <a:t>	Enhanced NC sensitivity  (2 </a:t>
            </a:r>
            <a:r>
              <a:rPr lang="en-US" sz="1600" i="1" dirty="0" err="1" smtClean="0"/>
              <a:t>tonnes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NaCl</a:t>
            </a:r>
            <a:r>
              <a:rPr lang="en-US" sz="1600" i="1" dirty="0" smtClean="0"/>
              <a:t>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Cherenkov light from Compton scattered electrons from gammas produced by neutron capture</a:t>
            </a:r>
            <a:r>
              <a:rPr lang="en-US" sz="1600" dirty="0" smtClean="0"/>
              <a:t> on </a:t>
            </a:r>
            <a:r>
              <a:rPr lang="en-US" sz="1600" baseline="30000" dirty="0" smtClean="0"/>
              <a:t>37</a:t>
            </a:r>
            <a:r>
              <a:rPr lang="en-US" sz="1600" dirty="0" smtClean="0"/>
              <a:t>Cl</a:t>
            </a:r>
          </a:p>
          <a:p>
            <a:pPr lvl="1"/>
            <a:r>
              <a:rPr lang="en-US" sz="1600" dirty="0" smtClean="0"/>
              <a:t>Phase III (2005/2006)</a:t>
            </a:r>
            <a:br>
              <a:rPr lang="en-US" sz="1600" dirty="0" smtClean="0"/>
            </a:br>
            <a:r>
              <a:rPr lang="en-US" sz="1600" dirty="0" smtClean="0"/>
              <a:t>Array of 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proportional counters </a:t>
            </a:r>
          </a:p>
          <a:p>
            <a:pPr lvl="1"/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70326" y="1077267"/>
            <a:ext cx="2323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Physics signal</a:t>
            </a:r>
            <a:endParaRPr lang="en-US" b="1" dirty="0"/>
          </a:p>
        </p:txBody>
      </p:sp>
      <p:pic>
        <p:nvPicPr>
          <p:cNvPr id="10" name="Picture 9" descr="sno_plus_nc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2846801"/>
            <a:ext cx="3635858" cy="350954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" y="1314450"/>
            <a:ext cx="3498850" cy="13109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962275" y="1276350"/>
            <a:ext cx="1019175" cy="1441450"/>
            <a:chOff x="2962275" y="1276350"/>
            <a:chExt cx="1019175" cy="1441450"/>
          </a:xfrm>
        </p:grpSpPr>
        <p:sp>
          <p:nvSpPr>
            <p:cNvPr id="13" name="Oval 12"/>
            <p:cNvSpPr/>
            <p:nvPr/>
          </p:nvSpPr>
          <p:spPr>
            <a:xfrm>
              <a:off x="3568700" y="1276350"/>
              <a:ext cx="412750" cy="4000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400425" y="1803400"/>
              <a:ext cx="412750" cy="4000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62275" y="2317750"/>
              <a:ext cx="412750" cy="4000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cd_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3794452"/>
            <a:ext cx="3210131" cy="3044498"/>
          </a:xfrm>
          <a:prstGeom prst="rect">
            <a:avLst/>
          </a:prstGeom>
        </p:spPr>
      </p:pic>
      <p:pic>
        <p:nvPicPr>
          <p:cNvPr id="13" name="Picture 12" descr="sno_man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914400"/>
            <a:ext cx="2797628" cy="293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SNO </a:t>
            </a:r>
            <a:r>
              <a:rPr lang="en-US" dirty="0" smtClean="0"/>
              <a:t>calibration 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/>
          <a:lstStyle/>
          <a:p>
            <a:r>
              <a:rPr lang="en-US" dirty="0" smtClean="0"/>
              <a:t>Response to signal-like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03200" y="1782762"/>
            <a:ext cx="4294188" cy="3951288"/>
          </a:xfrm>
        </p:spPr>
        <p:txBody>
          <a:bodyPr/>
          <a:lstStyle/>
          <a:p>
            <a:r>
              <a:rPr lang="en-US" dirty="0" smtClean="0"/>
              <a:t>Point sources, </a:t>
            </a:r>
            <a:r>
              <a:rPr lang="en-US" dirty="0" err="1" smtClean="0"/>
              <a:t>a.o</a:t>
            </a:r>
            <a:r>
              <a:rPr lang="en-US" dirty="0" smtClean="0"/>
              <a:t>. :</a:t>
            </a:r>
          </a:p>
          <a:p>
            <a:pPr lvl="1"/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br>
              <a:rPr lang="en-US" dirty="0" smtClean="0"/>
            </a:br>
            <a:r>
              <a:rPr lang="en-US" sz="1800" dirty="0" smtClean="0"/>
              <a:t>6.1 </a:t>
            </a:r>
            <a:r>
              <a:rPr lang="en-US" sz="1800" dirty="0" err="1" smtClean="0"/>
              <a:t>MeV</a:t>
            </a:r>
            <a:r>
              <a:rPr lang="en-US" sz="1800" dirty="0" smtClean="0"/>
              <a:t> gamma, ~5 </a:t>
            </a:r>
            <a:r>
              <a:rPr lang="en-US" sz="1800" dirty="0" err="1" smtClean="0"/>
              <a:t>MeV</a:t>
            </a:r>
            <a:r>
              <a:rPr lang="en-US" sz="1800" dirty="0" smtClean="0"/>
              <a:t> Compton scattered electron</a:t>
            </a:r>
          </a:p>
          <a:p>
            <a:pPr lvl="1"/>
            <a:r>
              <a:rPr lang="en-US" dirty="0" err="1" smtClean="0"/>
              <a:t>AmBe</a:t>
            </a:r>
            <a:r>
              <a:rPr lang="en-US" dirty="0" smtClean="0"/>
              <a:t>, </a:t>
            </a:r>
            <a:r>
              <a:rPr lang="en-US" baseline="30000" dirty="0" smtClean="0"/>
              <a:t>252</a:t>
            </a:r>
            <a:r>
              <a:rPr lang="en-US" dirty="0" smtClean="0"/>
              <a:t>Cf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Analytic and MC methods to interpolate between points</a:t>
            </a:r>
            <a:br>
              <a:rPr lang="en-US" dirty="0" smtClean="0"/>
            </a:br>
            <a:r>
              <a:rPr lang="en-US" i="1" dirty="0" smtClean="0"/>
              <a:t>Very difficult in phase III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92C4-7B1E-B04A-A126-0F578F9B3F7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25735" y="5590016"/>
            <a:ext cx="5348382" cy="615950"/>
            <a:chOff x="46038" y="5364163"/>
            <a:chExt cx="7942262" cy="985837"/>
          </a:xfrm>
        </p:grpSpPr>
        <p:pic>
          <p:nvPicPr>
            <p:cNvPr id="19" name="Picture 18" descr="ref_cal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9" y="5364163"/>
              <a:ext cx="7937501" cy="342900"/>
            </a:xfrm>
            <a:prstGeom prst="rect">
              <a:avLst/>
            </a:prstGeom>
          </p:spPr>
        </p:pic>
        <p:pic>
          <p:nvPicPr>
            <p:cNvPr id="20" name="Picture 19" descr="ref_cal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38" y="5707063"/>
              <a:ext cx="6769100" cy="317500"/>
            </a:xfrm>
            <a:prstGeom prst="rect">
              <a:avLst/>
            </a:prstGeom>
          </p:spPr>
        </p:pic>
        <p:pic>
          <p:nvPicPr>
            <p:cNvPr id="21" name="Picture 20" descr="ref_cal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99" y="6019800"/>
              <a:ext cx="7848601" cy="330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4894713" y="1794376"/>
            <a:ext cx="4193917" cy="4130331"/>
            <a:chOff x="956" y="1111"/>
            <a:chExt cx="4600" cy="3068"/>
          </a:xfrm>
        </p:grpSpPr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956" y="1111"/>
              <a:ext cx="4600" cy="3047"/>
              <a:chOff x="956" y="1111"/>
              <a:chExt cx="4600" cy="3047"/>
            </a:xfrm>
          </p:grpSpPr>
          <p:sp>
            <p:nvSpPr>
              <p:cNvPr id="195" name="AutoShape 19"/>
              <p:cNvSpPr>
                <a:spLocks noChangeArrowheads="1"/>
              </p:cNvSpPr>
              <p:nvPr/>
            </p:nvSpPr>
            <p:spPr bwMode="auto">
              <a:xfrm>
                <a:off x="1545" y="1415"/>
                <a:ext cx="3648" cy="2439"/>
              </a:xfrm>
              <a:prstGeom prst="roundRect">
                <a:avLst>
                  <a:gd name="adj" fmla="val 3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AutoShape 12"/>
              <p:cNvSpPr>
                <a:spLocks noChangeArrowheads="1"/>
              </p:cNvSpPr>
              <p:nvPr/>
            </p:nvSpPr>
            <p:spPr bwMode="auto">
              <a:xfrm>
                <a:off x="956" y="1111"/>
                <a:ext cx="4600" cy="3047"/>
              </a:xfrm>
              <a:prstGeom prst="roundRect">
                <a:avLst>
                  <a:gd name="adj" fmla="val 32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AutoShape 13"/>
              <p:cNvSpPr>
                <a:spLocks noChangeArrowheads="1"/>
              </p:cNvSpPr>
              <p:nvPr/>
            </p:nvSpPr>
            <p:spPr bwMode="auto">
              <a:xfrm>
                <a:off x="956" y="1111"/>
                <a:ext cx="4600" cy="3047"/>
              </a:xfrm>
              <a:prstGeom prst="roundRect">
                <a:avLst>
                  <a:gd name="adj" fmla="val 32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15"/>
              <p:cNvSpPr>
                <a:spLocks noChangeShapeType="1"/>
              </p:cNvSpPr>
              <p:nvPr/>
            </p:nvSpPr>
            <p:spPr bwMode="auto">
              <a:xfrm>
                <a:off x="1545" y="3855"/>
                <a:ext cx="3648" cy="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16"/>
              <p:cNvSpPr>
                <a:spLocks noChangeShapeType="1"/>
              </p:cNvSpPr>
              <p:nvPr/>
            </p:nvSpPr>
            <p:spPr bwMode="auto">
              <a:xfrm flipV="1">
                <a:off x="5193" y="1415"/>
                <a:ext cx="2" cy="244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17"/>
              <p:cNvSpPr>
                <a:spLocks noChangeShapeType="1"/>
              </p:cNvSpPr>
              <p:nvPr/>
            </p:nvSpPr>
            <p:spPr bwMode="auto">
              <a:xfrm flipH="1">
                <a:off x="1545" y="1415"/>
                <a:ext cx="3648" cy="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18"/>
              <p:cNvSpPr>
                <a:spLocks noChangeShapeType="1"/>
              </p:cNvSpPr>
              <p:nvPr/>
            </p:nvSpPr>
            <p:spPr bwMode="auto">
              <a:xfrm>
                <a:off x="1545" y="1415"/>
                <a:ext cx="1" cy="244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20"/>
              <p:cNvSpPr>
                <a:spLocks noChangeShapeType="1"/>
              </p:cNvSpPr>
              <p:nvPr/>
            </p:nvSpPr>
            <p:spPr bwMode="auto">
              <a:xfrm>
                <a:off x="1545" y="3855"/>
                <a:ext cx="3648" cy="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21"/>
              <p:cNvSpPr>
                <a:spLocks noChangeShapeType="1"/>
              </p:cNvSpPr>
              <p:nvPr/>
            </p:nvSpPr>
            <p:spPr bwMode="auto">
              <a:xfrm flipV="1">
                <a:off x="5193" y="1415"/>
                <a:ext cx="2" cy="244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22"/>
              <p:cNvSpPr>
                <a:spLocks noChangeShapeType="1"/>
              </p:cNvSpPr>
              <p:nvPr/>
            </p:nvSpPr>
            <p:spPr bwMode="auto">
              <a:xfrm flipH="1">
                <a:off x="1545" y="1415"/>
                <a:ext cx="3648" cy="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23"/>
              <p:cNvSpPr>
                <a:spLocks noChangeShapeType="1"/>
              </p:cNvSpPr>
              <p:nvPr/>
            </p:nvSpPr>
            <p:spPr bwMode="auto">
              <a:xfrm>
                <a:off x="1545" y="1415"/>
                <a:ext cx="1" cy="244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24"/>
              <p:cNvSpPr>
                <a:spLocks noChangeArrowheads="1"/>
              </p:cNvSpPr>
              <p:nvPr/>
            </p:nvSpPr>
            <p:spPr bwMode="auto">
              <a:xfrm>
                <a:off x="1545" y="3854"/>
                <a:ext cx="21" cy="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0"/>
                  </a:cxn>
                  <a:cxn ang="0">
                    <a:pos x="94" y="0"/>
                  </a:cxn>
                </a:cxnLst>
                <a:rect l="0" t="0" r="r" b="b"/>
                <a:pathLst>
                  <a:path w="95" h="6">
                    <a:moveTo>
                      <a:pt x="0" y="5"/>
                    </a:moveTo>
                    <a:lnTo>
                      <a:pt x="0" y="0"/>
                    </a:lnTo>
                    <a:lnTo>
                      <a:pt x="94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25"/>
              <p:cNvSpPr>
                <a:spLocks noChangeShapeType="1"/>
              </p:cNvSpPr>
              <p:nvPr/>
            </p:nvSpPr>
            <p:spPr bwMode="auto">
              <a:xfrm>
                <a:off x="1591" y="3854"/>
                <a:ext cx="25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26"/>
              <p:cNvSpPr>
                <a:spLocks noChangeShapeType="1"/>
              </p:cNvSpPr>
              <p:nvPr/>
            </p:nvSpPr>
            <p:spPr bwMode="auto">
              <a:xfrm>
                <a:off x="1639" y="3854"/>
                <a:ext cx="14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27"/>
              <p:cNvSpPr>
                <a:spLocks noChangeArrowheads="1"/>
              </p:cNvSpPr>
              <p:nvPr/>
            </p:nvSpPr>
            <p:spPr bwMode="auto">
              <a:xfrm>
                <a:off x="1653" y="3851"/>
                <a:ext cx="8" cy="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38" y="0"/>
                  </a:cxn>
                </a:cxnLst>
                <a:rect l="0" t="0" r="r" b="b"/>
                <a:pathLst>
                  <a:path w="39" h="8">
                    <a:moveTo>
                      <a:pt x="0" y="7"/>
                    </a:moveTo>
                    <a:lnTo>
                      <a:pt x="0" y="0"/>
                    </a:lnTo>
                    <a:lnTo>
                      <a:pt x="38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28"/>
              <p:cNvSpPr>
                <a:spLocks noChangeShapeType="1"/>
              </p:cNvSpPr>
              <p:nvPr/>
            </p:nvSpPr>
            <p:spPr bwMode="auto">
              <a:xfrm>
                <a:off x="1687" y="3851"/>
                <a:ext cx="3" cy="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29"/>
              <p:cNvSpPr>
                <a:spLocks noChangeArrowheads="1"/>
              </p:cNvSpPr>
              <p:nvPr/>
            </p:nvSpPr>
            <p:spPr bwMode="auto">
              <a:xfrm>
                <a:off x="1690" y="3851"/>
                <a:ext cx="1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4"/>
                  </a:cxn>
                  <a:cxn ang="0">
                    <a:pos x="71" y="14"/>
                  </a:cxn>
                </a:cxnLst>
                <a:rect l="0" t="0" r="r" b="b"/>
                <a:pathLst>
                  <a:path w="72" h="15">
                    <a:moveTo>
                      <a:pt x="0" y="0"/>
                    </a:moveTo>
                    <a:lnTo>
                      <a:pt x="0" y="14"/>
                    </a:lnTo>
                    <a:lnTo>
                      <a:pt x="71" y="14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30"/>
              <p:cNvSpPr>
                <a:spLocks noChangeShapeType="1"/>
              </p:cNvSpPr>
              <p:nvPr/>
            </p:nvSpPr>
            <p:spPr bwMode="auto">
              <a:xfrm>
                <a:off x="1729" y="3854"/>
                <a:ext cx="24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31"/>
              <p:cNvSpPr>
                <a:spLocks noChangeShapeType="1"/>
              </p:cNvSpPr>
              <p:nvPr/>
            </p:nvSpPr>
            <p:spPr bwMode="auto">
              <a:xfrm>
                <a:off x="1776" y="3851"/>
                <a:ext cx="23" cy="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32"/>
              <p:cNvSpPr>
                <a:spLocks noChangeShapeType="1"/>
              </p:cNvSpPr>
              <p:nvPr/>
            </p:nvSpPr>
            <p:spPr bwMode="auto">
              <a:xfrm>
                <a:off x="1824" y="3851"/>
                <a:ext cx="12" cy="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33"/>
              <p:cNvSpPr>
                <a:spLocks noChangeArrowheads="1"/>
              </p:cNvSpPr>
              <p:nvPr/>
            </p:nvSpPr>
            <p:spPr bwMode="auto">
              <a:xfrm>
                <a:off x="1836" y="3851"/>
                <a:ext cx="1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46" y="7"/>
                  </a:cxn>
                </a:cxnLst>
                <a:rect l="0" t="0" r="r" b="b"/>
                <a:pathLst>
                  <a:path w="47" h="8">
                    <a:moveTo>
                      <a:pt x="0" y="0"/>
                    </a:moveTo>
                    <a:lnTo>
                      <a:pt x="0" y="7"/>
                    </a:lnTo>
                    <a:lnTo>
                      <a:pt x="46" y="7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34"/>
              <p:cNvSpPr>
                <a:spLocks noChangeShapeType="1"/>
              </p:cNvSpPr>
              <p:nvPr/>
            </p:nvSpPr>
            <p:spPr bwMode="auto">
              <a:xfrm>
                <a:off x="1870" y="3854"/>
                <a:ext cx="2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35"/>
              <p:cNvSpPr>
                <a:spLocks noChangeArrowheads="1"/>
              </p:cNvSpPr>
              <p:nvPr/>
            </p:nvSpPr>
            <p:spPr bwMode="auto">
              <a:xfrm>
                <a:off x="1872" y="3851"/>
                <a:ext cx="21" cy="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94" y="0"/>
                  </a:cxn>
                </a:cxnLst>
                <a:rect l="0" t="0" r="r" b="b"/>
                <a:pathLst>
                  <a:path w="95" h="8">
                    <a:moveTo>
                      <a:pt x="0" y="7"/>
                    </a:moveTo>
                    <a:lnTo>
                      <a:pt x="0" y="0"/>
                    </a:lnTo>
                    <a:lnTo>
                      <a:pt x="94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36"/>
              <p:cNvSpPr>
                <a:spLocks noChangeShapeType="1"/>
              </p:cNvSpPr>
              <p:nvPr/>
            </p:nvSpPr>
            <p:spPr bwMode="auto">
              <a:xfrm>
                <a:off x="1918" y="3851"/>
                <a:ext cx="23" cy="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7"/>
              <p:cNvSpPr>
                <a:spLocks noChangeArrowheads="1"/>
              </p:cNvSpPr>
              <p:nvPr/>
            </p:nvSpPr>
            <p:spPr bwMode="auto">
              <a:xfrm>
                <a:off x="1965" y="3849"/>
                <a:ext cx="17" cy="4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78" y="22"/>
                  </a:cxn>
                  <a:cxn ang="0">
                    <a:pos x="78" y="0"/>
                  </a:cxn>
                </a:cxnLst>
                <a:rect l="0" t="0" r="r" b="b"/>
                <a:pathLst>
                  <a:path w="79" h="23">
                    <a:moveTo>
                      <a:pt x="0" y="22"/>
                    </a:moveTo>
                    <a:lnTo>
                      <a:pt x="78" y="22"/>
                    </a:lnTo>
                    <a:lnTo>
                      <a:pt x="78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38"/>
              <p:cNvSpPr>
                <a:spLocks noChangeShapeType="1"/>
              </p:cNvSpPr>
              <p:nvPr/>
            </p:nvSpPr>
            <p:spPr bwMode="auto">
              <a:xfrm>
                <a:off x="2007" y="3849"/>
                <a:ext cx="12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9"/>
              <p:cNvSpPr>
                <a:spLocks noChangeArrowheads="1"/>
              </p:cNvSpPr>
              <p:nvPr/>
            </p:nvSpPr>
            <p:spPr bwMode="auto">
              <a:xfrm>
                <a:off x="2019" y="3845"/>
                <a:ext cx="6" cy="2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0"/>
                  </a:cxn>
                  <a:cxn ang="0">
                    <a:pos x="32" y="0"/>
                  </a:cxn>
                </a:cxnLst>
                <a:rect l="0" t="0" r="r" b="b"/>
                <a:pathLst>
                  <a:path w="33" h="15">
                    <a:moveTo>
                      <a:pt x="0" y="14"/>
                    </a:moveTo>
                    <a:lnTo>
                      <a:pt x="0" y="0"/>
                    </a:lnTo>
                    <a:lnTo>
                      <a:pt x="32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40"/>
              <p:cNvSpPr>
                <a:spLocks noChangeShapeType="1"/>
              </p:cNvSpPr>
              <p:nvPr/>
            </p:nvSpPr>
            <p:spPr bwMode="auto">
              <a:xfrm>
                <a:off x="2052" y="3845"/>
                <a:ext cx="3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41"/>
              <p:cNvSpPr>
                <a:spLocks noChangeArrowheads="1"/>
              </p:cNvSpPr>
              <p:nvPr/>
            </p:nvSpPr>
            <p:spPr bwMode="auto">
              <a:xfrm>
                <a:off x="2055" y="3845"/>
                <a:ext cx="1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"/>
                  </a:cxn>
                  <a:cxn ang="0">
                    <a:pos x="63" y="20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0" y="20"/>
                    </a:lnTo>
                    <a:lnTo>
                      <a:pt x="63" y="2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42"/>
              <p:cNvSpPr>
                <a:spLocks noChangeShapeType="1"/>
              </p:cNvSpPr>
              <p:nvPr/>
            </p:nvSpPr>
            <p:spPr bwMode="auto">
              <a:xfrm>
                <a:off x="2094" y="3850"/>
                <a:ext cx="23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43"/>
              <p:cNvSpPr>
                <a:spLocks noChangeShapeType="1"/>
              </p:cNvSpPr>
              <p:nvPr/>
            </p:nvSpPr>
            <p:spPr bwMode="auto">
              <a:xfrm>
                <a:off x="2132" y="3840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44"/>
              <p:cNvSpPr>
                <a:spLocks noChangeShapeType="1"/>
              </p:cNvSpPr>
              <p:nvPr/>
            </p:nvSpPr>
            <p:spPr bwMode="auto">
              <a:xfrm>
                <a:off x="2174" y="383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45"/>
              <p:cNvSpPr>
                <a:spLocks noChangeShapeType="1"/>
              </p:cNvSpPr>
              <p:nvPr/>
            </p:nvSpPr>
            <p:spPr bwMode="auto">
              <a:xfrm>
                <a:off x="2213" y="382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6"/>
              <p:cNvSpPr>
                <a:spLocks noChangeArrowheads="1"/>
              </p:cNvSpPr>
              <p:nvPr/>
            </p:nvSpPr>
            <p:spPr bwMode="auto">
              <a:xfrm>
                <a:off x="2253" y="3814"/>
                <a:ext cx="21" cy="3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94" y="15"/>
                  </a:cxn>
                  <a:cxn ang="0">
                    <a:pos x="94" y="0"/>
                  </a:cxn>
                </a:cxnLst>
                <a:rect l="0" t="0" r="r" b="b"/>
                <a:pathLst>
                  <a:path w="95" h="16">
                    <a:moveTo>
                      <a:pt x="0" y="15"/>
                    </a:moveTo>
                    <a:lnTo>
                      <a:pt x="94" y="15"/>
                    </a:lnTo>
                    <a:lnTo>
                      <a:pt x="94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Line 47"/>
              <p:cNvSpPr>
                <a:spLocks noChangeShapeType="1"/>
              </p:cNvSpPr>
              <p:nvPr/>
            </p:nvSpPr>
            <p:spPr bwMode="auto">
              <a:xfrm>
                <a:off x="2279" y="3796"/>
                <a:ext cx="23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8"/>
              <p:cNvSpPr>
                <a:spLocks noChangeArrowheads="1"/>
              </p:cNvSpPr>
              <p:nvPr/>
            </p:nvSpPr>
            <p:spPr bwMode="auto">
              <a:xfrm>
                <a:off x="2311" y="3775"/>
                <a:ext cx="17" cy="6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0"/>
                  </a:cxn>
                  <a:cxn ang="0">
                    <a:pos x="78" y="0"/>
                  </a:cxn>
                </a:cxnLst>
                <a:rect l="0" t="0" r="r" b="b"/>
                <a:pathLst>
                  <a:path w="79" h="30">
                    <a:moveTo>
                      <a:pt x="0" y="29"/>
                    </a:moveTo>
                    <a:lnTo>
                      <a:pt x="0" y="0"/>
                    </a:lnTo>
                    <a:lnTo>
                      <a:pt x="78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49"/>
              <p:cNvSpPr>
                <a:spLocks noChangeShapeType="1"/>
              </p:cNvSpPr>
              <p:nvPr/>
            </p:nvSpPr>
            <p:spPr bwMode="auto">
              <a:xfrm flipV="1">
                <a:off x="2347" y="3747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50"/>
              <p:cNvSpPr>
                <a:spLocks noChangeArrowheads="1"/>
              </p:cNvSpPr>
              <p:nvPr/>
            </p:nvSpPr>
            <p:spPr bwMode="auto">
              <a:xfrm>
                <a:off x="2361" y="3737"/>
                <a:ext cx="22" cy="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2" y="6"/>
                  </a:cxn>
                  <a:cxn ang="0">
                    <a:pos x="102" y="0"/>
                  </a:cxn>
                </a:cxnLst>
                <a:rect l="0" t="0" r="r" b="b"/>
                <a:pathLst>
                  <a:path w="103" h="7">
                    <a:moveTo>
                      <a:pt x="0" y="6"/>
                    </a:moveTo>
                    <a:lnTo>
                      <a:pt x="102" y="6"/>
                    </a:lnTo>
                    <a:lnTo>
                      <a:pt x="102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51"/>
              <p:cNvSpPr>
                <a:spLocks noChangeArrowheads="1"/>
              </p:cNvSpPr>
              <p:nvPr/>
            </p:nvSpPr>
            <p:spPr bwMode="auto">
              <a:xfrm>
                <a:off x="2384" y="3702"/>
                <a:ext cx="8" cy="12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0" y="0"/>
                  </a:cxn>
                  <a:cxn ang="0">
                    <a:pos x="38" y="0"/>
                  </a:cxn>
                </a:cxnLst>
                <a:rect l="0" t="0" r="r" b="b"/>
                <a:pathLst>
                  <a:path w="39" h="58">
                    <a:moveTo>
                      <a:pt x="0" y="57"/>
                    </a:moveTo>
                    <a:lnTo>
                      <a:pt x="0" y="0"/>
                    </a:lnTo>
                    <a:lnTo>
                      <a:pt x="38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52"/>
              <p:cNvSpPr>
                <a:spLocks noChangeArrowheads="1"/>
              </p:cNvSpPr>
              <p:nvPr/>
            </p:nvSpPr>
            <p:spPr bwMode="auto">
              <a:xfrm>
                <a:off x="2418" y="3680"/>
                <a:ext cx="1" cy="20"/>
              </a:xfrm>
              <a:custGeom>
                <a:avLst/>
                <a:gdLst/>
                <a:ahLst/>
                <a:cxnLst>
                  <a:cxn ang="0">
                    <a:pos x="0" y="92"/>
                  </a:cxn>
                  <a:cxn ang="0">
                    <a:pos x="7" y="92"/>
                  </a:cxn>
                  <a:cxn ang="0">
                    <a:pos x="7" y="0"/>
                  </a:cxn>
                </a:cxnLst>
                <a:rect l="0" t="0" r="r" b="b"/>
                <a:pathLst>
                  <a:path w="8" h="93">
                    <a:moveTo>
                      <a:pt x="0" y="92"/>
                    </a:moveTo>
                    <a:lnTo>
                      <a:pt x="7" y="92"/>
                    </a:lnTo>
                    <a:lnTo>
                      <a:pt x="7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53"/>
              <p:cNvSpPr>
                <a:spLocks noChangeArrowheads="1"/>
              </p:cNvSpPr>
              <p:nvPr/>
            </p:nvSpPr>
            <p:spPr bwMode="auto">
              <a:xfrm>
                <a:off x="2419" y="3639"/>
                <a:ext cx="5" cy="19"/>
              </a:xfrm>
              <a:custGeom>
                <a:avLst/>
                <a:gdLst/>
                <a:ahLst/>
                <a:cxnLst>
                  <a:cxn ang="0">
                    <a:pos x="0" y="86"/>
                  </a:cxn>
                  <a:cxn ang="0">
                    <a:pos x="0" y="0"/>
                  </a:cxn>
                  <a:cxn ang="0">
                    <a:pos x="24" y="0"/>
                  </a:cxn>
                </a:cxnLst>
                <a:rect l="0" t="0" r="r" b="b"/>
                <a:pathLst>
                  <a:path w="25" h="87">
                    <a:moveTo>
                      <a:pt x="0" y="86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54"/>
              <p:cNvSpPr>
                <a:spLocks noChangeArrowheads="1"/>
              </p:cNvSpPr>
              <p:nvPr/>
            </p:nvSpPr>
            <p:spPr bwMode="auto">
              <a:xfrm>
                <a:off x="2448" y="3624"/>
                <a:ext cx="8" cy="14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40" y="66"/>
                  </a:cxn>
                  <a:cxn ang="0">
                    <a:pos x="40" y="0"/>
                  </a:cxn>
                </a:cxnLst>
                <a:rect l="0" t="0" r="r" b="b"/>
                <a:pathLst>
                  <a:path w="41" h="67">
                    <a:moveTo>
                      <a:pt x="0" y="66"/>
                    </a:moveTo>
                    <a:lnTo>
                      <a:pt x="40" y="66"/>
                    </a:lnTo>
                    <a:lnTo>
                      <a:pt x="40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55"/>
              <p:cNvSpPr>
                <a:spLocks noChangeShapeType="1"/>
              </p:cNvSpPr>
              <p:nvPr/>
            </p:nvSpPr>
            <p:spPr bwMode="auto">
              <a:xfrm flipV="1">
                <a:off x="2457" y="3580"/>
                <a:ext cx="1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56"/>
              <p:cNvSpPr>
                <a:spLocks noChangeArrowheads="1"/>
              </p:cNvSpPr>
              <p:nvPr/>
            </p:nvSpPr>
            <p:spPr bwMode="auto">
              <a:xfrm>
                <a:off x="2473" y="3569"/>
                <a:ext cx="19" cy="3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85" y="15"/>
                  </a:cxn>
                  <a:cxn ang="0">
                    <a:pos x="85" y="0"/>
                  </a:cxn>
                </a:cxnLst>
                <a:rect l="0" t="0" r="r" b="b"/>
                <a:pathLst>
                  <a:path w="86" h="16">
                    <a:moveTo>
                      <a:pt x="0" y="15"/>
                    </a:moveTo>
                    <a:lnTo>
                      <a:pt x="85" y="15"/>
                    </a:lnTo>
                    <a:lnTo>
                      <a:pt x="85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57"/>
              <p:cNvSpPr>
                <a:spLocks noChangeShapeType="1"/>
              </p:cNvSpPr>
              <p:nvPr/>
            </p:nvSpPr>
            <p:spPr bwMode="auto">
              <a:xfrm flipV="1">
                <a:off x="2492" y="3525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58"/>
              <p:cNvSpPr>
                <a:spLocks noChangeShapeType="1"/>
              </p:cNvSpPr>
              <p:nvPr/>
            </p:nvSpPr>
            <p:spPr bwMode="auto">
              <a:xfrm flipV="1">
                <a:off x="2492" y="3479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59"/>
              <p:cNvSpPr>
                <a:spLocks noChangeArrowheads="1"/>
              </p:cNvSpPr>
              <p:nvPr/>
            </p:nvSpPr>
            <p:spPr bwMode="auto">
              <a:xfrm>
                <a:off x="2514" y="3468"/>
                <a:ext cx="15" cy="7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1" y="36"/>
                  </a:cxn>
                  <a:cxn ang="0">
                    <a:pos x="71" y="0"/>
                  </a:cxn>
                </a:cxnLst>
                <a:rect l="0" t="0" r="r" b="b"/>
                <a:pathLst>
                  <a:path w="72" h="37">
                    <a:moveTo>
                      <a:pt x="0" y="36"/>
                    </a:moveTo>
                    <a:lnTo>
                      <a:pt x="71" y="36"/>
                    </a:lnTo>
                    <a:lnTo>
                      <a:pt x="71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60"/>
              <p:cNvSpPr>
                <a:spLocks noChangeShapeType="1"/>
              </p:cNvSpPr>
              <p:nvPr/>
            </p:nvSpPr>
            <p:spPr bwMode="auto">
              <a:xfrm flipV="1">
                <a:off x="2530" y="3424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1"/>
              <p:cNvSpPr>
                <a:spLocks noChangeArrowheads="1"/>
              </p:cNvSpPr>
              <p:nvPr/>
            </p:nvSpPr>
            <p:spPr bwMode="auto">
              <a:xfrm>
                <a:off x="2530" y="3397"/>
                <a:ext cx="19" cy="2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0"/>
                  </a:cxn>
                  <a:cxn ang="0">
                    <a:pos x="86" y="0"/>
                  </a:cxn>
                </a:cxnLst>
                <a:rect l="0" t="0" r="r" b="b"/>
                <a:pathLst>
                  <a:path w="87" h="15">
                    <a:moveTo>
                      <a:pt x="0" y="14"/>
                    </a:moveTo>
                    <a:lnTo>
                      <a:pt x="0" y="0"/>
                    </a:lnTo>
                    <a:lnTo>
                      <a:pt x="86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62"/>
              <p:cNvSpPr>
                <a:spLocks noChangeShapeType="1"/>
              </p:cNvSpPr>
              <p:nvPr/>
            </p:nvSpPr>
            <p:spPr bwMode="auto">
              <a:xfrm flipV="1">
                <a:off x="2565" y="3368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Line 63"/>
              <p:cNvSpPr>
                <a:spLocks noChangeShapeType="1"/>
              </p:cNvSpPr>
              <p:nvPr/>
            </p:nvSpPr>
            <p:spPr bwMode="auto">
              <a:xfrm flipV="1">
                <a:off x="2565" y="3322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64"/>
              <p:cNvSpPr>
                <a:spLocks noChangeShapeType="1"/>
              </p:cNvSpPr>
              <p:nvPr/>
            </p:nvSpPr>
            <p:spPr bwMode="auto">
              <a:xfrm flipV="1">
                <a:off x="2565" y="3278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65"/>
              <p:cNvSpPr>
                <a:spLocks noChangeShapeType="1"/>
              </p:cNvSpPr>
              <p:nvPr/>
            </p:nvSpPr>
            <p:spPr bwMode="auto">
              <a:xfrm flipV="1">
                <a:off x="2565" y="3234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66"/>
              <p:cNvSpPr>
                <a:spLocks noChangeArrowheads="1"/>
              </p:cNvSpPr>
              <p:nvPr/>
            </p:nvSpPr>
            <p:spPr bwMode="auto">
              <a:xfrm>
                <a:off x="2585" y="3223"/>
                <a:ext cx="17" cy="4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79" y="21"/>
                  </a:cxn>
                  <a:cxn ang="0">
                    <a:pos x="79" y="0"/>
                  </a:cxn>
                </a:cxnLst>
                <a:rect l="0" t="0" r="r" b="b"/>
                <a:pathLst>
                  <a:path w="80" h="22">
                    <a:moveTo>
                      <a:pt x="0" y="21"/>
                    </a:moveTo>
                    <a:lnTo>
                      <a:pt x="79" y="21"/>
                    </a:lnTo>
                    <a:lnTo>
                      <a:pt x="79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67"/>
              <p:cNvSpPr>
                <a:spLocks noChangeShapeType="1"/>
              </p:cNvSpPr>
              <p:nvPr/>
            </p:nvSpPr>
            <p:spPr bwMode="auto">
              <a:xfrm flipV="1">
                <a:off x="2603" y="3178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68"/>
              <p:cNvSpPr>
                <a:spLocks noChangeArrowheads="1"/>
              </p:cNvSpPr>
              <p:nvPr/>
            </p:nvSpPr>
            <p:spPr bwMode="auto">
              <a:xfrm>
                <a:off x="2603" y="3152"/>
                <a:ext cx="19" cy="2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0"/>
                  </a:cxn>
                  <a:cxn ang="0">
                    <a:pos x="86" y="0"/>
                  </a:cxn>
                </a:cxnLst>
                <a:rect l="0" t="0" r="r" b="b"/>
                <a:pathLst>
                  <a:path w="87" h="15">
                    <a:moveTo>
                      <a:pt x="0" y="14"/>
                    </a:moveTo>
                    <a:lnTo>
                      <a:pt x="0" y="0"/>
                    </a:lnTo>
                    <a:lnTo>
                      <a:pt x="86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69"/>
              <p:cNvSpPr>
                <a:spLocks noChangeShapeType="1"/>
              </p:cNvSpPr>
              <p:nvPr/>
            </p:nvSpPr>
            <p:spPr bwMode="auto">
              <a:xfrm flipV="1">
                <a:off x="2638" y="3121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70"/>
              <p:cNvSpPr>
                <a:spLocks noChangeShapeType="1"/>
              </p:cNvSpPr>
              <p:nvPr/>
            </p:nvSpPr>
            <p:spPr bwMode="auto">
              <a:xfrm flipV="1">
                <a:off x="2638" y="3077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71"/>
              <p:cNvSpPr>
                <a:spLocks noChangeShapeType="1"/>
              </p:cNvSpPr>
              <p:nvPr/>
            </p:nvSpPr>
            <p:spPr bwMode="auto">
              <a:xfrm flipV="1">
                <a:off x="2638" y="3033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72"/>
              <p:cNvSpPr>
                <a:spLocks noChangeShapeType="1"/>
              </p:cNvSpPr>
              <p:nvPr/>
            </p:nvSpPr>
            <p:spPr bwMode="auto">
              <a:xfrm>
                <a:off x="2642" y="3012"/>
                <a:ext cx="23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73"/>
              <p:cNvSpPr>
                <a:spLocks noChangeShapeType="1"/>
              </p:cNvSpPr>
              <p:nvPr/>
            </p:nvSpPr>
            <p:spPr bwMode="auto">
              <a:xfrm flipV="1">
                <a:off x="2676" y="2975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74"/>
              <p:cNvSpPr>
                <a:spLocks noChangeShapeType="1"/>
              </p:cNvSpPr>
              <p:nvPr/>
            </p:nvSpPr>
            <p:spPr bwMode="auto">
              <a:xfrm flipV="1">
                <a:off x="2676" y="2931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75"/>
              <p:cNvSpPr>
                <a:spLocks noChangeShapeType="1"/>
              </p:cNvSpPr>
              <p:nvPr/>
            </p:nvSpPr>
            <p:spPr bwMode="auto">
              <a:xfrm flipV="1">
                <a:off x="2676" y="2887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76"/>
              <p:cNvSpPr>
                <a:spLocks noChangeArrowheads="1"/>
              </p:cNvSpPr>
              <p:nvPr/>
            </p:nvSpPr>
            <p:spPr bwMode="auto">
              <a:xfrm>
                <a:off x="2676" y="2857"/>
                <a:ext cx="15" cy="7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0"/>
                  </a:cxn>
                  <a:cxn ang="0">
                    <a:pos x="71" y="0"/>
                  </a:cxn>
                </a:cxnLst>
                <a:rect l="0" t="0" r="r" b="b"/>
                <a:pathLst>
                  <a:path w="72" h="37">
                    <a:moveTo>
                      <a:pt x="0" y="36"/>
                    </a:moveTo>
                    <a:lnTo>
                      <a:pt x="0" y="0"/>
                    </a:lnTo>
                    <a:lnTo>
                      <a:pt x="71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77"/>
              <p:cNvSpPr>
                <a:spLocks noChangeShapeType="1"/>
              </p:cNvSpPr>
              <p:nvPr/>
            </p:nvSpPr>
            <p:spPr bwMode="auto">
              <a:xfrm flipV="1">
                <a:off x="2713" y="2830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78"/>
              <p:cNvSpPr>
                <a:spLocks noChangeShapeType="1"/>
              </p:cNvSpPr>
              <p:nvPr/>
            </p:nvSpPr>
            <p:spPr bwMode="auto">
              <a:xfrm flipV="1">
                <a:off x="2713" y="2786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79"/>
              <p:cNvSpPr>
                <a:spLocks noChangeShapeType="1"/>
              </p:cNvSpPr>
              <p:nvPr/>
            </p:nvSpPr>
            <p:spPr bwMode="auto">
              <a:xfrm flipV="1">
                <a:off x="2713" y="2742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80"/>
              <p:cNvSpPr>
                <a:spLocks noChangeShapeType="1"/>
              </p:cNvSpPr>
              <p:nvPr/>
            </p:nvSpPr>
            <p:spPr bwMode="auto">
              <a:xfrm>
                <a:off x="2721" y="2727"/>
                <a:ext cx="24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81"/>
              <p:cNvSpPr>
                <a:spLocks noChangeShapeType="1"/>
              </p:cNvSpPr>
              <p:nvPr/>
            </p:nvSpPr>
            <p:spPr bwMode="auto">
              <a:xfrm flipV="1">
                <a:off x="2747" y="2683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82"/>
              <p:cNvSpPr>
                <a:spLocks noChangeShapeType="1"/>
              </p:cNvSpPr>
              <p:nvPr/>
            </p:nvSpPr>
            <p:spPr bwMode="auto">
              <a:xfrm flipV="1">
                <a:off x="2747" y="2639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83"/>
              <p:cNvSpPr>
                <a:spLocks noChangeArrowheads="1"/>
              </p:cNvSpPr>
              <p:nvPr/>
            </p:nvSpPr>
            <p:spPr bwMode="auto">
              <a:xfrm>
                <a:off x="2747" y="2608"/>
                <a:ext cx="13" cy="7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0" y="0"/>
                  </a:cxn>
                  <a:cxn ang="0">
                    <a:pos x="62" y="0"/>
                  </a:cxn>
                </a:cxnLst>
                <a:rect l="0" t="0" r="r" b="b"/>
                <a:pathLst>
                  <a:path w="63" h="36">
                    <a:moveTo>
                      <a:pt x="0" y="35"/>
                    </a:moveTo>
                    <a:lnTo>
                      <a:pt x="0" y="0"/>
                    </a:lnTo>
                    <a:lnTo>
                      <a:pt x="62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84"/>
              <p:cNvSpPr>
                <a:spLocks noChangeShapeType="1"/>
              </p:cNvSpPr>
              <p:nvPr/>
            </p:nvSpPr>
            <p:spPr bwMode="auto">
              <a:xfrm flipV="1">
                <a:off x="2782" y="2583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Line 85"/>
              <p:cNvSpPr>
                <a:spLocks noChangeShapeType="1"/>
              </p:cNvSpPr>
              <p:nvPr/>
            </p:nvSpPr>
            <p:spPr bwMode="auto">
              <a:xfrm flipV="1">
                <a:off x="2782" y="2539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86"/>
              <p:cNvSpPr>
                <a:spLocks noChangeShapeType="1"/>
              </p:cNvSpPr>
              <p:nvPr/>
            </p:nvSpPr>
            <p:spPr bwMode="auto">
              <a:xfrm flipV="1">
                <a:off x="2782" y="2494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Line 87"/>
              <p:cNvSpPr>
                <a:spLocks noChangeShapeType="1"/>
              </p:cNvSpPr>
              <p:nvPr/>
            </p:nvSpPr>
            <p:spPr bwMode="auto">
              <a:xfrm flipV="1">
                <a:off x="2782" y="2449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Line 88"/>
              <p:cNvSpPr>
                <a:spLocks noChangeShapeType="1"/>
              </p:cNvSpPr>
              <p:nvPr/>
            </p:nvSpPr>
            <p:spPr bwMode="auto">
              <a:xfrm>
                <a:off x="2792" y="243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89"/>
              <p:cNvSpPr>
                <a:spLocks noChangeShapeType="1"/>
              </p:cNvSpPr>
              <p:nvPr/>
            </p:nvSpPr>
            <p:spPr bwMode="auto">
              <a:xfrm flipV="1">
                <a:off x="2820" y="2394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90"/>
              <p:cNvSpPr>
                <a:spLocks noChangeShapeType="1"/>
              </p:cNvSpPr>
              <p:nvPr/>
            </p:nvSpPr>
            <p:spPr bwMode="auto">
              <a:xfrm flipV="1">
                <a:off x="2820" y="2348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91"/>
              <p:cNvSpPr>
                <a:spLocks noChangeShapeType="1"/>
              </p:cNvSpPr>
              <p:nvPr/>
            </p:nvSpPr>
            <p:spPr bwMode="auto">
              <a:xfrm flipV="1">
                <a:off x="2820" y="2304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92"/>
              <p:cNvSpPr>
                <a:spLocks noChangeArrowheads="1"/>
              </p:cNvSpPr>
              <p:nvPr/>
            </p:nvSpPr>
            <p:spPr bwMode="auto">
              <a:xfrm>
                <a:off x="2841" y="2293"/>
                <a:ext cx="13" cy="9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62" y="42"/>
                  </a:cxn>
                  <a:cxn ang="0">
                    <a:pos x="62" y="0"/>
                  </a:cxn>
                </a:cxnLst>
                <a:rect l="0" t="0" r="r" b="b"/>
                <a:pathLst>
                  <a:path w="63" h="43">
                    <a:moveTo>
                      <a:pt x="0" y="42"/>
                    </a:moveTo>
                    <a:lnTo>
                      <a:pt x="62" y="42"/>
                    </a:lnTo>
                    <a:lnTo>
                      <a:pt x="62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Line 93"/>
              <p:cNvSpPr>
                <a:spLocks noChangeShapeType="1"/>
              </p:cNvSpPr>
              <p:nvPr/>
            </p:nvSpPr>
            <p:spPr bwMode="auto">
              <a:xfrm flipV="1">
                <a:off x="2856" y="2248"/>
                <a:ext cx="1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94"/>
              <p:cNvSpPr>
                <a:spLocks noChangeShapeType="1"/>
              </p:cNvSpPr>
              <p:nvPr/>
            </p:nvSpPr>
            <p:spPr bwMode="auto">
              <a:xfrm flipV="1">
                <a:off x="2856" y="2203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95"/>
              <p:cNvSpPr>
                <a:spLocks noChangeArrowheads="1"/>
              </p:cNvSpPr>
              <p:nvPr/>
            </p:nvSpPr>
            <p:spPr bwMode="auto">
              <a:xfrm>
                <a:off x="2877" y="2191"/>
                <a:ext cx="15" cy="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69" y="37"/>
                  </a:cxn>
                  <a:cxn ang="0">
                    <a:pos x="69" y="0"/>
                  </a:cxn>
                </a:cxnLst>
                <a:rect l="0" t="0" r="r" b="b"/>
                <a:pathLst>
                  <a:path w="70" h="38">
                    <a:moveTo>
                      <a:pt x="0" y="37"/>
                    </a:moveTo>
                    <a:lnTo>
                      <a:pt x="69" y="37"/>
                    </a:lnTo>
                    <a:lnTo>
                      <a:pt x="69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Line 96"/>
              <p:cNvSpPr>
                <a:spLocks noChangeShapeType="1"/>
              </p:cNvSpPr>
              <p:nvPr/>
            </p:nvSpPr>
            <p:spPr bwMode="auto">
              <a:xfrm flipV="1">
                <a:off x="2893" y="2147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97"/>
              <p:cNvSpPr>
                <a:spLocks noChangeShapeType="1"/>
              </p:cNvSpPr>
              <p:nvPr/>
            </p:nvSpPr>
            <p:spPr bwMode="auto">
              <a:xfrm flipV="1">
                <a:off x="2893" y="2103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98"/>
              <p:cNvSpPr>
                <a:spLocks noChangeShapeType="1"/>
              </p:cNvSpPr>
              <p:nvPr/>
            </p:nvSpPr>
            <p:spPr bwMode="auto">
              <a:xfrm flipV="1">
                <a:off x="2893" y="2057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Line 99"/>
              <p:cNvSpPr>
                <a:spLocks noChangeShapeType="1"/>
              </p:cNvSpPr>
              <p:nvPr/>
            </p:nvSpPr>
            <p:spPr bwMode="auto">
              <a:xfrm>
                <a:off x="2905" y="2048"/>
                <a:ext cx="25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100"/>
              <p:cNvSpPr>
                <a:spLocks noChangeShapeType="1"/>
              </p:cNvSpPr>
              <p:nvPr/>
            </p:nvSpPr>
            <p:spPr bwMode="auto">
              <a:xfrm flipV="1">
                <a:off x="2930" y="2002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101"/>
              <p:cNvSpPr>
                <a:spLocks noChangeShapeType="1"/>
              </p:cNvSpPr>
              <p:nvPr/>
            </p:nvSpPr>
            <p:spPr bwMode="auto">
              <a:xfrm flipV="1">
                <a:off x="2930" y="1958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02"/>
              <p:cNvSpPr>
                <a:spLocks noChangeArrowheads="1"/>
              </p:cNvSpPr>
              <p:nvPr/>
            </p:nvSpPr>
            <p:spPr bwMode="auto">
              <a:xfrm>
                <a:off x="2943" y="1946"/>
                <a:ext cx="22" cy="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01" y="7"/>
                  </a:cxn>
                  <a:cxn ang="0">
                    <a:pos x="101" y="0"/>
                  </a:cxn>
                </a:cxnLst>
                <a:rect l="0" t="0" r="r" b="b"/>
                <a:pathLst>
                  <a:path w="102" h="8">
                    <a:moveTo>
                      <a:pt x="0" y="7"/>
                    </a:moveTo>
                    <a:lnTo>
                      <a:pt x="101" y="7"/>
                    </a:lnTo>
                    <a:lnTo>
                      <a:pt x="101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03"/>
              <p:cNvSpPr>
                <a:spLocks noChangeArrowheads="1"/>
              </p:cNvSpPr>
              <p:nvPr/>
            </p:nvSpPr>
            <p:spPr bwMode="auto">
              <a:xfrm>
                <a:off x="2966" y="1919"/>
                <a:ext cx="17" cy="4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0"/>
                  </a:cxn>
                  <a:cxn ang="0">
                    <a:pos x="78" y="0"/>
                  </a:cxn>
                </a:cxnLst>
                <a:rect l="0" t="0" r="r" b="b"/>
                <a:pathLst>
                  <a:path w="79" h="22">
                    <a:moveTo>
                      <a:pt x="0" y="21"/>
                    </a:moveTo>
                    <a:lnTo>
                      <a:pt x="0" y="0"/>
                    </a:lnTo>
                    <a:lnTo>
                      <a:pt x="78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104"/>
              <p:cNvSpPr>
                <a:spLocks noChangeShapeType="1"/>
              </p:cNvSpPr>
              <p:nvPr/>
            </p:nvSpPr>
            <p:spPr bwMode="auto">
              <a:xfrm flipV="1">
                <a:off x="3003" y="1890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05"/>
              <p:cNvSpPr>
                <a:spLocks noChangeArrowheads="1"/>
              </p:cNvSpPr>
              <p:nvPr/>
            </p:nvSpPr>
            <p:spPr bwMode="auto">
              <a:xfrm>
                <a:off x="3003" y="1866"/>
                <a:ext cx="21" cy="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94" y="0"/>
                  </a:cxn>
                </a:cxnLst>
                <a:rect l="0" t="0" r="r" b="b"/>
                <a:pathLst>
                  <a:path w="95" h="8">
                    <a:moveTo>
                      <a:pt x="0" y="7"/>
                    </a:moveTo>
                    <a:lnTo>
                      <a:pt x="0" y="0"/>
                    </a:lnTo>
                    <a:lnTo>
                      <a:pt x="94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Line 106"/>
              <p:cNvSpPr>
                <a:spLocks noChangeShapeType="1"/>
              </p:cNvSpPr>
              <p:nvPr/>
            </p:nvSpPr>
            <p:spPr bwMode="auto">
              <a:xfrm flipV="1">
                <a:off x="3039" y="1835"/>
                <a:ext cx="1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107"/>
              <p:cNvSpPr>
                <a:spLocks noChangeShapeType="1"/>
              </p:cNvSpPr>
              <p:nvPr/>
            </p:nvSpPr>
            <p:spPr bwMode="auto">
              <a:xfrm flipV="1">
                <a:off x="3039" y="1789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108"/>
              <p:cNvSpPr>
                <a:spLocks noChangeShapeType="1"/>
              </p:cNvSpPr>
              <p:nvPr/>
            </p:nvSpPr>
            <p:spPr bwMode="auto">
              <a:xfrm flipV="1">
                <a:off x="3039" y="1745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109"/>
              <p:cNvSpPr>
                <a:spLocks noChangeShapeType="1"/>
              </p:cNvSpPr>
              <p:nvPr/>
            </p:nvSpPr>
            <p:spPr bwMode="auto">
              <a:xfrm>
                <a:off x="3040" y="1724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110"/>
              <p:cNvSpPr>
                <a:spLocks noChangeShapeType="1"/>
              </p:cNvSpPr>
              <p:nvPr/>
            </p:nvSpPr>
            <p:spPr bwMode="auto">
              <a:xfrm flipV="1">
                <a:off x="3076" y="1690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11"/>
              <p:cNvSpPr>
                <a:spLocks noChangeArrowheads="1"/>
              </p:cNvSpPr>
              <p:nvPr/>
            </p:nvSpPr>
            <p:spPr bwMode="auto">
              <a:xfrm>
                <a:off x="3076" y="1665"/>
                <a:ext cx="21" cy="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94" y="0"/>
                  </a:cxn>
                </a:cxnLst>
                <a:rect l="0" t="0" r="r" b="b"/>
                <a:pathLst>
                  <a:path w="95" h="7">
                    <a:moveTo>
                      <a:pt x="0" y="6"/>
                    </a:moveTo>
                    <a:lnTo>
                      <a:pt x="0" y="0"/>
                    </a:lnTo>
                    <a:lnTo>
                      <a:pt x="94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Line 112"/>
              <p:cNvSpPr>
                <a:spLocks noChangeShapeType="1"/>
              </p:cNvSpPr>
              <p:nvPr/>
            </p:nvSpPr>
            <p:spPr bwMode="auto">
              <a:xfrm flipV="1">
                <a:off x="3112" y="1633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113"/>
              <p:cNvSpPr>
                <a:spLocks noChangeShapeType="1"/>
              </p:cNvSpPr>
              <p:nvPr/>
            </p:nvSpPr>
            <p:spPr bwMode="auto">
              <a:xfrm>
                <a:off x="3122" y="1621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114"/>
              <p:cNvSpPr>
                <a:spLocks noChangeShapeType="1"/>
              </p:cNvSpPr>
              <p:nvPr/>
            </p:nvSpPr>
            <p:spPr bwMode="auto">
              <a:xfrm>
                <a:off x="3154" y="1605"/>
                <a:ext cx="25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Line 115"/>
              <p:cNvSpPr>
                <a:spLocks noChangeShapeType="1"/>
              </p:cNvSpPr>
              <p:nvPr/>
            </p:nvSpPr>
            <p:spPr bwMode="auto">
              <a:xfrm>
                <a:off x="3195" y="1598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116"/>
              <p:cNvSpPr>
                <a:spLocks noChangeShapeType="1"/>
              </p:cNvSpPr>
              <p:nvPr/>
            </p:nvSpPr>
            <p:spPr bwMode="auto">
              <a:xfrm>
                <a:off x="3234" y="1588"/>
                <a:ext cx="23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17"/>
              <p:cNvSpPr>
                <a:spLocks noChangeArrowheads="1"/>
              </p:cNvSpPr>
              <p:nvPr/>
            </p:nvSpPr>
            <p:spPr bwMode="auto">
              <a:xfrm>
                <a:off x="3257" y="1562"/>
                <a:ext cx="21" cy="2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0"/>
                  </a:cxn>
                  <a:cxn ang="0">
                    <a:pos x="95" y="0"/>
                  </a:cxn>
                </a:cxnLst>
                <a:rect l="0" t="0" r="r" b="b"/>
                <a:pathLst>
                  <a:path w="96" h="15">
                    <a:moveTo>
                      <a:pt x="0" y="14"/>
                    </a:moveTo>
                    <a:lnTo>
                      <a:pt x="0" y="0"/>
                    </a:lnTo>
                    <a:lnTo>
                      <a:pt x="95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118"/>
              <p:cNvSpPr>
                <a:spLocks noChangeShapeType="1"/>
              </p:cNvSpPr>
              <p:nvPr/>
            </p:nvSpPr>
            <p:spPr bwMode="auto">
              <a:xfrm flipV="1">
                <a:off x="3295" y="1533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119"/>
              <p:cNvSpPr>
                <a:spLocks noChangeShapeType="1"/>
              </p:cNvSpPr>
              <p:nvPr/>
            </p:nvSpPr>
            <p:spPr bwMode="auto">
              <a:xfrm>
                <a:off x="3318" y="1533"/>
                <a:ext cx="25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Line 120"/>
              <p:cNvSpPr>
                <a:spLocks noChangeShapeType="1"/>
              </p:cNvSpPr>
              <p:nvPr/>
            </p:nvSpPr>
            <p:spPr bwMode="auto">
              <a:xfrm>
                <a:off x="3368" y="1533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121"/>
              <p:cNvSpPr>
                <a:spLocks noChangeShapeType="1"/>
              </p:cNvSpPr>
              <p:nvPr/>
            </p:nvSpPr>
            <p:spPr bwMode="auto">
              <a:xfrm>
                <a:off x="3368" y="1577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2"/>
              <p:cNvSpPr>
                <a:spLocks noChangeArrowheads="1"/>
              </p:cNvSpPr>
              <p:nvPr/>
            </p:nvSpPr>
            <p:spPr bwMode="auto">
              <a:xfrm>
                <a:off x="3384" y="1604"/>
                <a:ext cx="19" cy="4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86" y="20"/>
                  </a:cxn>
                  <a:cxn ang="0">
                    <a:pos x="86" y="0"/>
                  </a:cxn>
                </a:cxnLst>
                <a:rect l="0" t="0" r="r" b="b"/>
                <a:pathLst>
                  <a:path w="87" h="21">
                    <a:moveTo>
                      <a:pt x="0" y="20"/>
                    </a:moveTo>
                    <a:lnTo>
                      <a:pt x="86" y="20"/>
                    </a:lnTo>
                    <a:lnTo>
                      <a:pt x="86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Line 123"/>
              <p:cNvSpPr>
                <a:spLocks noChangeShapeType="1"/>
              </p:cNvSpPr>
              <p:nvPr/>
            </p:nvSpPr>
            <p:spPr bwMode="auto">
              <a:xfrm flipV="1">
                <a:off x="3403" y="1559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4"/>
              <p:cNvSpPr>
                <a:spLocks noChangeArrowheads="1"/>
              </p:cNvSpPr>
              <p:nvPr/>
            </p:nvSpPr>
            <p:spPr bwMode="auto">
              <a:xfrm>
                <a:off x="3427" y="1557"/>
                <a:ext cx="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" y="0"/>
                  </a:cxn>
                  <a:cxn ang="0">
                    <a:pos x="61" y="35"/>
                  </a:cxn>
                </a:cxnLst>
                <a:rect l="0" t="0" r="r" b="b"/>
                <a:pathLst>
                  <a:path w="62" h="36">
                    <a:moveTo>
                      <a:pt x="0" y="0"/>
                    </a:moveTo>
                    <a:lnTo>
                      <a:pt x="61" y="0"/>
                    </a:lnTo>
                    <a:lnTo>
                      <a:pt x="61" y="35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125"/>
              <p:cNvSpPr>
                <a:spLocks noChangeShapeType="1"/>
              </p:cNvSpPr>
              <p:nvPr/>
            </p:nvSpPr>
            <p:spPr bwMode="auto">
              <a:xfrm>
                <a:off x="3441" y="1588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126"/>
              <p:cNvSpPr>
                <a:spLocks noChangeShapeType="1"/>
              </p:cNvSpPr>
              <p:nvPr/>
            </p:nvSpPr>
            <p:spPr bwMode="auto">
              <a:xfrm>
                <a:off x="3476" y="1600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27"/>
              <p:cNvSpPr>
                <a:spLocks noChangeArrowheads="1"/>
              </p:cNvSpPr>
              <p:nvPr/>
            </p:nvSpPr>
            <p:spPr bwMode="auto">
              <a:xfrm>
                <a:off x="3500" y="1624"/>
                <a:ext cx="13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" y="0"/>
                  </a:cxn>
                  <a:cxn ang="0">
                    <a:pos x="61" y="37"/>
                  </a:cxn>
                </a:cxnLst>
                <a:rect l="0" t="0" r="r" b="b"/>
                <a:pathLst>
                  <a:path w="62" h="38">
                    <a:moveTo>
                      <a:pt x="0" y="0"/>
                    </a:moveTo>
                    <a:lnTo>
                      <a:pt x="61" y="0"/>
                    </a:lnTo>
                    <a:lnTo>
                      <a:pt x="61" y="37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128"/>
              <p:cNvSpPr>
                <a:spLocks noChangeShapeType="1"/>
              </p:cNvSpPr>
              <p:nvPr/>
            </p:nvSpPr>
            <p:spPr bwMode="auto">
              <a:xfrm>
                <a:off x="3515" y="1654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129"/>
              <p:cNvSpPr>
                <a:spLocks noChangeShapeType="1"/>
              </p:cNvSpPr>
              <p:nvPr/>
            </p:nvSpPr>
            <p:spPr bwMode="auto">
              <a:xfrm>
                <a:off x="3549" y="1667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30"/>
              <p:cNvSpPr>
                <a:spLocks noChangeArrowheads="1"/>
              </p:cNvSpPr>
              <p:nvPr/>
            </p:nvSpPr>
            <p:spPr bwMode="auto">
              <a:xfrm>
                <a:off x="3549" y="1711"/>
                <a:ext cx="2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"/>
                  </a:cxn>
                  <a:cxn ang="0">
                    <a:pos x="102" y="13"/>
                  </a:cxn>
                </a:cxnLst>
                <a:rect l="0" t="0" r="r" b="b"/>
                <a:pathLst>
                  <a:path w="103" h="14">
                    <a:moveTo>
                      <a:pt x="0" y="0"/>
                    </a:moveTo>
                    <a:lnTo>
                      <a:pt x="0" y="13"/>
                    </a:lnTo>
                    <a:lnTo>
                      <a:pt x="102" y="13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131"/>
              <p:cNvSpPr>
                <a:spLocks noChangeShapeType="1"/>
              </p:cNvSpPr>
              <p:nvPr/>
            </p:nvSpPr>
            <p:spPr bwMode="auto">
              <a:xfrm>
                <a:off x="3586" y="1722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132"/>
              <p:cNvSpPr>
                <a:spLocks noChangeShapeType="1"/>
              </p:cNvSpPr>
              <p:nvPr/>
            </p:nvSpPr>
            <p:spPr bwMode="auto">
              <a:xfrm>
                <a:off x="3588" y="176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33"/>
              <p:cNvSpPr>
                <a:spLocks noChangeArrowheads="1"/>
              </p:cNvSpPr>
              <p:nvPr/>
            </p:nvSpPr>
            <p:spPr bwMode="auto">
              <a:xfrm>
                <a:off x="3622" y="1778"/>
                <a:ext cx="8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"/>
                  </a:cxn>
                  <a:cxn ang="0">
                    <a:pos x="39" y="72"/>
                  </a:cxn>
                </a:cxnLst>
                <a:rect l="0" t="0" r="r" b="b"/>
                <a:pathLst>
                  <a:path w="40" h="73">
                    <a:moveTo>
                      <a:pt x="0" y="0"/>
                    </a:moveTo>
                    <a:lnTo>
                      <a:pt x="0" y="72"/>
                    </a:lnTo>
                    <a:lnTo>
                      <a:pt x="39" y="72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34"/>
              <p:cNvSpPr>
                <a:spLocks noChangeArrowheads="1"/>
              </p:cNvSpPr>
              <p:nvPr/>
            </p:nvSpPr>
            <p:spPr bwMode="auto">
              <a:xfrm>
                <a:off x="3656" y="1794"/>
                <a:ext cx="3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0"/>
                  </a:cxn>
                  <a:cxn ang="0">
                    <a:pos x="15" y="80"/>
                  </a:cxn>
                </a:cxnLst>
                <a:rect l="0" t="0" r="r" b="b"/>
                <a:pathLst>
                  <a:path w="16" h="81">
                    <a:moveTo>
                      <a:pt x="0" y="0"/>
                    </a:moveTo>
                    <a:lnTo>
                      <a:pt x="15" y="0"/>
                    </a:lnTo>
                    <a:lnTo>
                      <a:pt x="15" y="8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35"/>
              <p:cNvSpPr>
                <a:spLocks noChangeArrowheads="1"/>
              </p:cNvSpPr>
              <p:nvPr/>
            </p:nvSpPr>
            <p:spPr bwMode="auto">
              <a:xfrm>
                <a:off x="3659" y="1835"/>
                <a:ext cx="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"/>
                  </a:cxn>
                  <a:cxn ang="0">
                    <a:pos x="63" y="35"/>
                  </a:cxn>
                </a:cxnLst>
                <a:rect l="0" t="0" r="r" b="b"/>
                <a:pathLst>
                  <a:path w="64" h="36">
                    <a:moveTo>
                      <a:pt x="0" y="0"/>
                    </a:moveTo>
                    <a:lnTo>
                      <a:pt x="0" y="35"/>
                    </a:lnTo>
                    <a:lnTo>
                      <a:pt x="63" y="35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Line 136"/>
              <p:cNvSpPr>
                <a:spLocks noChangeShapeType="1"/>
              </p:cNvSpPr>
              <p:nvPr/>
            </p:nvSpPr>
            <p:spPr bwMode="auto">
              <a:xfrm>
                <a:off x="3697" y="1845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137"/>
              <p:cNvSpPr>
                <a:spLocks noChangeShapeType="1"/>
              </p:cNvSpPr>
              <p:nvPr/>
            </p:nvSpPr>
            <p:spPr bwMode="auto">
              <a:xfrm>
                <a:off x="3702" y="1884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138"/>
              <p:cNvSpPr>
                <a:spLocks noChangeShapeType="1"/>
              </p:cNvSpPr>
              <p:nvPr/>
            </p:nvSpPr>
            <p:spPr bwMode="auto">
              <a:xfrm>
                <a:off x="3732" y="1902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39"/>
              <p:cNvSpPr>
                <a:spLocks noChangeArrowheads="1"/>
              </p:cNvSpPr>
              <p:nvPr/>
            </p:nvSpPr>
            <p:spPr bwMode="auto">
              <a:xfrm>
                <a:off x="3732" y="1946"/>
                <a:ext cx="12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0"/>
                  </a:cxn>
                  <a:cxn ang="0">
                    <a:pos x="55" y="50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0" y="50"/>
                    </a:lnTo>
                    <a:lnTo>
                      <a:pt x="55" y="5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Line 140"/>
              <p:cNvSpPr>
                <a:spLocks noChangeShapeType="1"/>
              </p:cNvSpPr>
              <p:nvPr/>
            </p:nvSpPr>
            <p:spPr bwMode="auto">
              <a:xfrm>
                <a:off x="3770" y="1958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141"/>
              <p:cNvSpPr>
                <a:spLocks noChangeShapeType="1"/>
              </p:cNvSpPr>
              <p:nvPr/>
            </p:nvSpPr>
            <p:spPr bwMode="auto">
              <a:xfrm>
                <a:off x="3770" y="2002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142"/>
              <p:cNvSpPr>
                <a:spLocks noChangeShapeType="1"/>
              </p:cNvSpPr>
              <p:nvPr/>
            </p:nvSpPr>
            <p:spPr bwMode="auto">
              <a:xfrm>
                <a:off x="3773" y="2043"/>
                <a:ext cx="25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43"/>
              <p:cNvSpPr>
                <a:spLocks noChangeArrowheads="1"/>
              </p:cNvSpPr>
              <p:nvPr/>
            </p:nvSpPr>
            <p:spPr bwMode="auto">
              <a:xfrm>
                <a:off x="3805" y="2057"/>
                <a:ext cx="8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3"/>
                  </a:cxn>
                  <a:cxn ang="0">
                    <a:pos x="40" y="73"/>
                  </a:cxn>
                </a:cxnLst>
                <a:rect l="0" t="0" r="r" b="b"/>
                <a:pathLst>
                  <a:path w="41" h="74">
                    <a:moveTo>
                      <a:pt x="0" y="0"/>
                    </a:moveTo>
                    <a:lnTo>
                      <a:pt x="0" y="73"/>
                    </a:lnTo>
                    <a:lnTo>
                      <a:pt x="40" y="73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44"/>
              <p:cNvSpPr>
                <a:spLocks noChangeArrowheads="1"/>
              </p:cNvSpPr>
              <p:nvPr/>
            </p:nvSpPr>
            <p:spPr bwMode="auto">
              <a:xfrm>
                <a:off x="3837" y="2074"/>
                <a:ext cx="4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78"/>
                  </a:cxn>
                </a:cxnLst>
                <a:rect l="0" t="0" r="r" b="b"/>
                <a:pathLst>
                  <a:path w="24" h="79">
                    <a:moveTo>
                      <a:pt x="0" y="0"/>
                    </a:moveTo>
                    <a:lnTo>
                      <a:pt x="23" y="0"/>
                    </a:lnTo>
                    <a:lnTo>
                      <a:pt x="23" y="78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Line 145"/>
              <p:cNvSpPr>
                <a:spLocks noChangeShapeType="1"/>
              </p:cNvSpPr>
              <p:nvPr/>
            </p:nvSpPr>
            <p:spPr bwMode="auto">
              <a:xfrm>
                <a:off x="3843" y="2115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46"/>
              <p:cNvSpPr>
                <a:spLocks noChangeArrowheads="1"/>
              </p:cNvSpPr>
              <p:nvPr/>
            </p:nvSpPr>
            <p:spPr bwMode="auto">
              <a:xfrm>
                <a:off x="3843" y="2159"/>
                <a:ext cx="3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8"/>
                  </a:cxn>
                  <a:cxn ang="0">
                    <a:pos x="16" y="78"/>
                  </a:cxn>
                </a:cxnLst>
                <a:rect l="0" t="0" r="r" b="b"/>
                <a:pathLst>
                  <a:path w="17" h="79">
                    <a:moveTo>
                      <a:pt x="0" y="0"/>
                    </a:moveTo>
                    <a:lnTo>
                      <a:pt x="0" y="78"/>
                    </a:lnTo>
                    <a:lnTo>
                      <a:pt x="16" y="78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47"/>
              <p:cNvSpPr>
                <a:spLocks noChangeArrowheads="1"/>
              </p:cNvSpPr>
              <p:nvPr/>
            </p:nvSpPr>
            <p:spPr bwMode="auto">
              <a:xfrm>
                <a:off x="3871" y="2162"/>
                <a:ext cx="6" cy="1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31" y="64"/>
                  </a:cxn>
                  <a:cxn ang="0">
                    <a:pos x="31" y="0"/>
                  </a:cxn>
                </a:cxnLst>
                <a:rect l="0" t="0" r="r" b="b"/>
                <a:pathLst>
                  <a:path w="32" h="65">
                    <a:moveTo>
                      <a:pt x="0" y="64"/>
                    </a:moveTo>
                    <a:lnTo>
                      <a:pt x="31" y="64"/>
                    </a:lnTo>
                    <a:lnTo>
                      <a:pt x="31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48"/>
              <p:cNvSpPr>
                <a:spLocks noChangeArrowheads="1"/>
              </p:cNvSpPr>
              <p:nvPr/>
            </p:nvSpPr>
            <p:spPr bwMode="auto">
              <a:xfrm>
                <a:off x="3878" y="2129"/>
                <a:ext cx="12" cy="1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0" y="0"/>
                  </a:cxn>
                  <a:cxn ang="0">
                    <a:pos x="55" y="0"/>
                  </a:cxn>
                </a:cxnLst>
                <a:rect l="0" t="0" r="r" b="b"/>
                <a:pathLst>
                  <a:path w="56" h="52">
                    <a:moveTo>
                      <a:pt x="0" y="51"/>
                    </a:moveTo>
                    <a:lnTo>
                      <a:pt x="0" y="0"/>
                    </a:lnTo>
                    <a:lnTo>
                      <a:pt x="55" y="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Line 149"/>
              <p:cNvSpPr>
                <a:spLocks noChangeShapeType="1"/>
              </p:cNvSpPr>
              <p:nvPr/>
            </p:nvSpPr>
            <p:spPr bwMode="auto">
              <a:xfrm>
                <a:off x="3916" y="2129"/>
                <a:ext cx="1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Line 150"/>
              <p:cNvSpPr>
                <a:spLocks noChangeShapeType="1"/>
              </p:cNvSpPr>
              <p:nvPr/>
            </p:nvSpPr>
            <p:spPr bwMode="auto">
              <a:xfrm>
                <a:off x="3916" y="2174"/>
                <a:ext cx="1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151"/>
              <p:cNvSpPr>
                <a:spLocks noChangeShapeType="1"/>
              </p:cNvSpPr>
              <p:nvPr/>
            </p:nvSpPr>
            <p:spPr bwMode="auto">
              <a:xfrm>
                <a:off x="3916" y="2218"/>
                <a:ext cx="1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Line 152"/>
              <p:cNvSpPr>
                <a:spLocks noChangeShapeType="1"/>
              </p:cNvSpPr>
              <p:nvPr/>
            </p:nvSpPr>
            <p:spPr bwMode="auto">
              <a:xfrm>
                <a:off x="3923" y="2255"/>
                <a:ext cx="24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153"/>
              <p:cNvSpPr>
                <a:spLocks noChangeShapeType="1"/>
              </p:cNvSpPr>
              <p:nvPr/>
            </p:nvSpPr>
            <p:spPr bwMode="auto">
              <a:xfrm>
                <a:off x="3951" y="2275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154"/>
              <p:cNvSpPr>
                <a:spLocks noChangeShapeType="1"/>
              </p:cNvSpPr>
              <p:nvPr/>
            </p:nvSpPr>
            <p:spPr bwMode="auto">
              <a:xfrm>
                <a:off x="3962" y="2309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155"/>
              <p:cNvSpPr>
                <a:spLocks noChangeShapeType="1"/>
              </p:cNvSpPr>
              <p:nvPr/>
            </p:nvSpPr>
            <p:spPr bwMode="auto">
              <a:xfrm>
                <a:off x="3989" y="2330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156"/>
              <p:cNvSpPr>
                <a:spLocks noChangeShapeType="1"/>
              </p:cNvSpPr>
              <p:nvPr/>
            </p:nvSpPr>
            <p:spPr bwMode="auto">
              <a:xfrm>
                <a:off x="3989" y="2374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57"/>
              <p:cNvSpPr>
                <a:spLocks noChangeArrowheads="1"/>
              </p:cNvSpPr>
              <p:nvPr/>
            </p:nvSpPr>
            <p:spPr bwMode="auto">
              <a:xfrm>
                <a:off x="3989" y="2420"/>
                <a:ext cx="1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"/>
                  </a:cxn>
                  <a:cxn ang="0">
                    <a:pos x="78" y="21"/>
                  </a:cxn>
                </a:cxnLst>
                <a:rect l="0" t="0" r="r" b="b"/>
                <a:pathLst>
                  <a:path w="79" h="22">
                    <a:moveTo>
                      <a:pt x="0" y="0"/>
                    </a:moveTo>
                    <a:lnTo>
                      <a:pt x="0" y="21"/>
                    </a:lnTo>
                    <a:lnTo>
                      <a:pt x="78" y="21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Line 158"/>
              <p:cNvSpPr>
                <a:spLocks noChangeShapeType="1"/>
              </p:cNvSpPr>
              <p:nvPr/>
            </p:nvSpPr>
            <p:spPr bwMode="auto">
              <a:xfrm>
                <a:off x="4024" y="2430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Line 159"/>
              <p:cNvSpPr>
                <a:spLocks noChangeShapeType="1"/>
              </p:cNvSpPr>
              <p:nvPr/>
            </p:nvSpPr>
            <p:spPr bwMode="auto">
              <a:xfrm>
                <a:off x="4037" y="2464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160"/>
              <p:cNvSpPr>
                <a:spLocks noChangeShapeType="1"/>
              </p:cNvSpPr>
              <p:nvPr/>
            </p:nvSpPr>
            <p:spPr bwMode="auto">
              <a:xfrm>
                <a:off x="4062" y="2487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161"/>
              <p:cNvSpPr>
                <a:spLocks noChangeShapeType="1"/>
              </p:cNvSpPr>
              <p:nvPr/>
            </p:nvSpPr>
            <p:spPr bwMode="auto">
              <a:xfrm>
                <a:off x="4062" y="2531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Line 162"/>
              <p:cNvSpPr>
                <a:spLocks noChangeShapeType="1"/>
              </p:cNvSpPr>
              <p:nvPr/>
            </p:nvSpPr>
            <p:spPr bwMode="auto">
              <a:xfrm>
                <a:off x="4064" y="2574"/>
                <a:ext cx="24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Line 163"/>
              <p:cNvSpPr>
                <a:spLocks noChangeShapeType="1"/>
              </p:cNvSpPr>
              <p:nvPr/>
            </p:nvSpPr>
            <p:spPr bwMode="auto">
              <a:xfrm>
                <a:off x="4097" y="2587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64"/>
              <p:cNvSpPr>
                <a:spLocks noChangeArrowheads="1"/>
              </p:cNvSpPr>
              <p:nvPr/>
            </p:nvSpPr>
            <p:spPr bwMode="auto">
              <a:xfrm>
                <a:off x="4097" y="2633"/>
                <a:ext cx="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"/>
                  </a:cxn>
                  <a:cxn ang="0">
                    <a:pos x="63" y="35"/>
                  </a:cxn>
                </a:cxnLst>
                <a:rect l="0" t="0" r="r" b="b"/>
                <a:pathLst>
                  <a:path w="64" h="36">
                    <a:moveTo>
                      <a:pt x="0" y="0"/>
                    </a:moveTo>
                    <a:lnTo>
                      <a:pt x="0" y="35"/>
                    </a:lnTo>
                    <a:lnTo>
                      <a:pt x="63" y="35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165"/>
              <p:cNvSpPr>
                <a:spLocks noChangeShapeType="1"/>
              </p:cNvSpPr>
              <p:nvPr/>
            </p:nvSpPr>
            <p:spPr bwMode="auto">
              <a:xfrm>
                <a:off x="4135" y="2642"/>
                <a:ext cx="1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166"/>
              <p:cNvSpPr>
                <a:spLocks noChangeShapeType="1"/>
              </p:cNvSpPr>
              <p:nvPr/>
            </p:nvSpPr>
            <p:spPr bwMode="auto">
              <a:xfrm>
                <a:off x="4136" y="2687"/>
                <a:ext cx="25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Line 167"/>
              <p:cNvSpPr>
                <a:spLocks noChangeShapeType="1"/>
              </p:cNvSpPr>
              <p:nvPr/>
            </p:nvSpPr>
            <p:spPr bwMode="auto">
              <a:xfrm>
                <a:off x="4170" y="2699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68"/>
              <p:cNvSpPr>
                <a:spLocks noChangeArrowheads="1"/>
              </p:cNvSpPr>
              <p:nvPr/>
            </p:nvSpPr>
            <p:spPr bwMode="auto">
              <a:xfrm>
                <a:off x="4170" y="2744"/>
                <a:ext cx="14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3"/>
                  </a:cxn>
                  <a:cxn ang="0">
                    <a:pos x="63" y="43"/>
                  </a:cxn>
                </a:cxnLst>
                <a:rect l="0" t="0" r="r" b="b"/>
                <a:pathLst>
                  <a:path w="64" h="44">
                    <a:moveTo>
                      <a:pt x="0" y="0"/>
                    </a:moveTo>
                    <a:lnTo>
                      <a:pt x="0" y="43"/>
                    </a:lnTo>
                    <a:lnTo>
                      <a:pt x="63" y="43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Line 169"/>
              <p:cNvSpPr>
                <a:spLocks noChangeShapeType="1"/>
              </p:cNvSpPr>
              <p:nvPr/>
            </p:nvSpPr>
            <p:spPr bwMode="auto">
              <a:xfrm>
                <a:off x="4208" y="2755"/>
                <a:ext cx="1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70"/>
              <p:cNvSpPr>
                <a:spLocks noChangeArrowheads="1"/>
              </p:cNvSpPr>
              <p:nvPr/>
            </p:nvSpPr>
            <p:spPr bwMode="auto">
              <a:xfrm>
                <a:off x="4208" y="2799"/>
                <a:ext cx="6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5"/>
                  </a:cxn>
                  <a:cxn ang="0">
                    <a:pos x="31" y="65"/>
                  </a:cxn>
                </a:cxnLst>
                <a:rect l="0" t="0" r="r" b="b"/>
                <a:pathLst>
                  <a:path w="32" h="66">
                    <a:moveTo>
                      <a:pt x="0" y="0"/>
                    </a:moveTo>
                    <a:lnTo>
                      <a:pt x="0" y="65"/>
                    </a:lnTo>
                    <a:lnTo>
                      <a:pt x="31" y="65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71"/>
              <p:cNvSpPr>
                <a:spLocks noChangeArrowheads="1"/>
              </p:cNvSpPr>
              <p:nvPr/>
            </p:nvSpPr>
            <p:spPr bwMode="auto">
              <a:xfrm>
                <a:off x="4240" y="2814"/>
                <a:ext cx="2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0"/>
                  </a:cxn>
                  <a:cxn ang="0">
                    <a:pos x="14" y="87"/>
                  </a:cxn>
                </a:cxnLst>
                <a:rect l="0" t="0" r="r" b="b"/>
                <a:pathLst>
                  <a:path w="15" h="88">
                    <a:moveTo>
                      <a:pt x="0" y="0"/>
                    </a:moveTo>
                    <a:lnTo>
                      <a:pt x="14" y="0"/>
                    </a:lnTo>
                    <a:lnTo>
                      <a:pt x="14" y="87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Line 172"/>
              <p:cNvSpPr>
                <a:spLocks noChangeShapeType="1"/>
              </p:cNvSpPr>
              <p:nvPr/>
            </p:nvSpPr>
            <p:spPr bwMode="auto">
              <a:xfrm>
                <a:off x="4243" y="2855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Line 173"/>
              <p:cNvSpPr>
                <a:spLocks noChangeShapeType="1"/>
              </p:cNvSpPr>
              <p:nvPr/>
            </p:nvSpPr>
            <p:spPr bwMode="auto">
              <a:xfrm>
                <a:off x="4243" y="2901"/>
                <a:ext cx="25" cy="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Line 174"/>
              <p:cNvSpPr>
                <a:spLocks noChangeShapeType="1"/>
              </p:cNvSpPr>
              <p:nvPr/>
            </p:nvSpPr>
            <p:spPr bwMode="auto">
              <a:xfrm>
                <a:off x="4280" y="2912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75"/>
              <p:cNvSpPr>
                <a:spLocks noChangeArrowheads="1"/>
              </p:cNvSpPr>
              <p:nvPr/>
            </p:nvSpPr>
            <p:spPr bwMode="auto">
              <a:xfrm>
                <a:off x="4280" y="2956"/>
                <a:ext cx="3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8"/>
                  </a:cxn>
                  <a:cxn ang="0">
                    <a:pos x="16" y="78"/>
                  </a:cxn>
                </a:cxnLst>
                <a:rect l="0" t="0" r="r" b="b"/>
                <a:pathLst>
                  <a:path w="17" h="79">
                    <a:moveTo>
                      <a:pt x="0" y="0"/>
                    </a:moveTo>
                    <a:lnTo>
                      <a:pt x="0" y="78"/>
                    </a:lnTo>
                    <a:lnTo>
                      <a:pt x="16" y="78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76"/>
              <p:cNvSpPr>
                <a:spLocks noChangeArrowheads="1"/>
              </p:cNvSpPr>
              <p:nvPr/>
            </p:nvSpPr>
            <p:spPr bwMode="auto">
              <a:xfrm>
                <a:off x="4309" y="2974"/>
                <a:ext cx="6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0"/>
                  </a:cxn>
                  <a:cxn ang="0">
                    <a:pos x="31" y="65"/>
                  </a:cxn>
                </a:cxnLst>
                <a:rect l="0" t="0" r="r" b="b"/>
                <a:pathLst>
                  <a:path w="32" h="66">
                    <a:moveTo>
                      <a:pt x="0" y="0"/>
                    </a:moveTo>
                    <a:lnTo>
                      <a:pt x="31" y="0"/>
                    </a:lnTo>
                    <a:lnTo>
                      <a:pt x="31" y="65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177"/>
              <p:cNvSpPr>
                <a:spLocks noChangeShapeType="1"/>
              </p:cNvSpPr>
              <p:nvPr/>
            </p:nvSpPr>
            <p:spPr bwMode="auto">
              <a:xfrm>
                <a:off x="4316" y="3012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78"/>
              <p:cNvSpPr>
                <a:spLocks noChangeArrowheads="1"/>
              </p:cNvSpPr>
              <p:nvPr/>
            </p:nvSpPr>
            <p:spPr bwMode="auto">
              <a:xfrm>
                <a:off x="4316" y="3056"/>
                <a:ext cx="10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8"/>
                  </a:cxn>
                  <a:cxn ang="0">
                    <a:pos x="46" y="58"/>
                  </a:cxn>
                </a:cxnLst>
                <a:rect l="0" t="0" r="r" b="b"/>
                <a:pathLst>
                  <a:path w="47" h="59">
                    <a:moveTo>
                      <a:pt x="0" y="0"/>
                    </a:moveTo>
                    <a:lnTo>
                      <a:pt x="0" y="58"/>
                    </a:lnTo>
                    <a:lnTo>
                      <a:pt x="46" y="58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79"/>
              <p:cNvSpPr>
                <a:spLocks noChangeArrowheads="1"/>
              </p:cNvSpPr>
              <p:nvPr/>
            </p:nvSpPr>
            <p:spPr bwMode="auto">
              <a:xfrm>
                <a:off x="4351" y="3069"/>
                <a:ext cx="1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7" y="93"/>
                  </a:cxn>
                </a:cxnLst>
                <a:rect l="0" t="0" r="r" b="b"/>
                <a:pathLst>
                  <a:path w="8" h="94">
                    <a:moveTo>
                      <a:pt x="0" y="0"/>
                    </a:moveTo>
                    <a:lnTo>
                      <a:pt x="7" y="0"/>
                    </a:lnTo>
                    <a:lnTo>
                      <a:pt x="7" y="93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Line 180"/>
              <p:cNvSpPr>
                <a:spLocks noChangeShapeType="1"/>
              </p:cNvSpPr>
              <p:nvPr/>
            </p:nvSpPr>
            <p:spPr bwMode="auto">
              <a:xfrm>
                <a:off x="4353" y="3113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81"/>
              <p:cNvSpPr>
                <a:spLocks noChangeArrowheads="1"/>
              </p:cNvSpPr>
              <p:nvPr/>
            </p:nvSpPr>
            <p:spPr bwMode="auto">
              <a:xfrm>
                <a:off x="4371" y="3141"/>
                <a:ext cx="1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8" y="0"/>
                  </a:cxn>
                  <a:cxn ang="0">
                    <a:pos x="78" y="21"/>
                  </a:cxn>
                </a:cxnLst>
                <a:rect l="0" t="0" r="r" b="b"/>
                <a:pathLst>
                  <a:path w="79" h="22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Line 182"/>
              <p:cNvSpPr>
                <a:spLocks noChangeShapeType="1"/>
              </p:cNvSpPr>
              <p:nvPr/>
            </p:nvSpPr>
            <p:spPr bwMode="auto">
              <a:xfrm>
                <a:off x="4389" y="3168"/>
                <a:ext cx="1" cy="24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83"/>
              <p:cNvSpPr>
                <a:spLocks noChangeArrowheads="1"/>
              </p:cNvSpPr>
              <p:nvPr/>
            </p:nvSpPr>
            <p:spPr bwMode="auto">
              <a:xfrm>
                <a:off x="4389" y="3213"/>
                <a:ext cx="2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4"/>
                  </a:cxn>
                  <a:cxn ang="0">
                    <a:pos x="94" y="14"/>
                  </a:cxn>
                </a:cxnLst>
                <a:rect l="0" t="0" r="r" b="b"/>
                <a:pathLst>
                  <a:path w="95" h="15">
                    <a:moveTo>
                      <a:pt x="0" y="0"/>
                    </a:moveTo>
                    <a:lnTo>
                      <a:pt x="0" y="14"/>
                    </a:lnTo>
                    <a:lnTo>
                      <a:pt x="94" y="14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Line 184"/>
              <p:cNvSpPr>
                <a:spLocks noChangeShapeType="1"/>
              </p:cNvSpPr>
              <p:nvPr/>
            </p:nvSpPr>
            <p:spPr bwMode="auto">
              <a:xfrm>
                <a:off x="4426" y="3224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Line 185"/>
              <p:cNvSpPr>
                <a:spLocks noChangeShapeType="1"/>
              </p:cNvSpPr>
              <p:nvPr/>
            </p:nvSpPr>
            <p:spPr bwMode="auto">
              <a:xfrm>
                <a:off x="4426" y="3268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86"/>
              <p:cNvSpPr>
                <a:spLocks noChangeArrowheads="1"/>
              </p:cNvSpPr>
              <p:nvPr/>
            </p:nvSpPr>
            <p:spPr bwMode="auto">
              <a:xfrm>
                <a:off x="4426" y="3314"/>
                <a:ext cx="2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102" y="7"/>
                  </a:cxn>
                </a:cxnLst>
                <a:rect l="0" t="0" r="r" b="b"/>
                <a:pathLst>
                  <a:path w="103" h="8">
                    <a:moveTo>
                      <a:pt x="0" y="0"/>
                    </a:moveTo>
                    <a:lnTo>
                      <a:pt x="0" y="7"/>
                    </a:lnTo>
                    <a:lnTo>
                      <a:pt x="102" y="7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Line 187"/>
              <p:cNvSpPr>
                <a:spLocks noChangeShapeType="1"/>
              </p:cNvSpPr>
              <p:nvPr/>
            </p:nvSpPr>
            <p:spPr bwMode="auto">
              <a:xfrm>
                <a:off x="4463" y="3325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88"/>
              <p:cNvSpPr>
                <a:spLocks noChangeArrowheads="1"/>
              </p:cNvSpPr>
              <p:nvPr/>
            </p:nvSpPr>
            <p:spPr bwMode="auto">
              <a:xfrm>
                <a:off x="4463" y="3370"/>
                <a:ext cx="12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55" y="42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0" y="42"/>
                    </a:lnTo>
                    <a:lnTo>
                      <a:pt x="55" y="42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Line 189"/>
              <p:cNvSpPr>
                <a:spLocks noChangeShapeType="1"/>
              </p:cNvSpPr>
              <p:nvPr/>
            </p:nvSpPr>
            <p:spPr bwMode="auto">
              <a:xfrm>
                <a:off x="4499" y="3381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190"/>
              <p:cNvSpPr>
                <a:spLocks noChangeShapeType="1"/>
              </p:cNvSpPr>
              <p:nvPr/>
            </p:nvSpPr>
            <p:spPr bwMode="auto">
              <a:xfrm>
                <a:off x="4499" y="3425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91"/>
              <p:cNvSpPr>
                <a:spLocks noChangeArrowheads="1"/>
              </p:cNvSpPr>
              <p:nvPr/>
            </p:nvSpPr>
            <p:spPr bwMode="auto">
              <a:xfrm>
                <a:off x="4517" y="3453"/>
                <a:ext cx="1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7" y="0"/>
                  </a:cxn>
                  <a:cxn ang="0">
                    <a:pos x="87" y="30"/>
                  </a:cxn>
                </a:cxnLst>
                <a:rect l="0" t="0" r="r" b="b"/>
                <a:pathLst>
                  <a:path w="88" h="31">
                    <a:moveTo>
                      <a:pt x="0" y="0"/>
                    </a:moveTo>
                    <a:lnTo>
                      <a:pt x="87" y="0"/>
                    </a:lnTo>
                    <a:lnTo>
                      <a:pt x="87" y="3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192"/>
              <p:cNvSpPr>
                <a:spLocks noChangeShapeType="1"/>
              </p:cNvSpPr>
              <p:nvPr/>
            </p:nvSpPr>
            <p:spPr bwMode="auto">
              <a:xfrm>
                <a:off x="4536" y="3480"/>
                <a:ext cx="2" cy="24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93"/>
              <p:cNvSpPr>
                <a:spLocks noChangeArrowheads="1"/>
              </p:cNvSpPr>
              <p:nvPr/>
            </p:nvSpPr>
            <p:spPr bwMode="auto">
              <a:xfrm>
                <a:off x="4536" y="3527"/>
                <a:ext cx="1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"/>
                  </a:cxn>
                  <a:cxn ang="0">
                    <a:pos x="79" y="21"/>
                  </a:cxn>
                </a:cxnLst>
                <a:rect l="0" t="0" r="r" b="b"/>
                <a:pathLst>
                  <a:path w="80" h="22">
                    <a:moveTo>
                      <a:pt x="0" y="0"/>
                    </a:moveTo>
                    <a:lnTo>
                      <a:pt x="0" y="21"/>
                    </a:lnTo>
                    <a:lnTo>
                      <a:pt x="79" y="21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Line 194"/>
              <p:cNvSpPr>
                <a:spLocks noChangeShapeType="1"/>
              </p:cNvSpPr>
              <p:nvPr/>
            </p:nvSpPr>
            <p:spPr bwMode="auto">
              <a:xfrm>
                <a:off x="4572" y="3538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Line 195"/>
              <p:cNvSpPr>
                <a:spLocks noChangeShapeType="1"/>
              </p:cNvSpPr>
              <p:nvPr/>
            </p:nvSpPr>
            <p:spPr bwMode="auto">
              <a:xfrm>
                <a:off x="4572" y="3582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Line 196"/>
              <p:cNvSpPr>
                <a:spLocks noChangeShapeType="1"/>
              </p:cNvSpPr>
              <p:nvPr/>
            </p:nvSpPr>
            <p:spPr bwMode="auto">
              <a:xfrm>
                <a:off x="4583" y="3618"/>
                <a:ext cx="23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Line 197"/>
              <p:cNvSpPr>
                <a:spLocks noChangeShapeType="1"/>
              </p:cNvSpPr>
              <p:nvPr/>
            </p:nvSpPr>
            <p:spPr bwMode="auto">
              <a:xfrm>
                <a:off x="4609" y="3638"/>
                <a:ext cx="2" cy="2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Line 198"/>
              <p:cNvSpPr>
                <a:spLocks noChangeShapeType="1"/>
              </p:cNvSpPr>
              <p:nvPr/>
            </p:nvSpPr>
            <p:spPr bwMode="auto">
              <a:xfrm>
                <a:off x="4609" y="3682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Line 199"/>
              <p:cNvSpPr>
                <a:spLocks noChangeShapeType="1"/>
              </p:cNvSpPr>
              <p:nvPr/>
            </p:nvSpPr>
            <p:spPr bwMode="auto">
              <a:xfrm>
                <a:off x="4620" y="3716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Line 200"/>
              <p:cNvSpPr>
                <a:spLocks noChangeShapeType="1"/>
              </p:cNvSpPr>
              <p:nvPr/>
            </p:nvSpPr>
            <p:spPr bwMode="auto">
              <a:xfrm>
                <a:off x="4645" y="3739"/>
                <a:ext cx="2" cy="21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Line 201"/>
              <p:cNvSpPr>
                <a:spLocks noChangeShapeType="1"/>
              </p:cNvSpPr>
              <p:nvPr/>
            </p:nvSpPr>
            <p:spPr bwMode="auto">
              <a:xfrm>
                <a:off x="4645" y="3783"/>
                <a:ext cx="2" cy="23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202"/>
              <p:cNvSpPr>
                <a:spLocks noChangeArrowheads="1"/>
              </p:cNvSpPr>
              <p:nvPr/>
            </p:nvSpPr>
            <p:spPr bwMode="auto">
              <a:xfrm>
                <a:off x="4670" y="3806"/>
                <a:ext cx="12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5" y="0"/>
                  </a:cxn>
                  <a:cxn ang="0">
                    <a:pos x="55" y="51"/>
                  </a:cxn>
                </a:cxnLst>
                <a:rect l="0" t="0" r="r" b="b"/>
                <a:pathLst>
                  <a:path w="56" h="52">
                    <a:moveTo>
                      <a:pt x="0" y="0"/>
                    </a:moveTo>
                    <a:lnTo>
                      <a:pt x="55" y="0"/>
                    </a:lnTo>
                    <a:lnTo>
                      <a:pt x="55" y="51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203"/>
              <p:cNvSpPr>
                <a:spLocks noChangeArrowheads="1"/>
              </p:cNvSpPr>
              <p:nvPr/>
            </p:nvSpPr>
            <p:spPr bwMode="auto">
              <a:xfrm>
                <a:off x="4682" y="3839"/>
                <a:ext cx="1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0"/>
                  </a:cxn>
                  <a:cxn ang="0">
                    <a:pos x="78" y="30"/>
                  </a:cxn>
                </a:cxnLst>
                <a:rect l="0" t="0" r="r" b="b"/>
                <a:pathLst>
                  <a:path w="79" h="31">
                    <a:moveTo>
                      <a:pt x="0" y="0"/>
                    </a:moveTo>
                    <a:lnTo>
                      <a:pt x="0" y="30"/>
                    </a:lnTo>
                    <a:lnTo>
                      <a:pt x="78" y="30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204"/>
              <p:cNvSpPr>
                <a:spLocks noChangeArrowheads="1"/>
              </p:cNvSpPr>
              <p:nvPr/>
            </p:nvSpPr>
            <p:spPr bwMode="auto">
              <a:xfrm>
                <a:off x="4718" y="3850"/>
                <a:ext cx="21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"/>
                  </a:cxn>
                  <a:cxn ang="0">
                    <a:pos x="94" y="16"/>
                  </a:cxn>
                </a:cxnLst>
                <a:rect l="0" t="0" r="r" b="b"/>
                <a:pathLst>
                  <a:path w="95" h="17">
                    <a:moveTo>
                      <a:pt x="0" y="0"/>
                    </a:moveTo>
                    <a:lnTo>
                      <a:pt x="0" y="16"/>
                    </a:lnTo>
                    <a:lnTo>
                      <a:pt x="94" y="16"/>
                    </a:lnTo>
                  </a:path>
                </a:pathLst>
              </a:cu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Line 205"/>
              <p:cNvSpPr>
                <a:spLocks noChangeShapeType="1"/>
              </p:cNvSpPr>
              <p:nvPr/>
            </p:nvSpPr>
            <p:spPr bwMode="auto">
              <a:xfrm>
                <a:off x="4761" y="3855"/>
                <a:ext cx="24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Line 206"/>
              <p:cNvSpPr>
                <a:spLocks noChangeShapeType="1"/>
              </p:cNvSpPr>
              <p:nvPr/>
            </p:nvSpPr>
            <p:spPr bwMode="auto">
              <a:xfrm>
                <a:off x="4809" y="3855"/>
                <a:ext cx="24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Line 207"/>
              <p:cNvSpPr>
                <a:spLocks noChangeShapeType="1"/>
              </p:cNvSpPr>
              <p:nvPr/>
            </p:nvSpPr>
            <p:spPr bwMode="auto">
              <a:xfrm>
                <a:off x="4858" y="385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208"/>
              <p:cNvSpPr>
                <a:spLocks noChangeShapeType="1"/>
              </p:cNvSpPr>
              <p:nvPr/>
            </p:nvSpPr>
            <p:spPr bwMode="auto">
              <a:xfrm>
                <a:off x="4906" y="385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209"/>
              <p:cNvSpPr>
                <a:spLocks noChangeShapeType="1"/>
              </p:cNvSpPr>
              <p:nvPr/>
            </p:nvSpPr>
            <p:spPr bwMode="auto">
              <a:xfrm>
                <a:off x="4956" y="3855"/>
                <a:ext cx="23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210"/>
              <p:cNvSpPr>
                <a:spLocks noChangeShapeType="1"/>
              </p:cNvSpPr>
              <p:nvPr/>
            </p:nvSpPr>
            <p:spPr bwMode="auto">
              <a:xfrm>
                <a:off x="5004" y="385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Line 211"/>
              <p:cNvSpPr>
                <a:spLocks noChangeShapeType="1"/>
              </p:cNvSpPr>
              <p:nvPr/>
            </p:nvSpPr>
            <p:spPr bwMode="auto">
              <a:xfrm>
                <a:off x="5052" y="3855"/>
                <a:ext cx="25" cy="2"/>
              </a:xfrm>
              <a:prstGeom prst="line">
                <a:avLst/>
              </a:prstGeom>
              <a:noFill/>
              <a:ln w="468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Line 212"/>
            <p:cNvSpPr>
              <a:spLocks noChangeShapeType="1"/>
            </p:cNvSpPr>
            <p:nvPr/>
          </p:nvSpPr>
          <p:spPr bwMode="auto">
            <a:xfrm>
              <a:off x="5102" y="3855"/>
              <a:ext cx="23" cy="2"/>
            </a:xfrm>
            <a:prstGeom prst="line">
              <a:avLst/>
            </a:prstGeom>
            <a:noFill/>
            <a:ln w="468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13"/>
            <p:cNvSpPr>
              <a:spLocks noChangeShapeType="1"/>
            </p:cNvSpPr>
            <p:nvPr/>
          </p:nvSpPr>
          <p:spPr bwMode="auto">
            <a:xfrm>
              <a:off x="5150" y="3855"/>
              <a:ext cx="25" cy="2"/>
            </a:xfrm>
            <a:prstGeom prst="line">
              <a:avLst/>
            </a:prstGeom>
            <a:noFill/>
            <a:ln w="468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14"/>
            <p:cNvSpPr>
              <a:spLocks noChangeShapeType="1"/>
            </p:cNvSpPr>
            <p:nvPr/>
          </p:nvSpPr>
          <p:spPr bwMode="auto">
            <a:xfrm>
              <a:off x="1545" y="3855"/>
              <a:ext cx="3648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5"/>
            <p:cNvSpPr>
              <a:spLocks noChangeArrowheads="1"/>
            </p:cNvSpPr>
            <p:nvPr/>
          </p:nvSpPr>
          <p:spPr bwMode="auto">
            <a:xfrm>
              <a:off x="5140" y="4090"/>
              <a:ext cx="13" cy="68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0" y="0"/>
                </a:cxn>
                <a:cxn ang="0">
                  <a:pos x="62" y="0"/>
                </a:cxn>
                <a:cxn ang="0">
                  <a:pos x="62" y="51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0" y="302"/>
                </a:cxn>
                <a:cxn ang="0">
                  <a:pos x="0" y="86"/>
                </a:cxn>
                <a:cxn ang="0">
                  <a:pos x="62" y="86"/>
                </a:cxn>
                <a:cxn ang="0">
                  <a:pos x="62" y="302"/>
                </a:cxn>
                <a:cxn ang="0">
                  <a:pos x="0" y="302"/>
                </a:cxn>
                <a:cxn ang="0">
                  <a:pos x="0" y="302"/>
                </a:cxn>
              </a:cxnLst>
              <a:rect l="0" t="0" r="r" b="b"/>
              <a:pathLst>
                <a:path w="63" h="303">
                  <a:moveTo>
                    <a:pt x="0" y="51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51"/>
                  </a:lnTo>
                  <a:lnTo>
                    <a:pt x="0" y="51"/>
                  </a:lnTo>
                  <a:lnTo>
                    <a:pt x="0" y="51"/>
                  </a:lnTo>
                  <a:close/>
                  <a:moveTo>
                    <a:pt x="0" y="302"/>
                  </a:moveTo>
                  <a:lnTo>
                    <a:pt x="0" y="86"/>
                  </a:lnTo>
                  <a:lnTo>
                    <a:pt x="62" y="86"/>
                  </a:lnTo>
                  <a:lnTo>
                    <a:pt x="62" y="302"/>
                  </a:lnTo>
                  <a:lnTo>
                    <a:pt x="0" y="302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6"/>
            <p:cNvSpPr>
              <a:spLocks noChangeArrowheads="1"/>
            </p:cNvSpPr>
            <p:nvPr/>
          </p:nvSpPr>
          <p:spPr bwMode="auto">
            <a:xfrm>
              <a:off x="5156" y="4090"/>
              <a:ext cx="26" cy="89"/>
            </a:xfrm>
            <a:custGeom>
              <a:avLst/>
              <a:gdLst/>
              <a:ahLst/>
              <a:cxnLst>
                <a:cxn ang="0">
                  <a:pos x="55" y="51"/>
                </a:cxn>
                <a:cxn ang="0">
                  <a:pos x="55" y="0"/>
                </a:cxn>
                <a:cxn ang="0">
                  <a:pos x="118" y="0"/>
                </a:cxn>
                <a:cxn ang="0">
                  <a:pos x="118" y="51"/>
                </a:cxn>
                <a:cxn ang="0">
                  <a:pos x="55" y="51"/>
                </a:cxn>
                <a:cxn ang="0">
                  <a:pos x="55" y="51"/>
                </a:cxn>
                <a:cxn ang="0">
                  <a:pos x="118" y="86"/>
                </a:cxn>
                <a:cxn ang="0">
                  <a:pos x="118" y="295"/>
                </a:cxn>
                <a:cxn ang="0">
                  <a:pos x="118" y="332"/>
                </a:cxn>
                <a:cxn ang="0">
                  <a:pos x="118" y="353"/>
                </a:cxn>
                <a:cxn ang="0">
                  <a:pos x="110" y="367"/>
                </a:cxn>
                <a:cxn ang="0">
                  <a:pos x="95" y="389"/>
                </a:cxn>
                <a:cxn ang="0">
                  <a:pos x="78" y="397"/>
                </a:cxn>
                <a:cxn ang="0">
                  <a:pos x="46" y="397"/>
                </a:cxn>
                <a:cxn ang="0">
                  <a:pos x="39" y="397"/>
                </a:cxn>
                <a:cxn ang="0">
                  <a:pos x="32" y="397"/>
                </a:cxn>
                <a:cxn ang="0">
                  <a:pos x="23" y="389"/>
                </a:cxn>
                <a:cxn ang="0">
                  <a:pos x="0" y="389"/>
                </a:cxn>
                <a:cxn ang="0">
                  <a:pos x="16" y="338"/>
                </a:cxn>
                <a:cxn ang="0">
                  <a:pos x="23" y="338"/>
                </a:cxn>
                <a:cxn ang="0">
                  <a:pos x="23" y="338"/>
                </a:cxn>
                <a:cxn ang="0">
                  <a:pos x="32" y="338"/>
                </a:cxn>
                <a:cxn ang="0">
                  <a:pos x="32" y="338"/>
                </a:cxn>
                <a:cxn ang="0">
                  <a:pos x="39" y="338"/>
                </a:cxn>
                <a:cxn ang="0">
                  <a:pos x="46" y="338"/>
                </a:cxn>
                <a:cxn ang="0">
                  <a:pos x="55" y="332"/>
                </a:cxn>
                <a:cxn ang="0">
                  <a:pos x="55" y="332"/>
                </a:cxn>
                <a:cxn ang="0">
                  <a:pos x="55" y="310"/>
                </a:cxn>
                <a:cxn ang="0">
                  <a:pos x="55" y="295"/>
                </a:cxn>
                <a:cxn ang="0">
                  <a:pos x="55" y="86"/>
                </a:cxn>
                <a:cxn ang="0">
                  <a:pos x="118" y="86"/>
                </a:cxn>
                <a:cxn ang="0">
                  <a:pos x="118" y="86"/>
                </a:cxn>
              </a:cxnLst>
              <a:rect l="0" t="0" r="r" b="b"/>
              <a:pathLst>
                <a:path w="119" h="398">
                  <a:moveTo>
                    <a:pt x="55" y="51"/>
                  </a:moveTo>
                  <a:lnTo>
                    <a:pt x="55" y="0"/>
                  </a:lnTo>
                  <a:lnTo>
                    <a:pt x="118" y="0"/>
                  </a:lnTo>
                  <a:lnTo>
                    <a:pt x="118" y="51"/>
                  </a:lnTo>
                  <a:lnTo>
                    <a:pt x="55" y="51"/>
                  </a:lnTo>
                  <a:lnTo>
                    <a:pt x="55" y="51"/>
                  </a:lnTo>
                  <a:close/>
                  <a:moveTo>
                    <a:pt x="118" y="86"/>
                  </a:moveTo>
                  <a:lnTo>
                    <a:pt x="118" y="295"/>
                  </a:lnTo>
                  <a:lnTo>
                    <a:pt x="118" y="332"/>
                  </a:lnTo>
                  <a:lnTo>
                    <a:pt x="118" y="353"/>
                  </a:lnTo>
                  <a:lnTo>
                    <a:pt x="110" y="367"/>
                  </a:lnTo>
                  <a:lnTo>
                    <a:pt x="95" y="389"/>
                  </a:lnTo>
                  <a:lnTo>
                    <a:pt x="78" y="397"/>
                  </a:lnTo>
                  <a:lnTo>
                    <a:pt x="46" y="397"/>
                  </a:lnTo>
                  <a:lnTo>
                    <a:pt x="39" y="397"/>
                  </a:lnTo>
                  <a:lnTo>
                    <a:pt x="32" y="397"/>
                  </a:lnTo>
                  <a:lnTo>
                    <a:pt x="23" y="389"/>
                  </a:lnTo>
                  <a:lnTo>
                    <a:pt x="0" y="389"/>
                  </a:lnTo>
                  <a:lnTo>
                    <a:pt x="16" y="338"/>
                  </a:lnTo>
                  <a:lnTo>
                    <a:pt x="23" y="338"/>
                  </a:lnTo>
                  <a:lnTo>
                    <a:pt x="23" y="338"/>
                  </a:lnTo>
                  <a:lnTo>
                    <a:pt x="32" y="338"/>
                  </a:lnTo>
                  <a:lnTo>
                    <a:pt x="32" y="338"/>
                  </a:lnTo>
                  <a:lnTo>
                    <a:pt x="39" y="338"/>
                  </a:lnTo>
                  <a:lnTo>
                    <a:pt x="46" y="338"/>
                  </a:lnTo>
                  <a:lnTo>
                    <a:pt x="55" y="332"/>
                  </a:lnTo>
                  <a:lnTo>
                    <a:pt x="55" y="332"/>
                  </a:lnTo>
                  <a:lnTo>
                    <a:pt x="55" y="310"/>
                  </a:lnTo>
                  <a:lnTo>
                    <a:pt x="55" y="295"/>
                  </a:lnTo>
                  <a:lnTo>
                    <a:pt x="55" y="86"/>
                  </a:lnTo>
                  <a:lnTo>
                    <a:pt x="118" y="86"/>
                  </a:lnTo>
                  <a:lnTo>
                    <a:pt x="118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7"/>
            <p:cNvSpPr>
              <a:spLocks noChangeArrowheads="1"/>
            </p:cNvSpPr>
            <p:nvPr/>
          </p:nvSpPr>
          <p:spPr bwMode="auto">
            <a:xfrm>
              <a:off x="5050" y="4023"/>
              <a:ext cx="69" cy="101"/>
            </a:xfrm>
            <a:custGeom>
              <a:avLst/>
              <a:gdLst/>
              <a:ahLst/>
              <a:cxnLst>
                <a:cxn ang="0">
                  <a:pos x="0" y="231"/>
                </a:cxn>
                <a:cxn ang="0">
                  <a:pos x="16" y="124"/>
                </a:cxn>
                <a:cxn ang="0">
                  <a:pos x="55" y="51"/>
                </a:cxn>
                <a:cxn ang="0">
                  <a:pos x="94" y="22"/>
                </a:cxn>
                <a:cxn ang="0">
                  <a:pos x="118" y="7"/>
                </a:cxn>
                <a:cxn ang="0">
                  <a:pos x="156" y="0"/>
                </a:cxn>
                <a:cxn ang="0">
                  <a:pos x="188" y="7"/>
                </a:cxn>
                <a:cxn ang="0">
                  <a:pos x="228" y="16"/>
                </a:cxn>
                <a:cxn ang="0">
                  <a:pos x="251" y="51"/>
                </a:cxn>
                <a:cxn ang="0">
                  <a:pos x="290" y="124"/>
                </a:cxn>
                <a:cxn ang="0">
                  <a:pos x="306" y="225"/>
                </a:cxn>
                <a:cxn ang="0">
                  <a:pos x="290" y="324"/>
                </a:cxn>
                <a:cxn ang="0">
                  <a:pos x="251" y="398"/>
                </a:cxn>
                <a:cxn ang="0">
                  <a:pos x="219" y="419"/>
                </a:cxn>
                <a:cxn ang="0">
                  <a:pos x="188" y="434"/>
                </a:cxn>
                <a:cxn ang="0">
                  <a:pos x="156" y="447"/>
                </a:cxn>
                <a:cxn ang="0">
                  <a:pos x="126" y="434"/>
                </a:cxn>
                <a:cxn ang="0">
                  <a:pos x="101" y="426"/>
                </a:cxn>
                <a:cxn ang="0">
                  <a:pos x="71" y="411"/>
                </a:cxn>
                <a:cxn ang="0">
                  <a:pos x="55" y="389"/>
                </a:cxn>
                <a:cxn ang="0">
                  <a:pos x="39" y="361"/>
                </a:cxn>
                <a:cxn ang="0">
                  <a:pos x="16" y="339"/>
                </a:cxn>
                <a:cxn ang="0">
                  <a:pos x="7" y="288"/>
                </a:cxn>
                <a:cxn ang="0">
                  <a:pos x="0" y="231"/>
                </a:cxn>
                <a:cxn ang="0">
                  <a:pos x="0" y="231"/>
                </a:cxn>
                <a:cxn ang="0">
                  <a:pos x="243" y="216"/>
                </a:cxn>
                <a:cxn ang="0">
                  <a:pos x="234" y="166"/>
                </a:cxn>
                <a:cxn ang="0">
                  <a:pos x="234" y="124"/>
                </a:cxn>
                <a:cxn ang="0">
                  <a:pos x="228" y="81"/>
                </a:cxn>
                <a:cxn ang="0">
                  <a:pos x="205" y="51"/>
                </a:cxn>
                <a:cxn ang="0">
                  <a:pos x="188" y="37"/>
                </a:cxn>
                <a:cxn ang="0">
                  <a:pos x="173" y="22"/>
                </a:cxn>
                <a:cxn ang="0">
                  <a:pos x="156" y="16"/>
                </a:cxn>
                <a:cxn ang="0">
                  <a:pos x="126" y="22"/>
                </a:cxn>
                <a:cxn ang="0">
                  <a:pos x="110" y="37"/>
                </a:cxn>
                <a:cxn ang="0">
                  <a:pos x="94" y="58"/>
                </a:cxn>
                <a:cxn ang="0">
                  <a:pos x="78" y="94"/>
                </a:cxn>
                <a:cxn ang="0">
                  <a:pos x="71" y="124"/>
                </a:cxn>
                <a:cxn ang="0">
                  <a:pos x="71" y="166"/>
                </a:cxn>
                <a:cxn ang="0">
                  <a:pos x="71" y="216"/>
                </a:cxn>
                <a:cxn ang="0">
                  <a:pos x="243" y="216"/>
                </a:cxn>
                <a:cxn ang="0">
                  <a:pos x="243" y="216"/>
                </a:cxn>
                <a:cxn ang="0">
                  <a:pos x="71" y="231"/>
                </a:cxn>
                <a:cxn ang="0">
                  <a:pos x="71" y="288"/>
                </a:cxn>
                <a:cxn ang="0">
                  <a:pos x="78" y="332"/>
                </a:cxn>
                <a:cxn ang="0">
                  <a:pos x="78" y="361"/>
                </a:cxn>
                <a:cxn ang="0">
                  <a:pos x="101" y="389"/>
                </a:cxn>
                <a:cxn ang="0">
                  <a:pos x="110" y="405"/>
                </a:cxn>
                <a:cxn ang="0">
                  <a:pos x="118" y="411"/>
                </a:cxn>
                <a:cxn ang="0">
                  <a:pos x="133" y="419"/>
                </a:cxn>
                <a:cxn ang="0">
                  <a:pos x="156" y="419"/>
                </a:cxn>
                <a:cxn ang="0">
                  <a:pos x="179" y="419"/>
                </a:cxn>
                <a:cxn ang="0">
                  <a:pos x="196" y="405"/>
                </a:cxn>
                <a:cxn ang="0">
                  <a:pos x="219" y="383"/>
                </a:cxn>
                <a:cxn ang="0">
                  <a:pos x="228" y="348"/>
                </a:cxn>
                <a:cxn ang="0">
                  <a:pos x="234" y="311"/>
                </a:cxn>
                <a:cxn ang="0">
                  <a:pos x="234" y="281"/>
                </a:cxn>
                <a:cxn ang="0">
                  <a:pos x="243" y="231"/>
                </a:cxn>
                <a:cxn ang="0">
                  <a:pos x="71" y="231"/>
                </a:cxn>
                <a:cxn ang="0">
                  <a:pos x="71" y="231"/>
                </a:cxn>
              </a:cxnLst>
              <a:rect l="0" t="0" r="r" b="b"/>
              <a:pathLst>
                <a:path w="307" h="448">
                  <a:moveTo>
                    <a:pt x="0" y="231"/>
                  </a:moveTo>
                  <a:lnTo>
                    <a:pt x="16" y="124"/>
                  </a:lnTo>
                  <a:lnTo>
                    <a:pt x="55" y="51"/>
                  </a:lnTo>
                  <a:lnTo>
                    <a:pt x="94" y="22"/>
                  </a:lnTo>
                  <a:lnTo>
                    <a:pt x="118" y="7"/>
                  </a:lnTo>
                  <a:lnTo>
                    <a:pt x="156" y="0"/>
                  </a:lnTo>
                  <a:lnTo>
                    <a:pt x="188" y="7"/>
                  </a:lnTo>
                  <a:lnTo>
                    <a:pt x="228" y="16"/>
                  </a:lnTo>
                  <a:lnTo>
                    <a:pt x="251" y="51"/>
                  </a:lnTo>
                  <a:lnTo>
                    <a:pt x="290" y="124"/>
                  </a:lnTo>
                  <a:lnTo>
                    <a:pt x="306" y="225"/>
                  </a:lnTo>
                  <a:lnTo>
                    <a:pt x="290" y="324"/>
                  </a:lnTo>
                  <a:lnTo>
                    <a:pt x="251" y="398"/>
                  </a:lnTo>
                  <a:lnTo>
                    <a:pt x="219" y="419"/>
                  </a:lnTo>
                  <a:lnTo>
                    <a:pt x="188" y="434"/>
                  </a:lnTo>
                  <a:lnTo>
                    <a:pt x="156" y="447"/>
                  </a:lnTo>
                  <a:lnTo>
                    <a:pt x="126" y="434"/>
                  </a:lnTo>
                  <a:lnTo>
                    <a:pt x="101" y="426"/>
                  </a:lnTo>
                  <a:lnTo>
                    <a:pt x="71" y="411"/>
                  </a:lnTo>
                  <a:lnTo>
                    <a:pt x="55" y="389"/>
                  </a:lnTo>
                  <a:lnTo>
                    <a:pt x="39" y="361"/>
                  </a:lnTo>
                  <a:lnTo>
                    <a:pt x="16" y="339"/>
                  </a:lnTo>
                  <a:lnTo>
                    <a:pt x="7" y="288"/>
                  </a:lnTo>
                  <a:lnTo>
                    <a:pt x="0" y="231"/>
                  </a:lnTo>
                  <a:lnTo>
                    <a:pt x="0" y="231"/>
                  </a:lnTo>
                  <a:close/>
                  <a:moveTo>
                    <a:pt x="243" y="216"/>
                  </a:moveTo>
                  <a:lnTo>
                    <a:pt x="234" y="166"/>
                  </a:lnTo>
                  <a:lnTo>
                    <a:pt x="234" y="124"/>
                  </a:lnTo>
                  <a:lnTo>
                    <a:pt x="228" y="81"/>
                  </a:lnTo>
                  <a:lnTo>
                    <a:pt x="205" y="51"/>
                  </a:lnTo>
                  <a:lnTo>
                    <a:pt x="188" y="37"/>
                  </a:lnTo>
                  <a:lnTo>
                    <a:pt x="173" y="22"/>
                  </a:lnTo>
                  <a:lnTo>
                    <a:pt x="156" y="16"/>
                  </a:lnTo>
                  <a:lnTo>
                    <a:pt x="126" y="22"/>
                  </a:lnTo>
                  <a:lnTo>
                    <a:pt x="110" y="37"/>
                  </a:lnTo>
                  <a:lnTo>
                    <a:pt x="94" y="58"/>
                  </a:lnTo>
                  <a:lnTo>
                    <a:pt x="78" y="94"/>
                  </a:lnTo>
                  <a:lnTo>
                    <a:pt x="71" y="124"/>
                  </a:lnTo>
                  <a:lnTo>
                    <a:pt x="71" y="166"/>
                  </a:lnTo>
                  <a:lnTo>
                    <a:pt x="71" y="216"/>
                  </a:lnTo>
                  <a:lnTo>
                    <a:pt x="243" y="216"/>
                  </a:lnTo>
                  <a:lnTo>
                    <a:pt x="243" y="216"/>
                  </a:lnTo>
                  <a:close/>
                  <a:moveTo>
                    <a:pt x="71" y="231"/>
                  </a:moveTo>
                  <a:lnTo>
                    <a:pt x="71" y="288"/>
                  </a:lnTo>
                  <a:lnTo>
                    <a:pt x="78" y="332"/>
                  </a:lnTo>
                  <a:lnTo>
                    <a:pt x="78" y="361"/>
                  </a:lnTo>
                  <a:lnTo>
                    <a:pt x="101" y="389"/>
                  </a:lnTo>
                  <a:lnTo>
                    <a:pt x="110" y="405"/>
                  </a:lnTo>
                  <a:lnTo>
                    <a:pt x="118" y="411"/>
                  </a:lnTo>
                  <a:lnTo>
                    <a:pt x="133" y="419"/>
                  </a:lnTo>
                  <a:lnTo>
                    <a:pt x="156" y="419"/>
                  </a:lnTo>
                  <a:lnTo>
                    <a:pt x="179" y="419"/>
                  </a:lnTo>
                  <a:lnTo>
                    <a:pt x="196" y="405"/>
                  </a:lnTo>
                  <a:lnTo>
                    <a:pt x="219" y="383"/>
                  </a:lnTo>
                  <a:lnTo>
                    <a:pt x="228" y="348"/>
                  </a:lnTo>
                  <a:lnTo>
                    <a:pt x="234" y="311"/>
                  </a:lnTo>
                  <a:lnTo>
                    <a:pt x="234" y="281"/>
                  </a:lnTo>
                  <a:lnTo>
                    <a:pt x="243" y="231"/>
                  </a:lnTo>
                  <a:lnTo>
                    <a:pt x="71" y="231"/>
                  </a:lnTo>
                  <a:lnTo>
                    <a:pt x="71" y="2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8"/>
            <p:cNvSpPr>
              <a:spLocks noChangeArrowheads="1"/>
            </p:cNvSpPr>
            <p:nvPr/>
          </p:nvSpPr>
          <p:spPr bwMode="auto">
            <a:xfrm>
              <a:off x="2731" y="4020"/>
              <a:ext cx="106" cy="100"/>
            </a:xfrm>
            <a:custGeom>
              <a:avLst/>
              <a:gdLst/>
              <a:ahLst/>
              <a:cxnLst>
                <a:cxn ang="0">
                  <a:pos x="0" y="446"/>
                </a:cxn>
                <a:cxn ang="0">
                  <a:pos x="0" y="0"/>
                </a:cxn>
                <a:cxn ang="0">
                  <a:pos x="149" y="0"/>
                </a:cxn>
                <a:cxn ang="0">
                  <a:pos x="227" y="310"/>
                </a:cxn>
                <a:cxn ang="0">
                  <a:pos x="313" y="0"/>
                </a:cxn>
                <a:cxn ang="0">
                  <a:pos x="471" y="0"/>
                </a:cxn>
                <a:cxn ang="0">
                  <a:pos x="471" y="446"/>
                </a:cxn>
                <a:cxn ang="0">
                  <a:pos x="384" y="446"/>
                </a:cxn>
                <a:cxn ang="0">
                  <a:pos x="377" y="93"/>
                </a:cxn>
                <a:cxn ang="0">
                  <a:pos x="282" y="446"/>
                </a:cxn>
                <a:cxn ang="0">
                  <a:pos x="180" y="446"/>
                </a:cxn>
                <a:cxn ang="0">
                  <a:pos x="87" y="93"/>
                </a:cxn>
                <a:cxn ang="0">
                  <a:pos x="87" y="446"/>
                </a:cxn>
                <a:cxn ang="0">
                  <a:pos x="0" y="446"/>
                </a:cxn>
                <a:cxn ang="0">
                  <a:pos x="0" y="446"/>
                </a:cxn>
              </a:cxnLst>
              <a:rect l="0" t="0" r="r" b="b"/>
              <a:pathLst>
                <a:path w="472" h="447">
                  <a:moveTo>
                    <a:pt x="0" y="446"/>
                  </a:moveTo>
                  <a:lnTo>
                    <a:pt x="0" y="0"/>
                  </a:lnTo>
                  <a:lnTo>
                    <a:pt x="149" y="0"/>
                  </a:lnTo>
                  <a:lnTo>
                    <a:pt x="227" y="310"/>
                  </a:lnTo>
                  <a:lnTo>
                    <a:pt x="313" y="0"/>
                  </a:lnTo>
                  <a:lnTo>
                    <a:pt x="471" y="0"/>
                  </a:lnTo>
                  <a:lnTo>
                    <a:pt x="471" y="446"/>
                  </a:lnTo>
                  <a:lnTo>
                    <a:pt x="384" y="446"/>
                  </a:lnTo>
                  <a:lnTo>
                    <a:pt x="377" y="93"/>
                  </a:lnTo>
                  <a:lnTo>
                    <a:pt x="282" y="446"/>
                  </a:lnTo>
                  <a:lnTo>
                    <a:pt x="180" y="446"/>
                  </a:lnTo>
                  <a:lnTo>
                    <a:pt x="87" y="93"/>
                  </a:lnTo>
                  <a:lnTo>
                    <a:pt x="87" y="446"/>
                  </a:lnTo>
                  <a:lnTo>
                    <a:pt x="0" y="446"/>
                  </a:lnTo>
                  <a:lnTo>
                    <a:pt x="0" y="44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9"/>
            <p:cNvSpPr>
              <a:spLocks noChangeArrowheads="1"/>
            </p:cNvSpPr>
            <p:nvPr/>
          </p:nvSpPr>
          <p:spPr bwMode="auto">
            <a:xfrm>
              <a:off x="2852" y="4047"/>
              <a:ext cx="74" cy="76"/>
            </a:xfrm>
            <a:custGeom>
              <a:avLst/>
              <a:gdLst/>
              <a:ahLst/>
              <a:cxnLst>
                <a:cxn ang="0">
                  <a:pos x="234" y="224"/>
                </a:cxn>
                <a:cxn ang="0">
                  <a:pos x="321" y="240"/>
                </a:cxn>
                <a:cxn ang="0">
                  <a:pos x="313" y="261"/>
                </a:cxn>
                <a:cxn ang="0">
                  <a:pos x="298" y="288"/>
                </a:cxn>
                <a:cxn ang="0">
                  <a:pos x="266" y="311"/>
                </a:cxn>
                <a:cxn ang="0">
                  <a:pos x="243" y="318"/>
                </a:cxn>
                <a:cxn ang="0">
                  <a:pos x="203" y="324"/>
                </a:cxn>
                <a:cxn ang="0">
                  <a:pos x="171" y="339"/>
                </a:cxn>
                <a:cxn ang="0">
                  <a:pos x="125" y="324"/>
                </a:cxn>
                <a:cxn ang="0">
                  <a:pos x="93" y="318"/>
                </a:cxn>
                <a:cxn ang="0">
                  <a:pos x="61" y="303"/>
                </a:cxn>
                <a:cxn ang="0">
                  <a:pos x="38" y="281"/>
                </a:cxn>
                <a:cxn ang="0">
                  <a:pos x="15" y="246"/>
                </a:cxn>
                <a:cxn ang="0">
                  <a:pos x="0" y="216"/>
                </a:cxn>
                <a:cxn ang="0">
                  <a:pos x="0" y="173"/>
                </a:cxn>
                <a:cxn ang="0">
                  <a:pos x="0" y="129"/>
                </a:cxn>
                <a:cxn ang="0">
                  <a:pos x="6" y="102"/>
                </a:cxn>
                <a:cxn ang="0">
                  <a:pos x="31" y="66"/>
                </a:cxn>
                <a:cxn ang="0">
                  <a:pos x="46" y="43"/>
                </a:cxn>
                <a:cxn ang="0">
                  <a:pos x="78" y="16"/>
                </a:cxn>
                <a:cxn ang="0">
                  <a:pos x="116" y="0"/>
                </a:cxn>
                <a:cxn ang="0">
                  <a:pos x="165" y="0"/>
                </a:cxn>
                <a:cxn ang="0">
                  <a:pos x="195" y="0"/>
                </a:cxn>
                <a:cxn ang="0">
                  <a:pos x="234" y="7"/>
                </a:cxn>
                <a:cxn ang="0">
                  <a:pos x="259" y="22"/>
                </a:cxn>
                <a:cxn ang="0">
                  <a:pos x="289" y="43"/>
                </a:cxn>
                <a:cxn ang="0">
                  <a:pos x="321" y="108"/>
                </a:cxn>
                <a:cxn ang="0">
                  <a:pos x="328" y="189"/>
                </a:cxn>
                <a:cxn ang="0">
                  <a:pos x="93" y="189"/>
                </a:cxn>
                <a:cxn ang="0">
                  <a:pos x="101" y="216"/>
                </a:cxn>
                <a:cxn ang="0">
                  <a:pos x="101" y="231"/>
                </a:cxn>
                <a:cxn ang="0">
                  <a:pos x="116" y="246"/>
                </a:cxn>
                <a:cxn ang="0">
                  <a:pos x="140" y="261"/>
                </a:cxn>
                <a:cxn ang="0">
                  <a:pos x="171" y="275"/>
                </a:cxn>
                <a:cxn ang="0">
                  <a:pos x="188" y="275"/>
                </a:cxn>
                <a:cxn ang="0">
                  <a:pos x="203" y="261"/>
                </a:cxn>
                <a:cxn ang="0">
                  <a:pos x="227" y="246"/>
                </a:cxn>
                <a:cxn ang="0">
                  <a:pos x="234" y="224"/>
                </a:cxn>
                <a:cxn ang="0">
                  <a:pos x="234" y="224"/>
                </a:cxn>
                <a:cxn ang="0">
                  <a:pos x="243" y="138"/>
                </a:cxn>
                <a:cxn ang="0">
                  <a:pos x="243" y="117"/>
                </a:cxn>
                <a:cxn ang="0">
                  <a:pos x="234" y="102"/>
                </a:cxn>
                <a:cxn ang="0">
                  <a:pos x="218" y="81"/>
                </a:cxn>
                <a:cxn ang="0">
                  <a:pos x="195" y="66"/>
                </a:cxn>
                <a:cxn ang="0">
                  <a:pos x="171" y="66"/>
                </a:cxn>
                <a:cxn ang="0">
                  <a:pos x="133" y="66"/>
                </a:cxn>
                <a:cxn ang="0">
                  <a:pos x="116" y="81"/>
                </a:cxn>
                <a:cxn ang="0">
                  <a:pos x="101" y="102"/>
                </a:cxn>
                <a:cxn ang="0">
                  <a:pos x="101" y="117"/>
                </a:cxn>
                <a:cxn ang="0">
                  <a:pos x="93" y="138"/>
                </a:cxn>
                <a:cxn ang="0">
                  <a:pos x="243" y="138"/>
                </a:cxn>
                <a:cxn ang="0">
                  <a:pos x="243" y="138"/>
                </a:cxn>
              </a:cxnLst>
              <a:rect l="0" t="0" r="r" b="b"/>
              <a:pathLst>
                <a:path w="329" h="340">
                  <a:moveTo>
                    <a:pt x="234" y="224"/>
                  </a:moveTo>
                  <a:lnTo>
                    <a:pt x="321" y="240"/>
                  </a:lnTo>
                  <a:lnTo>
                    <a:pt x="313" y="261"/>
                  </a:lnTo>
                  <a:lnTo>
                    <a:pt x="298" y="288"/>
                  </a:lnTo>
                  <a:lnTo>
                    <a:pt x="266" y="311"/>
                  </a:lnTo>
                  <a:lnTo>
                    <a:pt x="243" y="318"/>
                  </a:lnTo>
                  <a:lnTo>
                    <a:pt x="203" y="324"/>
                  </a:lnTo>
                  <a:lnTo>
                    <a:pt x="171" y="339"/>
                  </a:lnTo>
                  <a:lnTo>
                    <a:pt x="125" y="324"/>
                  </a:lnTo>
                  <a:lnTo>
                    <a:pt x="93" y="318"/>
                  </a:lnTo>
                  <a:lnTo>
                    <a:pt x="61" y="303"/>
                  </a:lnTo>
                  <a:lnTo>
                    <a:pt x="38" y="281"/>
                  </a:lnTo>
                  <a:lnTo>
                    <a:pt x="15" y="246"/>
                  </a:lnTo>
                  <a:lnTo>
                    <a:pt x="0" y="216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6" y="102"/>
                  </a:lnTo>
                  <a:lnTo>
                    <a:pt x="31" y="66"/>
                  </a:lnTo>
                  <a:lnTo>
                    <a:pt x="46" y="43"/>
                  </a:lnTo>
                  <a:lnTo>
                    <a:pt x="78" y="16"/>
                  </a:lnTo>
                  <a:lnTo>
                    <a:pt x="116" y="0"/>
                  </a:lnTo>
                  <a:lnTo>
                    <a:pt x="165" y="0"/>
                  </a:lnTo>
                  <a:lnTo>
                    <a:pt x="195" y="0"/>
                  </a:lnTo>
                  <a:lnTo>
                    <a:pt x="234" y="7"/>
                  </a:lnTo>
                  <a:lnTo>
                    <a:pt x="259" y="22"/>
                  </a:lnTo>
                  <a:lnTo>
                    <a:pt x="289" y="43"/>
                  </a:lnTo>
                  <a:lnTo>
                    <a:pt x="321" y="108"/>
                  </a:lnTo>
                  <a:lnTo>
                    <a:pt x="328" y="189"/>
                  </a:lnTo>
                  <a:lnTo>
                    <a:pt x="93" y="189"/>
                  </a:lnTo>
                  <a:lnTo>
                    <a:pt x="101" y="216"/>
                  </a:lnTo>
                  <a:lnTo>
                    <a:pt x="101" y="231"/>
                  </a:lnTo>
                  <a:lnTo>
                    <a:pt x="116" y="246"/>
                  </a:lnTo>
                  <a:lnTo>
                    <a:pt x="140" y="261"/>
                  </a:lnTo>
                  <a:lnTo>
                    <a:pt x="171" y="275"/>
                  </a:lnTo>
                  <a:lnTo>
                    <a:pt x="188" y="275"/>
                  </a:lnTo>
                  <a:lnTo>
                    <a:pt x="203" y="261"/>
                  </a:lnTo>
                  <a:lnTo>
                    <a:pt x="227" y="246"/>
                  </a:lnTo>
                  <a:lnTo>
                    <a:pt x="234" y="224"/>
                  </a:lnTo>
                  <a:lnTo>
                    <a:pt x="234" y="224"/>
                  </a:lnTo>
                  <a:close/>
                  <a:moveTo>
                    <a:pt x="243" y="138"/>
                  </a:moveTo>
                  <a:lnTo>
                    <a:pt x="243" y="117"/>
                  </a:lnTo>
                  <a:lnTo>
                    <a:pt x="234" y="102"/>
                  </a:lnTo>
                  <a:lnTo>
                    <a:pt x="218" y="81"/>
                  </a:lnTo>
                  <a:lnTo>
                    <a:pt x="195" y="66"/>
                  </a:lnTo>
                  <a:lnTo>
                    <a:pt x="171" y="66"/>
                  </a:lnTo>
                  <a:lnTo>
                    <a:pt x="133" y="66"/>
                  </a:lnTo>
                  <a:lnTo>
                    <a:pt x="116" y="81"/>
                  </a:lnTo>
                  <a:lnTo>
                    <a:pt x="101" y="102"/>
                  </a:lnTo>
                  <a:lnTo>
                    <a:pt x="101" y="117"/>
                  </a:lnTo>
                  <a:lnTo>
                    <a:pt x="93" y="138"/>
                  </a:lnTo>
                  <a:lnTo>
                    <a:pt x="243" y="138"/>
                  </a:lnTo>
                  <a:lnTo>
                    <a:pt x="243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0"/>
            <p:cNvSpPr>
              <a:spLocks noChangeArrowheads="1"/>
            </p:cNvSpPr>
            <p:nvPr/>
          </p:nvSpPr>
          <p:spPr bwMode="auto">
            <a:xfrm>
              <a:off x="2938" y="4047"/>
              <a:ext cx="74" cy="76"/>
            </a:xfrm>
            <a:custGeom>
              <a:avLst/>
              <a:gdLst/>
              <a:ahLst/>
              <a:cxnLst>
                <a:cxn ang="0">
                  <a:pos x="6" y="87"/>
                </a:cxn>
                <a:cxn ang="0">
                  <a:pos x="46" y="30"/>
                </a:cxn>
                <a:cxn ang="0">
                  <a:pos x="87" y="7"/>
                </a:cxn>
                <a:cxn ang="0">
                  <a:pos x="165" y="0"/>
                </a:cxn>
                <a:cxn ang="0">
                  <a:pos x="234" y="0"/>
                </a:cxn>
                <a:cxn ang="0">
                  <a:pos x="273" y="22"/>
                </a:cxn>
                <a:cxn ang="0">
                  <a:pos x="305" y="66"/>
                </a:cxn>
                <a:cxn ang="0">
                  <a:pos x="313" y="123"/>
                </a:cxn>
                <a:cxn ang="0">
                  <a:pos x="313" y="261"/>
                </a:cxn>
                <a:cxn ang="0">
                  <a:pos x="321" y="303"/>
                </a:cxn>
                <a:cxn ang="0">
                  <a:pos x="243" y="324"/>
                </a:cxn>
                <a:cxn ang="0">
                  <a:pos x="234" y="303"/>
                </a:cxn>
                <a:cxn ang="0">
                  <a:pos x="227" y="288"/>
                </a:cxn>
                <a:cxn ang="0">
                  <a:pos x="179" y="318"/>
                </a:cxn>
                <a:cxn ang="0">
                  <a:pos x="116" y="339"/>
                </a:cxn>
                <a:cxn ang="0">
                  <a:pos x="55" y="318"/>
                </a:cxn>
                <a:cxn ang="0">
                  <a:pos x="6" y="288"/>
                </a:cxn>
                <a:cxn ang="0">
                  <a:pos x="0" y="240"/>
                </a:cxn>
                <a:cxn ang="0">
                  <a:pos x="6" y="189"/>
                </a:cxn>
                <a:cxn ang="0">
                  <a:pos x="55" y="159"/>
                </a:cxn>
                <a:cxn ang="0">
                  <a:pos x="125" y="129"/>
                </a:cxn>
                <a:cxn ang="0">
                  <a:pos x="195" y="123"/>
                </a:cxn>
                <a:cxn ang="0">
                  <a:pos x="211" y="108"/>
                </a:cxn>
                <a:cxn ang="0">
                  <a:pos x="203" y="73"/>
                </a:cxn>
                <a:cxn ang="0">
                  <a:pos x="165" y="66"/>
                </a:cxn>
                <a:cxn ang="0">
                  <a:pos x="116" y="73"/>
                </a:cxn>
                <a:cxn ang="0">
                  <a:pos x="101" y="102"/>
                </a:cxn>
                <a:cxn ang="0">
                  <a:pos x="211" y="180"/>
                </a:cxn>
                <a:cxn ang="0">
                  <a:pos x="165" y="189"/>
                </a:cxn>
                <a:cxn ang="0">
                  <a:pos x="110" y="202"/>
                </a:cxn>
                <a:cxn ang="0">
                  <a:pos x="87" y="231"/>
                </a:cxn>
                <a:cxn ang="0">
                  <a:pos x="110" y="253"/>
                </a:cxn>
                <a:cxn ang="0">
                  <a:pos x="140" y="275"/>
                </a:cxn>
                <a:cxn ang="0">
                  <a:pos x="188" y="253"/>
                </a:cxn>
                <a:cxn ang="0">
                  <a:pos x="211" y="231"/>
                </a:cxn>
                <a:cxn ang="0">
                  <a:pos x="211" y="195"/>
                </a:cxn>
                <a:cxn ang="0">
                  <a:pos x="211" y="180"/>
                </a:cxn>
              </a:cxnLst>
              <a:rect l="0" t="0" r="r" b="b"/>
              <a:pathLst>
                <a:path w="329" h="340">
                  <a:moveTo>
                    <a:pt x="101" y="102"/>
                  </a:moveTo>
                  <a:lnTo>
                    <a:pt x="6" y="87"/>
                  </a:lnTo>
                  <a:lnTo>
                    <a:pt x="23" y="58"/>
                  </a:lnTo>
                  <a:lnTo>
                    <a:pt x="46" y="30"/>
                  </a:lnTo>
                  <a:lnTo>
                    <a:pt x="61" y="16"/>
                  </a:lnTo>
                  <a:lnTo>
                    <a:pt x="87" y="7"/>
                  </a:lnTo>
                  <a:lnTo>
                    <a:pt x="125" y="0"/>
                  </a:lnTo>
                  <a:lnTo>
                    <a:pt x="165" y="0"/>
                  </a:lnTo>
                  <a:lnTo>
                    <a:pt x="203" y="0"/>
                  </a:lnTo>
                  <a:lnTo>
                    <a:pt x="234" y="0"/>
                  </a:lnTo>
                  <a:lnTo>
                    <a:pt x="259" y="7"/>
                  </a:lnTo>
                  <a:lnTo>
                    <a:pt x="273" y="22"/>
                  </a:lnTo>
                  <a:lnTo>
                    <a:pt x="298" y="43"/>
                  </a:lnTo>
                  <a:lnTo>
                    <a:pt x="305" y="66"/>
                  </a:lnTo>
                  <a:lnTo>
                    <a:pt x="313" y="87"/>
                  </a:lnTo>
                  <a:lnTo>
                    <a:pt x="313" y="123"/>
                  </a:lnTo>
                  <a:lnTo>
                    <a:pt x="313" y="224"/>
                  </a:lnTo>
                  <a:lnTo>
                    <a:pt x="313" y="261"/>
                  </a:lnTo>
                  <a:lnTo>
                    <a:pt x="313" y="288"/>
                  </a:lnTo>
                  <a:lnTo>
                    <a:pt x="321" y="303"/>
                  </a:lnTo>
                  <a:lnTo>
                    <a:pt x="328" y="324"/>
                  </a:lnTo>
                  <a:lnTo>
                    <a:pt x="243" y="324"/>
                  </a:lnTo>
                  <a:lnTo>
                    <a:pt x="234" y="318"/>
                  </a:lnTo>
                  <a:lnTo>
                    <a:pt x="234" y="303"/>
                  </a:lnTo>
                  <a:lnTo>
                    <a:pt x="234" y="297"/>
                  </a:lnTo>
                  <a:lnTo>
                    <a:pt x="227" y="288"/>
                  </a:lnTo>
                  <a:lnTo>
                    <a:pt x="203" y="311"/>
                  </a:lnTo>
                  <a:lnTo>
                    <a:pt x="179" y="318"/>
                  </a:lnTo>
                  <a:lnTo>
                    <a:pt x="140" y="324"/>
                  </a:lnTo>
                  <a:lnTo>
                    <a:pt x="116" y="339"/>
                  </a:lnTo>
                  <a:lnTo>
                    <a:pt x="78" y="324"/>
                  </a:lnTo>
                  <a:lnTo>
                    <a:pt x="55" y="318"/>
                  </a:lnTo>
                  <a:lnTo>
                    <a:pt x="23" y="303"/>
                  </a:lnTo>
                  <a:lnTo>
                    <a:pt x="6" y="288"/>
                  </a:lnTo>
                  <a:lnTo>
                    <a:pt x="0" y="261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6" y="189"/>
                  </a:lnTo>
                  <a:lnTo>
                    <a:pt x="23" y="173"/>
                  </a:lnTo>
                  <a:lnTo>
                    <a:pt x="55" y="159"/>
                  </a:lnTo>
                  <a:lnTo>
                    <a:pt x="78" y="145"/>
                  </a:lnTo>
                  <a:lnTo>
                    <a:pt x="125" y="129"/>
                  </a:lnTo>
                  <a:lnTo>
                    <a:pt x="171" y="129"/>
                  </a:lnTo>
                  <a:lnTo>
                    <a:pt x="195" y="123"/>
                  </a:lnTo>
                  <a:lnTo>
                    <a:pt x="211" y="117"/>
                  </a:lnTo>
                  <a:lnTo>
                    <a:pt x="211" y="108"/>
                  </a:lnTo>
                  <a:lnTo>
                    <a:pt x="211" y="81"/>
                  </a:lnTo>
                  <a:lnTo>
                    <a:pt x="203" y="73"/>
                  </a:lnTo>
                  <a:lnTo>
                    <a:pt x="188" y="66"/>
                  </a:lnTo>
                  <a:lnTo>
                    <a:pt x="165" y="66"/>
                  </a:lnTo>
                  <a:lnTo>
                    <a:pt x="133" y="66"/>
                  </a:lnTo>
                  <a:lnTo>
                    <a:pt x="116" y="73"/>
                  </a:lnTo>
                  <a:lnTo>
                    <a:pt x="110" y="81"/>
                  </a:lnTo>
                  <a:lnTo>
                    <a:pt x="101" y="102"/>
                  </a:lnTo>
                  <a:lnTo>
                    <a:pt x="101" y="102"/>
                  </a:lnTo>
                  <a:close/>
                  <a:moveTo>
                    <a:pt x="211" y="180"/>
                  </a:moveTo>
                  <a:lnTo>
                    <a:pt x="195" y="180"/>
                  </a:lnTo>
                  <a:lnTo>
                    <a:pt x="165" y="189"/>
                  </a:lnTo>
                  <a:lnTo>
                    <a:pt x="125" y="195"/>
                  </a:lnTo>
                  <a:lnTo>
                    <a:pt x="110" y="202"/>
                  </a:lnTo>
                  <a:lnTo>
                    <a:pt x="101" y="216"/>
                  </a:lnTo>
                  <a:lnTo>
                    <a:pt x="87" y="231"/>
                  </a:lnTo>
                  <a:lnTo>
                    <a:pt x="101" y="246"/>
                  </a:lnTo>
                  <a:lnTo>
                    <a:pt x="110" y="253"/>
                  </a:lnTo>
                  <a:lnTo>
                    <a:pt x="125" y="275"/>
                  </a:lnTo>
                  <a:lnTo>
                    <a:pt x="140" y="275"/>
                  </a:lnTo>
                  <a:lnTo>
                    <a:pt x="171" y="261"/>
                  </a:lnTo>
                  <a:lnTo>
                    <a:pt x="188" y="253"/>
                  </a:lnTo>
                  <a:lnTo>
                    <a:pt x="203" y="246"/>
                  </a:lnTo>
                  <a:lnTo>
                    <a:pt x="211" y="231"/>
                  </a:lnTo>
                  <a:lnTo>
                    <a:pt x="211" y="216"/>
                  </a:lnTo>
                  <a:lnTo>
                    <a:pt x="211" y="195"/>
                  </a:lnTo>
                  <a:lnTo>
                    <a:pt x="211" y="180"/>
                  </a:lnTo>
                  <a:lnTo>
                    <a:pt x="211" y="1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1"/>
            <p:cNvSpPr>
              <a:spLocks noChangeArrowheads="1"/>
            </p:cNvSpPr>
            <p:nvPr/>
          </p:nvSpPr>
          <p:spPr bwMode="auto">
            <a:xfrm>
              <a:off x="3028" y="4047"/>
              <a:ext cx="72" cy="73"/>
            </a:xfrm>
            <a:custGeom>
              <a:avLst/>
              <a:gdLst/>
              <a:ahLst/>
              <a:cxnLst>
                <a:cxn ang="0">
                  <a:pos x="319" y="324"/>
                </a:cxn>
                <a:cxn ang="0">
                  <a:pos x="232" y="324"/>
                </a:cxn>
                <a:cxn ang="0">
                  <a:pos x="232" y="166"/>
                </a:cxn>
                <a:cxn ang="0">
                  <a:pos x="232" y="129"/>
                </a:cxn>
                <a:cxn ang="0">
                  <a:pos x="232" y="108"/>
                </a:cxn>
                <a:cxn ang="0">
                  <a:pos x="226" y="102"/>
                </a:cxn>
                <a:cxn ang="0">
                  <a:pos x="226" y="81"/>
                </a:cxn>
                <a:cxn ang="0">
                  <a:pos x="209" y="73"/>
                </a:cxn>
                <a:cxn ang="0">
                  <a:pos x="186" y="66"/>
                </a:cxn>
                <a:cxn ang="0">
                  <a:pos x="171" y="66"/>
                </a:cxn>
                <a:cxn ang="0">
                  <a:pos x="154" y="66"/>
                </a:cxn>
                <a:cxn ang="0">
                  <a:pos x="124" y="73"/>
                </a:cxn>
                <a:cxn ang="0">
                  <a:pos x="108" y="87"/>
                </a:cxn>
                <a:cxn ang="0">
                  <a:pos x="99" y="108"/>
                </a:cxn>
                <a:cxn ang="0">
                  <a:pos x="99" y="123"/>
                </a:cxn>
                <a:cxn ang="0">
                  <a:pos x="92" y="145"/>
                </a:cxn>
                <a:cxn ang="0">
                  <a:pos x="92" y="180"/>
                </a:cxn>
                <a:cxn ang="0">
                  <a:pos x="92" y="324"/>
                </a:cxn>
                <a:cxn ang="0">
                  <a:pos x="0" y="324"/>
                </a:cxn>
                <a:cxn ang="0">
                  <a:pos x="0" y="0"/>
                </a:cxn>
                <a:cxn ang="0">
                  <a:pos x="92" y="0"/>
                </a:cxn>
                <a:cxn ang="0">
                  <a:pos x="92" y="51"/>
                </a:cxn>
                <a:cxn ang="0">
                  <a:pos x="115" y="22"/>
                </a:cxn>
                <a:cxn ang="0">
                  <a:pos x="147" y="7"/>
                </a:cxn>
                <a:cxn ang="0">
                  <a:pos x="171" y="0"/>
                </a:cxn>
                <a:cxn ang="0">
                  <a:pos x="209" y="0"/>
                </a:cxn>
                <a:cxn ang="0">
                  <a:pos x="241" y="0"/>
                </a:cxn>
                <a:cxn ang="0">
                  <a:pos x="272" y="7"/>
                </a:cxn>
                <a:cxn ang="0">
                  <a:pos x="287" y="16"/>
                </a:cxn>
                <a:cxn ang="0">
                  <a:pos x="304" y="30"/>
                </a:cxn>
                <a:cxn ang="0">
                  <a:pos x="311" y="51"/>
                </a:cxn>
                <a:cxn ang="0">
                  <a:pos x="319" y="66"/>
                </a:cxn>
                <a:cxn ang="0">
                  <a:pos x="319" y="87"/>
                </a:cxn>
                <a:cxn ang="0">
                  <a:pos x="319" y="123"/>
                </a:cxn>
                <a:cxn ang="0">
                  <a:pos x="319" y="324"/>
                </a:cxn>
                <a:cxn ang="0">
                  <a:pos x="319" y="324"/>
                </a:cxn>
              </a:cxnLst>
              <a:rect l="0" t="0" r="r" b="b"/>
              <a:pathLst>
                <a:path w="320" h="325">
                  <a:moveTo>
                    <a:pt x="319" y="324"/>
                  </a:moveTo>
                  <a:lnTo>
                    <a:pt x="232" y="324"/>
                  </a:lnTo>
                  <a:lnTo>
                    <a:pt x="232" y="166"/>
                  </a:lnTo>
                  <a:lnTo>
                    <a:pt x="232" y="129"/>
                  </a:lnTo>
                  <a:lnTo>
                    <a:pt x="232" y="108"/>
                  </a:lnTo>
                  <a:lnTo>
                    <a:pt x="226" y="102"/>
                  </a:lnTo>
                  <a:lnTo>
                    <a:pt x="226" y="81"/>
                  </a:lnTo>
                  <a:lnTo>
                    <a:pt x="209" y="73"/>
                  </a:lnTo>
                  <a:lnTo>
                    <a:pt x="186" y="66"/>
                  </a:lnTo>
                  <a:lnTo>
                    <a:pt x="171" y="66"/>
                  </a:lnTo>
                  <a:lnTo>
                    <a:pt x="154" y="66"/>
                  </a:lnTo>
                  <a:lnTo>
                    <a:pt x="124" y="73"/>
                  </a:lnTo>
                  <a:lnTo>
                    <a:pt x="108" y="87"/>
                  </a:lnTo>
                  <a:lnTo>
                    <a:pt x="99" y="108"/>
                  </a:lnTo>
                  <a:lnTo>
                    <a:pt x="99" y="123"/>
                  </a:lnTo>
                  <a:lnTo>
                    <a:pt x="92" y="145"/>
                  </a:lnTo>
                  <a:lnTo>
                    <a:pt x="92" y="180"/>
                  </a:lnTo>
                  <a:lnTo>
                    <a:pt x="92" y="324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51"/>
                  </a:lnTo>
                  <a:lnTo>
                    <a:pt x="115" y="22"/>
                  </a:lnTo>
                  <a:lnTo>
                    <a:pt x="147" y="7"/>
                  </a:lnTo>
                  <a:lnTo>
                    <a:pt x="171" y="0"/>
                  </a:lnTo>
                  <a:lnTo>
                    <a:pt x="209" y="0"/>
                  </a:lnTo>
                  <a:lnTo>
                    <a:pt x="241" y="0"/>
                  </a:lnTo>
                  <a:lnTo>
                    <a:pt x="272" y="7"/>
                  </a:lnTo>
                  <a:lnTo>
                    <a:pt x="287" y="16"/>
                  </a:lnTo>
                  <a:lnTo>
                    <a:pt x="304" y="30"/>
                  </a:lnTo>
                  <a:lnTo>
                    <a:pt x="311" y="51"/>
                  </a:lnTo>
                  <a:lnTo>
                    <a:pt x="319" y="66"/>
                  </a:lnTo>
                  <a:lnTo>
                    <a:pt x="319" y="87"/>
                  </a:lnTo>
                  <a:lnTo>
                    <a:pt x="319" y="123"/>
                  </a:lnTo>
                  <a:lnTo>
                    <a:pt x="319" y="324"/>
                  </a:lnTo>
                  <a:lnTo>
                    <a:pt x="319" y="324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2"/>
            <p:cNvSpPr>
              <a:spLocks noChangeArrowheads="1"/>
            </p:cNvSpPr>
            <p:nvPr/>
          </p:nvSpPr>
          <p:spPr bwMode="auto">
            <a:xfrm>
              <a:off x="3160" y="4047"/>
              <a:ext cx="75" cy="76"/>
            </a:xfrm>
            <a:custGeom>
              <a:avLst/>
              <a:gdLst/>
              <a:ahLst/>
              <a:cxnLst>
                <a:cxn ang="0">
                  <a:pos x="20" y="87"/>
                </a:cxn>
                <a:cxn ang="0">
                  <a:pos x="44" y="30"/>
                </a:cxn>
                <a:cxn ang="0">
                  <a:pos x="92" y="7"/>
                </a:cxn>
                <a:cxn ang="0">
                  <a:pos x="163" y="0"/>
                </a:cxn>
                <a:cxn ang="0">
                  <a:pos x="232" y="0"/>
                </a:cxn>
                <a:cxn ang="0">
                  <a:pos x="287" y="22"/>
                </a:cxn>
                <a:cxn ang="0">
                  <a:pos x="304" y="66"/>
                </a:cxn>
                <a:cxn ang="0">
                  <a:pos x="310" y="123"/>
                </a:cxn>
                <a:cxn ang="0">
                  <a:pos x="310" y="261"/>
                </a:cxn>
                <a:cxn ang="0">
                  <a:pos x="327" y="303"/>
                </a:cxn>
                <a:cxn ang="0">
                  <a:pos x="241" y="324"/>
                </a:cxn>
                <a:cxn ang="0">
                  <a:pos x="232" y="303"/>
                </a:cxn>
                <a:cxn ang="0">
                  <a:pos x="226" y="288"/>
                </a:cxn>
                <a:cxn ang="0">
                  <a:pos x="177" y="318"/>
                </a:cxn>
                <a:cxn ang="0">
                  <a:pos x="115" y="339"/>
                </a:cxn>
                <a:cxn ang="0">
                  <a:pos x="52" y="318"/>
                </a:cxn>
                <a:cxn ang="0">
                  <a:pos x="14" y="288"/>
                </a:cxn>
                <a:cxn ang="0">
                  <a:pos x="0" y="240"/>
                </a:cxn>
                <a:cxn ang="0">
                  <a:pos x="20" y="189"/>
                </a:cxn>
                <a:cxn ang="0">
                  <a:pos x="52" y="159"/>
                </a:cxn>
                <a:cxn ang="0">
                  <a:pos x="124" y="129"/>
                </a:cxn>
                <a:cxn ang="0">
                  <a:pos x="202" y="123"/>
                </a:cxn>
                <a:cxn ang="0">
                  <a:pos x="217" y="108"/>
                </a:cxn>
                <a:cxn ang="0">
                  <a:pos x="209" y="73"/>
                </a:cxn>
                <a:cxn ang="0">
                  <a:pos x="163" y="66"/>
                </a:cxn>
                <a:cxn ang="0">
                  <a:pos x="115" y="73"/>
                </a:cxn>
                <a:cxn ang="0">
                  <a:pos x="99" y="102"/>
                </a:cxn>
                <a:cxn ang="0">
                  <a:pos x="217" y="180"/>
                </a:cxn>
                <a:cxn ang="0">
                  <a:pos x="163" y="189"/>
                </a:cxn>
                <a:cxn ang="0">
                  <a:pos x="108" y="202"/>
                </a:cxn>
                <a:cxn ang="0">
                  <a:pos x="92" y="231"/>
                </a:cxn>
                <a:cxn ang="0">
                  <a:pos x="108" y="253"/>
                </a:cxn>
                <a:cxn ang="0">
                  <a:pos x="147" y="275"/>
                </a:cxn>
                <a:cxn ang="0">
                  <a:pos x="202" y="253"/>
                </a:cxn>
                <a:cxn ang="0">
                  <a:pos x="217" y="231"/>
                </a:cxn>
                <a:cxn ang="0">
                  <a:pos x="217" y="195"/>
                </a:cxn>
                <a:cxn ang="0">
                  <a:pos x="217" y="180"/>
                </a:cxn>
              </a:cxnLst>
              <a:rect l="0" t="0" r="r" b="b"/>
              <a:pathLst>
                <a:path w="337" h="340">
                  <a:moveTo>
                    <a:pt x="99" y="102"/>
                  </a:moveTo>
                  <a:lnTo>
                    <a:pt x="20" y="87"/>
                  </a:lnTo>
                  <a:lnTo>
                    <a:pt x="29" y="58"/>
                  </a:lnTo>
                  <a:lnTo>
                    <a:pt x="44" y="30"/>
                  </a:lnTo>
                  <a:lnTo>
                    <a:pt x="60" y="16"/>
                  </a:lnTo>
                  <a:lnTo>
                    <a:pt x="92" y="7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9" y="0"/>
                  </a:lnTo>
                  <a:lnTo>
                    <a:pt x="232" y="0"/>
                  </a:lnTo>
                  <a:lnTo>
                    <a:pt x="264" y="7"/>
                  </a:lnTo>
                  <a:lnTo>
                    <a:pt x="287" y="22"/>
                  </a:lnTo>
                  <a:lnTo>
                    <a:pt x="296" y="43"/>
                  </a:lnTo>
                  <a:lnTo>
                    <a:pt x="304" y="66"/>
                  </a:lnTo>
                  <a:lnTo>
                    <a:pt x="310" y="87"/>
                  </a:lnTo>
                  <a:lnTo>
                    <a:pt x="310" y="123"/>
                  </a:lnTo>
                  <a:lnTo>
                    <a:pt x="310" y="224"/>
                  </a:lnTo>
                  <a:lnTo>
                    <a:pt x="310" y="261"/>
                  </a:lnTo>
                  <a:lnTo>
                    <a:pt x="310" y="288"/>
                  </a:lnTo>
                  <a:lnTo>
                    <a:pt x="327" y="303"/>
                  </a:lnTo>
                  <a:lnTo>
                    <a:pt x="336" y="324"/>
                  </a:lnTo>
                  <a:lnTo>
                    <a:pt x="241" y="324"/>
                  </a:lnTo>
                  <a:lnTo>
                    <a:pt x="232" y="318"/>
                  </a:lnTo>
                  <a:lnTo>
                    <a:pt x="232" y="303"/>
                  </a:lnTo>
                  <a:lnTo>
                    <a:pt x="232" y="297"/>
                  </a:lnTo>
                  <a:lnTo>
                    <a:pt x="226" y="288"/>
                  </a:lnTo>
                  <a:lnTo>
                    <a:pt x="209" y="311"/>
                  </a:lnTo>
                  <a:lnTo>
                    <a:pt x="177" y="318"/>
                  </a:lnTo>
                  <a:lnTo>
                    <a:pt x="154" y="324"/>
                  </a:lnTo>
                  <a:lnTo>
                    <a:pt x="115" y="339"/>
                  </a:lnTo>
                  <a:lnTo>
                    <a:pt x="84" y="324"/>
                  </a:lnTo>
                  <a:lnTo>
                    <a:pt x="52" y="318"/>
                  </a:lnTo>
                  <a:lnTo>
                    <a:pt x="29" y="303"/>
                  </a:lnTo>
                  <a:lnTo>
                    <a:pt x="14" y="288"/>
                  </a:lnTo>
                  <a:lnTo>
                    <a:pt x="0" y="261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20" y="189"/>
                  </a:lnTo>
                  <a:lnTo>
                    <a:pt x="29" y="173"/>
                  </a:lnTo>
                  <a:lnTo>
                    <a:pt x="52" y="159"/>
                  </a:lnTo>
                  <a:lnTo>
                    <a:pt x="92" y="145"/>
                  </a:lnTo>
                  <a:lnTo>
                    <a:pt x="124" y="129"/>
                  </a:lnTo>
                  <a:lnTo>
                    <a:pt x="170" y="129"/>
                  </a:lnTo>
                  <a:lnTo>
                    <a:pt x="202" y="123"/>
                  </a:lnTo>
                  <a:lnTo>
                    <a:pt x="217" y="117"/>
                  </a:lnTo>
                  <a:lnTo>
                    <a:pt x="217" y="108"/>
                  </a:lnTo>
                  <a:lnTo>
                    <a:pt x="217" y="81"/>
                  </a:lnTo>
                  <a:lnTo>
                    <a:pt x="209" y="73"/>
                  </a:lnTo>
                  <a:lnTo>
                    <a:pt x="186" y="66"/>
                  </a:lnTo>
                  <a:lnTo>
                    <a:pt x="163" y="66"/>
                  </a:lnTo>
                  <a:lnTo>
                    <a:pt x="138" y="66"/>
                  </a:lnTo>
                  <a:lnTo>
                    <a:pt x="115" y="73"/>
                  </a:lnTo>
                  <a:lnTo>
                    <a:pt x="108" y="81"/>
                  </a:lnTo>
                  <a:lnTo>
                    <a:pt x="99" y="102"/>
                  </a:lnTo>
                  <a:lnTo>
                    <a:pt x="99" y="102"/>
                  </a:lnTo>
                  <a:close/>
                  <a:moveTo>
                    <a:pt x="217" y="180"/>
                  </a:moveTo>
                  <a:lnTo>
                    <a:pt x="202" y="180"/>
                  </a:lnTo>
                  <a:lnTo>
                    <a:pt x="163" y="189"/>
                  </a:lnTo>
                  <a:lnTo>
                    <a:pt x="124" y="195"/>
                  </a:lnTo>
                  <a:lnTo>
                    <a:pt x="108" y="202"/>
                  </a:lnTo>
                  <a:lnTo>
                    <a:pt x="99" y="216"/>
                  </a:lnTo>
                  <a:lnTo>
                    <a:pt x="92" y="231"/>
                  </a:lnTo>
                  <a:lnTo>
                    <a:pt x="99" y="246"/>
                  </a:lnTo>
                  <a:lnTo>
                    <a:pt x="108" y="253"/>
                  </a:lnTo>
                  <a:lnTo>
                    <a:pt x="124" y="275"/>
                  </a:lnTo>
                  <a:lnTo>
                    <a:pt x="147" y="275"/>
                  </a:lnTo>
                  <a:lnTo>
                    <a:pt x="170" y="261"/>
                  </a:lnTo>
                  <a:lnTo>
                    <a:pt x="202" y="253"/>
                  </a:lnTo>
                  <a:lnTo>
                    <a:pt x="209" y="246"/>
                  </a:lnTo>
                  <a:lnTo>
                    <a:pt x="217" y="231"/>
                  </a:lnTo>
                  <a:lnTo>
                    <a:pt x="217" y="216"/>
                  </a:lnTo>
                  <a:lnTo>
                    <a:pt x="217" y="195"/>
                  </a:lnTo>
                  <a:lnTo>
                    <a:pt x="217" y="180"/>
                  </a:lnTo>
                  <a:lnTo>
                    <a:pt x="217" y="1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3"/>
            <p:cNvSpPr>
              <a:spLocks noChangeArrowheads="1"/>
            </p:cNvSpPr>
            <p:nvPr/>
          </p:nvSpPr>
          <p:spPr bwMode="auto">
            <a:xfrm>
              <a:off x="3252" y="4047"/>
              <a:ext cx="72" cy="73"/>
            </a:xfrm>
            <a:custGeom>
              <a:avLst/>
              <a:gdLst/>
              <a:ahLst/>
              <a:cxnLst>
                <a:cxn ang="0">
                  <a:pos x="323" y="324"/>
                </a:cxn>
                <a:cxn ang="0">
                  <a:pos x="228" y="324"/>
                </a:cxn>
                <a:cxn ang="0">
                  <a:pos x="228" y="166"/>
                </a:cxn>
                <a:cxn ang="0">
                  <a:pos x="228" y="129"/>
                </a:cxn>
                <a:cxn ang="0">
                  <a:pos x="228" y="108"/>
                </a:cxn>
                <a:cxn ang="0">
                  <a:pos x="220" y="102"/>
                </a:cxn>
                <a:cxn ang="0">
                  <a:pos x="220" y="81"/>
                </a:cxn>
                <a:cxn ang="0">
                  <a:pos x="205" y="73"/>
                </a:cxn>
                <a:cxn ang="0">
                  <a:pos x="190" y="66"/>
                </a:cxn>
                <a:cxn ang="0">
                  <a:pos x="167" y="66"/>
                </a:cxn>
                <a:cxn ang="0">
                  <a:pos x="150" y="66"/>
                </a:cxn>
                <a:cxn ang="0">
                  <a:pos x="127" y="73"/>
                </a:cxn>
                <a:cxn ang="0">
                  <a:pos x="102" y="87"/>
                </a:cxn>
                <a:cxn ang="0">
                  <a:pos x="95" y="108"/>
                </a:cxn>
                <a:cxn ang="0">
                  <a:pos x="95" y="123"/>
                </a:cxn>
                <a:cxn ang="0">
                  <a:pos x="88" y="145"/>
                </a:cxn>
                <a:cxn ang="0">
                  <a:pos x="88" y="180"/>
                </a:cxn>
                <a:cxn ang="0">
                  <a:pos x="88" y="324"/>
                </a:cxn>
                <a:cxn ang="0">
                  <a:pos x="0" y="324"/>
                </a:cxn>
                <a:cxn ang="0">
                  <a:pos x="0" y="0"/>
                </a:cxn>
                <a:cxn ang="0">
                  <a:pos x="88" y="0"/>
                </a:cxn>
                <a:cxn ang="0">
                  <a:pos x="88" y="51"/>
                </a:cxn>
                <a:cxn ang="0">
                  <a:pos x="118" y="22"/>
                </a:cxn>
                <a:cxn ang="0">
                  <a:pos x="141" y="7"/>
                </a:cxn>
                <a:cxn ang="0">
                  <a:pos x="180" y="0"/>
                </a:cxn>
                <a:cxn ang="0">
                  <a:pos x="205" y="0"/>
                </a:cxn>
                <a:cxn ang="0">
                  <a:pos x="245" y="0"/>
                </a:cxn>
                <a:cxn ang="0">
                  <a:pos x="268" y="7"/>
                </a:cxn>
                <a:cxn ang="0">
                  <a:pos x="284" y="16"/>
                </a:cxn>
                <a:cxn ang="0">
                  <a:pos x="307" y="30"/>
                </a:cxn>
                <a:cxn ang="0">
                  <a:pos x="313" y="51"/>
                </a:cxn>
                <a:cxn ang="0">
                  <a:pos x="323" y="66"/>
                </a:cxn>
                <a:cxn ang="0">
                  <a:pos x="323" y="87"/>
                </a:cxn>
                <a:cxn ang="0">
                  <a:pos x="323" y="123"/>
                </a:cxn>
                <a:cxn ang="0">
                  <a:pos x="323" y="324"/>
                </a:cxn>
                <a:cxn ang="0">
                  <a:pos x="323" y="324"/>
                </a:cxn>
              </a:cxnLst>
              <a:rect l="0" t="0" r="r" b="b"/>
              <a:pathLst>
                <a:path w="324" h="325">
                  <a:moveTo>
                    <a:pt x="323" y="324"/>
                  </a:moveTo>
                  <a:lnTo>
                    <a:pt x="228" y="324"/>
                  </a:lnTo>
                  <a:lnTo>
                    <a:pt x="228" y="166"/>
                  </a:lnTo>
                  <a:lnTo>
                    <a:pt x="228" y="129"/>
                  </a:lnTo>
                  <a:lnTo>
                    <a:pt x="228" y="108"/>
                  </a:lnTo>
                  <a:lnTo>
                    <a:pt x="220" y="102"/>
                  </a:lnTo>
                  <a:lnTo>
                    <a:pt x="220" y="81"/>
                  </a:lnTo>
                  <a:lnTo>
                    <a:pt x="205" y="73"/>
                  </a:lnTo>
                  <a:lnTo>
                    <a:pt x="190" y="66"/>
                  </a:lnTo>
                  <a:lnTo>
                    <a:pt x="167" y="66"/>
                  </a:lnTo>
                  <a:lnTo>
                    <a:pt x="150" y="66"/>
                  </a:lnTo>
                  <a:lnTo>
                    <a:pt x="127" y="73"/>
                  </a:lnTo>
                  <a:lnTo>
                    <a:pt x="102" y="87"/>
                  </a:lnTo>
                  <a:lnTo>
                    <a:pt x="95" y="108"/>
                  </a:lnTo>
                  <a:lnTo>
                    <a:pt x="95" y="123"/>
                  </a:lnTo>
                  <a:lnTo>
                    <a:pt x="88" y="145"/>
                  </a:lnTo>
                  <a:lnTo>
                    <a:pt x="88" y="180"/>
                  </a:lnTo>
                  <a:lnTo>
                    <a:pt x="88" y="324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51"/>
                  </a:lnTo>
                  <a:lnTo>
                    <a:pt x="118" y="22"/>
                  </a:lnTo>
                  <a:lnTo>
                    <a:pt x="141" y="7"/>
                  </a:lnTo>
                  <a:lnTo>
                    <a:pt x="180" y="0"/>
                  </a:lnTo>
                  <a:lnTo>
                    <a:pt x="205" y="0"/>
                  </a:lnTo>
                  <a:lnTo>
                    <a:pt x="245" y="0"/>
                  </a:lnTo>
                  <a:lnTo>
                    <a:pt x="268" y="7"/>
                  </a:lnTo>
                  <a:lnTo>
                    <a:pt x="284" y="16"/>
                  </a:lnTo>
                  <a:lnTo>
                    <a:pt x="307" y="30"/>
                  </a:lnTo>
                  <a:lnTo>
                    <a:pt x="313" y="51"/>
                  </a:lnTo>
                  <a:lnTo>
                    <a:pt x="323" y="66"/>
                  </a:lnTo>
                  <a:lnTo>
                    <a:pt x="323" y="87"/>
                  </a:lnTo>
                  <a:lnTo>
                    <a:pt x="323" y="123"/>
                  </a:lnTo>
                  <a:lnTo>
                    <a:pt x="323" y="324"/>
                  </a:lnTo>
                  <a:lnTo>
                    <a:pt x="323" y="324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4"/>
            <p:cNvSpPr>
              <a:spLocks noChangeArrowheads="1"/>
            </p:cNvSpPr>
            <p:nvPr/>
          </p:nvSpPr>
          <p:spPr bwMode="auto">
            <a:xfrm>
              <a:off x="3341" y="4047"/>
              <a:ext cx="77" cy="104"/>
            </a:xfrm>
            <a:custGeom>
              <a:avLst/>
              <a:gdLst/>
              <a:ahLst/>
              <a:cxnLst>
                <a:cxn ang="0">
                  <a:pos x="133" y="360"/>
                </a:cxn>
                <a:cxn ang="0">
                  <a:pos x="141" y="383"/>
                </a:cxn>
                <a:cxn ang="0">
                  <a:pos x="180" y="398"/>
                </a:cxn>
                <a:cxn ang="0">
                  <a:pos x="235" y="383"/>
                </a:cxn>
                <a:cxn ang="0">
                  <a:pos x="251" y="360"/>
                </a:cxn>
                <a:cxn ang="0">
                  <a:pos x="260" y="318"/>
                </a:cxn>
                <a:cxn ang="0">
                  <a:pos x="219" y="303"/>
                </a:cxn>
                <a:cxn ang="0">
                  <a:pos x="141" y="324"/>
                </a:cxn>
                <a:cxn ang="0">
                  <a:pos x="78" y="311"/>
                </a:cxn>
                <a:cxn ang="0">
                  <a:pos x="40" y="275"/>
                </a:cxn>
                <a:cxn ang="0">
                  <a:pos x="8" y="202"/>
                </a:cxn>
                <a:cxn ang="0">
                  <a:pos x="8" y="123"/>
                </a:cxn>
                <a:cxn ang="0">
                  <a:pos x="23" y="66"/>
                </a:cxn>
                <a:cxn ang="0">
                  <a:pos x="71" y="16"/>
                </a:cxn>
                <a:cxn ang="0">
                  <a:pos x="150" y="0"/>
                </a:cxn>
                <a:cxn ang="0">
                  <a:pos x="219" y="16"/>
                </a:cxn>
                <a:cxn ang="0">
                  <a:pos x="260" y="0"/>
                </a:cxn>
                <a:cxn ang="0">
                  <a:pos x="345" y="297"/>
                </a:cxn>
                <a:cxn ang="0">
                  <a:pos x="345" y="360"/>
                </a:cxn>
                <a:cxn ang="0">
                  <a:pos x="329" y="404"/>
                </a:cxn>
                <a:cxn ang="0">
                  <a:pos x="283" y="434"/>
                </a:cxn>
                <a:cxn ang="0">
                  <a:pos x="219" y="461"/>
                </a:cxn>
                <a:cxn ang="0">
                  <a:pos x="141" y="461"/>
                </a:cxn>
                <a:cxn ang="0">
                  <a:pos x="78" y="440"/>
                </a:cxn>
                <a:cxn ang="0">
                  <a:pos x="40" y="410"/>
                </a:cxn>
                <a:cxn ang="0">
                  <a:pos x="16" y="360"/>
                </a:cxn>
                <a:cxn ang="0">
                  <a:pos x="16" y="348"/>
                </a:cxn>
                <a:cxn ang="0">
                  <a:pos x="101" y="166"/>
                </a:cxn>
                <a:cxn ang="0">
                  <a:pos x="110" y="224"/>
                </a:cxn>
                <a:cxn ang="0">
                  <a:pos x="133" y="253"/>
                </a:cxn>
                <a:cxn ang="0">
                  <a:pos x="173" y="261"/>
                </a:cxn>
                <a:cxn ang="0">
                  <a:pos x="211" y="253"/>
                </a:cxn>
                <a:cxn ang="0">
                  <a:pos x="251" y="224"/>
                </a:cxn>
                <a:cxn ang="0">
                  <a:pos x="260" y="166"/>
                </a:cxn>
                <a:cxn ang="0">
                  <a:pos x="251" y="108"/>
                </a:cxn>
                <a:cxn ang="0">
                  <a:pos x="211" y="73"/>
                </a:cxn>
                <a:cxn ang="0">
                  <a:pos x="180" y="66"/>
                </a:cxn>
                <a:cxn ang="0">
                  <a:pos x="133" y="73"/>
                </a:cxn>
                <a:cxn ang="0">
                  <a:pos x="110" y="108"/>
                </a:cxn>
                <a:cxn ang="0">
                  <a:pos x="101" y="166"/>
                </a:cxn>
              </a:cxnLst>
              <a:rect l="0" t="0" r="r" b="b"/>
              <a:pathLst>
                <a:path w="346" h="462">
                  <a:moveTo>
                    <a:pt x="16" y="348"/>
                  </a:moveTo>
                  <a:lnTo>
                    <a:pt x="133" y="360"/>
                  </a:lnTo>
                  <a:lnTo>
                    <a:pt x="133" y="375"/>
                  </a:lnTo>
                  <a:lnTo>
                    <a:pt x="141" y="383"/>
                  </a:lnTo>
                  <a:lnTo>
                    <a:pt x="165" y="398"/>
                  </a:lnTo>
                  <a:lnTo>
                    <a:pt x="180" y="398"/>
                  </a:lnTo>
                  <a:lnTo>
                    <a:pt x="211" y="398"/>
                  </a:lnTo>
                  <a:lnTo>
                    <a:pt x="235" y="383"/>
                  </a:lnTo>
                  <a:lnTo>
                    <a:pt x="251" y="375"/>
                  </a:lnTo>
                  <a:lnTo>
                    <a:pt x="251" y="360"/>
                  </a:lnTo>
                  <a:lnTo>
                    <a:pt x="260" y="348"/>
                  </a:lnTo>
                  <a:lnTo>
                    <a:pt x="260" y="318"/>
                  </a:lnTo>
                  <a:lnTo>
                    <a:pt x="260" y="275"/>
                  </a:lnTo>
                  <a:lnTo>
                    <a:pt x="219" y="303"/>
                  </a:lnTo>
                  <a:lnTo>
                    <a:pt x="188" y="318"/>
                  </a:lnTo>
                  <a:lnTo>
                    <a:pt x="141" y="324"/>
                  </a:lnTo>
                  <a:lnTo>
                    <a:pt x="118" y="324"/>
                  </a:lnTo>
                  <a:lnTo>
                    <a:pt x="78" y="311"/>
                  </a:lnTo>
                  <a:lnTo>
                    <a:pt x="55" y="297"/>
                  </a:lnTo>
                  <a:lnTo>
                    <a:pt x="40" y="275"/>
                  </a:lnTo>
                  <a:lnTo>
                    <a:pt x="16" y="240"/>
                  </a:lnTo>
                  <a:lnTo>
                    <a:pt x="8" y="202"/>
                  </a:lnTo>
                  <a:lnTo>
                    <a:pt x="0" y="166"/>
                  </a:lnTo>
                  <a:lnTo>
                    <a:pt x="8" y="123"/>
                  </a:lnTo>
                  <a:lnTo>
                    <a:pt x="16" y="87"/>
                  </a:lnTo>
                  <a:lnTo>
                    <a:pt x="23" y="66"/>
                  </a:lnTo>
                  <a:lnTo>
                    <a:pt x="46" y="43"/>
                  </a:lnTo>
                  <a:lnTo>
                    <a:pt x="71" y="16"/>
                  </a:lnTo>
                  <a:lnTo>
                    <a:pt x="110" y="0"/>
                  </a:lnTo>
                  <a:lnTo>
                    <a:pt x="150" y="0"/>
                  </a:lnTo>
                  <a:lnTo>
                    <a:pt x="188" y="0"/>
                  </a:lnTo>
                  <a:lnTo>
                    <a:pt x="219" y="16"/>
                  </a:lnTo>
                  <a:lnTo>
                    <a:pt x="260" y="51"/>
                  </a:lnTo>
                  <a:lnTo>
                    <a:pt x="260" y="0"/>
                  </a:lnTo>
                  <a:lnTo>
                    <a:pt x="345" y="0"/>
                  </a:lnTo>
                  <a:lnTo>
                    <a:pt x="345" y="297"/>
                  </a:lnTo>
                  <a:lnTo>
                    <a:pt x="345" y="324"/>
                  </a:lnTo>
                  <a:lnTo>
                    <a:pt x="345" y="360"/>
                  </a:lnTo>
                  <a:lnTo>
                    <a:pt x="338" y="375"/>
                  </a:lnTo>
                  <a:lnTo>
                    <a:pt x="329" y="404"/>
                  </a:lnTo>
                  <a:lnTo>
                    <a:pt x="313" y="426"/>
                  </a:lnTo>
                  <a:lnTo>
                    <a:pt x="283" y="434"/>
                  </a:lnTo>
                  <a:lnTo>
                    <a:pt x="260" y="455"/>
                  </a:lnTo>
                  <a:lnTo>
                    <a:pt x="219" y="461"/>
                  </a:lnTo>
                  <a:lnTo>
                    <a:pt x="180" y="461"/>
                  </a:lnTo>
                  <a:lnTo>
                    <a:pt x="141" y="461"/>
                  </a:lnTo>
                  <a:lnTo>
                    <a:pt x="110" y="455"/>
                  </a:lnTo>
                  <a:lnTo>
                    <a:pt x="78" y="440"/>
                  </a:lnTo>
                  <a:lnTo>
                    <a:pt x="55" y="426"/>
                  </a:lnTo>
                  <a:lnTo>
                    <a:pt x="40" y="410"/>
                  </a:lnTo>
                  <a:lnTo>
                    <a:pt x="16" y="383"/>
                  </a:lnTo>
                  <a:lnTo>
                    <a:pt x="16" y="360"/>
                  </a:lnTo>
                  <a:lnTo>
                    <a:pt x="16" y="354"/>
                  </a:lnTo>
                  <a:lnTo>
                    <a:pt x="16" y="348"/>
                  </a:lnTo>
                  <a:lnTo>
                    <a:pt x="16" y="348"/>
                  </a:lnTo>
                  <a:close/>
                  <a:moveTo>
                    <a:pt x="101" y="166"/>
                  </a:moveTo>
                  <a:lnTo>
                    <a:pt x="101" y="195"/>
                  </a:lnTo>
                  <a:lnTo>
                    <a:pt x="110" y="224"/>
                  </a:lnTo>
                  <a:lnTo>
                    <a:pt x="118" y="240"/>
                  </a:lnTo>
                  <a:lnTo>
                    <a:pt x="133" y="253"/>
                  </a:lnTo>
                  <a:lnTo>
                    <a:pt x="150" y="261"/>
                  </a:lnTo>
                  <a:lnTo>
                    <a:pt x="173" y="261"/>
                  </a:lnTo>
                  <a:lnTo>
                    <a:pt x="196" y="261"/>
                  </a:lnTo>
                  <a:lnTo>
                    <a:pt x="211" y="253"/>
                  </a:lnTo>
                  <a:lnTo>
                    <a:pt x="235" y="240"/>
                  </a:lnTo>
                  <a:lnTo>
                    <a:pt x="251" y="224"/>
                  </a:lnTo>
                  <a:lnTo>
                    <a:pt x="260" y="195"/>
                  </a:lnTo>
                  <a:lnTo>
                    <a:pt x="260" y="166"/>
                  </a:lnTo>
                  <a:lnTo>
                    <a:pt x="260" y="129"/>
                  </a:lnTo>
                  <a:lnTo>
                    <a:pt x="251" y="108"/>
                  </a:lnTo>
                  <a:lnTo>
                    <a:pt x="235" y="87"/>
                  </a:lnTo>
                  <a:lnTo>
                    <a:pt x="211" y="73"/>
                  </a:lnTo>
                  <a:lnTo>
                    <a:pt x="196" y="66"/>
                  </a:lnTo>
                  <a:lnTo>
                    <a:pt x="180" y="66"/>
                  </a:lnTo>
                  <a:lnTo>
                    <a:pt x="150" y="66"/>
                  </a:lnTo>
                  <a:lnTo>
                    <a:pt x="133" y="73"/>
                  </a:lnTo>
                  <a:lnTo>
                    <a:pt x="118" y="87"/>
                  </a:lnTo>
                  <a:lnTo>
                    <a:pt x="110" y="108"/>
                  </a:lnTo>
                  <a:lnTo>
                    <a:pt x="101" y="129"/>
                  </a:lnTo>
                  <a:lnTo>
                    <a:pt x="101" y="166"/>
                  </a:lnTo>
                  <a:lnTo>
                    <a:pt x="101" y="1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AutoShape 225"/>
            <p:cNvSpPr>
              <a:spLocks noChangeArrowheads="1"/>
            </p:cNvSpPr>
            <p:nvPr/>
          </p:nvSpPr>
          <p:spPr bwMode="auto">
            <a:xfrm>
              <a:off x="3441" y="4020"/>
              <a:ext cx="20" cy="100"/>
            </a:xfrm>
            <a:prstGeom prst="roundRect">
              <a:avLst>
                <a:gd name="adj" fmla="val 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6"/>
            <p:cNvSpPr>
              <a:spLocks noChangeArrowheads="1"/>
            </p:cNvSpPr>
            <p:nvPr/>
          </p:nvSpPr>
          <p:spPr bwMode="auto">
            <a:xfrm>
              <a:off x="3480" y="4047"/>
              <a:ext cx="74" cy="76"/>
            </a:xfrm>
            <a:custGeom>
              <a:avLst/>
              <a:gdLst/>
              <a:ahLst/>
              <a:cxnLst>
                <a:cxn ang="0">
                  <a:pos x="228" y="224"/>
                </a:cxn>
                <a:cxn ang="0">
                  <a:pos x="322" y="240"/>
                </a:cxn>
                <a:cxn ang="0">
                  <a:pos x="298" y="261"/>
                </a:cxn>
                <a:cxn ang="0">
                  <a:pos x="283" y="288"/>
                </a:cxn>
                <a:cxn ang="0">
                  <a:pos x="266" y="311"/>
                </a:cxn>
                <a:cxn ang="0">
                  <a:pos x="234" y="318"/>
                </a:cxn>
                <a:cxn ang="0">
                  <a:pos x="205" y="324"/>
                </a:cxn>
                <a:cxn ang="0">
                  <a:pos x="165" y="339"/>
                </a:cxn>
                <a:cxn ang="0">
                  <a:pos x="118" y="324"/>
                </a:cxn>
                <a:cxn ang="0">
                  <a:pos x="87" y="318"/>
                </a:cxn>
                <a:cxn ang="0">
                  <a:pos x="46" y="303"/>
                </a:cxn>
                <a:cxn ang="0">
                  <a:pos x="32" y="281"/>
                </a:cxn>
                <a:cxn ang="0">
                  <a:pos x="7" y="246"/>
                </a:cxn>
                <a:cxn ang="0">
                  <a:pos x="0" y="216"/>
                </a:cxn>
                <a:cxn ang="0">
                  <a:pos x="0" y="173"/>
                </a:cxn>
                <a:cxn ang="0">
                  <a:pos x="0" y="129"/>
                </a:cxn>
                <a:cxn ang="0">
                  <a:pos x="7" y="102"/>
                </a:cxn>
                <a:cxn ang="0">
                  <a:pos x="23" y="66"/>
                </a:cxn>
                <a:cxn ang="0">
                  <a:pos x="39" y="43"/>
                </a:cxn>
                <a:cxn ang="0">
                  <a:pos x="78" y="16"/>
                </a:cxn>
                <a:cxn ang="0">
                  <a:pos x="110" y="0"/>
                </a:cxn>
                <a:cxn ang="0">
                  <a:pos x="156" y="0"/>
                </a:cxn>
                <a:cxn ang="0">
                  <a:pos x="196" y="0"/>
                </a:cxn>
                <a:cxn ang="0">
                  <a:pos x="228" y="7"/>
                </a:cxn>
                <a:cxn ang="0">
                  <a:pos x="260" y="22"/>
                </a:cxn>
                <a:cxn ang="0">
                  <a:pos x="283" y="43"/>
                </a:cxn>
                <a:cxn ang="0">
                  <a:pos x="322" y="108"/>
                </a:cxn>
                <a:cxn ang="0">
                  <a:pos x="329" y="189"/>
                </a:cxn>
                <a:cxn ang="0">
                  <a:pos x="87" y="189"/>
                </a:cxn>
                <a:cxn ang="0">
                  <a:pos x="87" y="216"/>
                </a:cxn>
                <a:cxn ang="0">
                  <a:pos x="94" y="231"/>
                </a:cxn>
                <a:cxn ang="0">
                  <a:pos x="110" y="246"/>
                </a:cxn>
                <a:cxn ang="0">
                  <a:pos x="133" y="261"/>
                </a:cxn>
                <a:cxn ang="0">
                  <a:pos x="165" y="275"/>
                </a:cxn>
                <a:cxn ang="0">
                  <a:pos x="179" y="275"/>
                </a:cxn>
                <a:cxn ang="0">
                  <a:pos x="205" y="261"/>
                </a:cxn>
                <a:cxn ang="0">
                  <a:pos x="219" y="246"/>
                </a:cxn>
                <a:cxn ang="0">
                  <a:pos x="228" y="224"/>
                </a:cxn>
                <a:cxn ang="0">
                  <a:pos x="228" y="224"/>
                </a:cxn>
                <a:cxn ang="0">
                  <a:pos x="234" y="138"/>
                </a:cxn>
                <a:cxn ang="0">
                  <a:pos x="228" y="117"/>
                </a:cxn>
                <a:cxn ang="0">
                  <a:pos x="219" y="102"/>
                </a:cxn>
                <a:cxn ang="0">
                  <a:pos x="211" y="81"/>
                </a:cxn>
                <a:cxn ang="0">
                  <a:pos x="196" y="66"/>
                </a:cxn>
                <a:cxn ang="0">
                  <a:pos x="156" y="66"/>
                </a:cxn>
                <a:cxn ang="0">
                  <a:pos x="133" y="66"/>
                </a:cxn>
                <a:cxn ang="0">
                  <a:pos x="101" y="81"/>
                </a:cxn>
                <a:cxn ang="0">
                  <a:pos x="94" y="102"/>
                </a:cxn>
                <a:cxn ang="0">
                  <a:pos x="87" y="117"/>
                </a:cxn>
                <a:cxn ang="0">
                  <a:pos x="87" y="138"/>
                </a:cxn>
                <a:cxn ang="0">
                  <a:pos x="234" y="138"/>
                </a:cxn>
                <a:cxn ang="0">
                  <a:pos x="234" y="138"/>
                </a:cxn>
              </a:cxnLst>
              <a:rect l="0" t="0" r="r" b="b"/>
              <a:pathLst>
                <a:path w="330" h="340">
                  <a:moveTo>
                    <a:pt x="228" y="224"/>
                  </a:moveTo>
                  <a:lnTo>
                    <a:pt x="322" y="240"/>
                  </a:lnTo>
                  <a:lnTo>
                    <a:pt x="298" y="261"/>
                  </a:lnTo>
                  <a:lnTo>
                    <a:pt x="283" y="288"/>
                  </a:lnTo>
                  <a:lnTo>
                    <a:pt x="266" y="311"/>
                  </a:lnTo>
                  <a:lnTo>
                    <a:pt x="234" y="318"/>
                  </a:lnTo>
                  <a:lnTo>
                    <a:pt x="205" y="324"/>
                  </a:lnTo>
                  <a:lnTo>
                    <a:pt x="165" y="339"/>
                  </a:lnTo>
                  <a:lnTo>
                    <a:pt x="118" y="324"/>
                  </a:lnTo>
                  <a:lnTo>
                    <a:pt x="87" y="318"/>
                  </a:lnTo>
                  <a:lnTo>
                    <a:pt x="46" y="303"/>
                  </a:lnTo>
                  <a:lnTo>
                    <a:pt x="32" y="281"/>
                  </a:lnTo>
                  <a:lnTo>
                    <a:pt x="7" y="246"/>
                  </a:lnTo>
                  <a:lnTo>
                    <a:pt x="0" y="216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7" y="102"/>
                  </a:lnTo>
                  <a:lnTo>
                    <a:pt x="23" y="66"/>
                  </a:lnTo>
                  <a:lnTo>
                    <a:pt x="39" y="43"/>
                  </a:lnTo>
                  <a:lnTo>
                    <a:pt x="78" y="16"/>
                  </a:lnTo>
                  <a:lnTo>
                    <a:pt x="110" y="0"/>
                  </a:lnTo>
                  <a:lnTo>
                    <a:pt x="156" y="0"/>
                  </a:lnTo>
                  <a:lnTo>
                    <a:pt x="196" y="0"/>
                  </a:lnTo>
                  <a:lnTo>
                    <a:pt x="228" y="7"/>
                  </a:lnTo>
                  <a:lnTo>
                    <a:pt x="260" y="22"/>
                  </a:lnTo>
                  <a:lnTo>
                    <a:pt x="283" y="43"/>
                  </a:lnTo>
                  <a:lnTo>
                    <a:pt x="322" y="108"/>
                  </a:lnTo>
                  <a:lnTo>
                    <a:pt x="329" y="189"/>
                  </a:lnTo>
                  <a:lnTo>
                    <a:pt x="87" y="189"/>
                  </a:lnTo>
                  <a:lnTo>
                    <a:pt x="87" y="216"/>
                  </a:lnTo>
                  <a:lnTo>
                    <a:pt x="94" y="231"/>
                  </a:lnTo>
                  <a:lnTo>
                    <a:pt x="110" y="246"/>
                  </a:lnTo>
                  <a:lnTo>
                    <a:pt x="133" y="261"/>
                  </a:lnTo>
                  <a:lnTo>
                    <a:pt x="165" y="275"/>
                  </a:lnTo>
                  <a:lnTo>
                    <a:pt x="179" y="275"/>
                  </a:lnTo>
                  <a:lnTo>
                    <a:pt x="205" y="261"/>
                  </a:lnTo>
                  <a:lnTo>
                    <a:pt x="219" y="246"/>
                  </a:lnTo>
                  <a:lnTo>
                    <a:pt x="228" y="224"/>
                  </a:lnTo>
                  <a:lnTo>
                    <a:pt x="228" y="224"/>
                  </a:lnTo>
                  <a:close/>
                  <a:moveTo>
                    <a:pt x="234" y="138"/>
                  </a:moveTo>
                  <a:lnTo>
                    <a:pt x="228" y="117"/>
                  </a:lnTo>
                  <a:lnTo>
                    <a:pt x="219" y="102"/>
                  </a:lnTo>
                  <a:lnTo>
                    <a:pt x="211" y="81"/>
                  </a:lnTo>
                  <a:lnTo>
                    <a:pt x="196" y="66"/>
                  </a:lnTo>
                  <a:lnTo>
                    <a:pt x="156" y="66"/>
                  </a:lnTo>
                  <a:lnTo>
                    <a:pt x="133" y="66"/>
                  </a:lnTo>
                  <a:lnTo>
                    <a:pt x="101" y="81"/>
                  </a:lnTo>
                  <a:lnTo>
                    <a:pt x="94" y="102"/>
                  </a:lnTo>
                  <a:lnTo>
                    <a:pt x="87" y="117"/>
                  </a:lnTo>
                  <a:lnTo>
                    <a:pt x="87" y="138"/>
                  </a:lnTo>
                  <a:lnTo>
                    <a:pt x="234" y="138"/>
                  </a:lnTo>
                  <a:lnTo>
                    <a:pt x="234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7"/>
            <p:cNvSpPr>
              <a:spLocks noChangeArrowheads="1"/>
            </p:cNvSpPr>
            <p:nvPr/>
          </p:nvSpPr>
          <p:spPr bwMode="auto">
            <a:xfrm>
              <a:off x="3613" y="4020"/>
              <a:ext cx="77" cy="104"/>
            </a:xfrm>
            <a:custGeom>
              <a:avLst/>
              <a:gdLst/>
              <a:ahLst/>
              <a:cxnLst>
                <a:cxn ang="0">
                  <a:pos x="0" y="446"/>
                </a:cxn>
                <a:cxn ang="0">
                  <a:pos x="0" y="0"/>
                </a:cxn>
                <a:cxn ang="0">
                  <a:pos x="87" y="0"/>
                </a:cxn>
                <a:cxn ang="0">
                  <a:pos x="87" y="164"/>
                </a:cxn>
                <a:cxn ang="0">
                  <a:pos x="126" y="137"/>
                </a:cxn>
                <a:cxn ang="0">
                  <a:pos x="157" y="123"/>
                </a:cxn>
                <a:cxn ang="0">
                  <a:pos x="195" y="123"/>
                </a:cxn>
                <a:cxn ang="0">
                  <a:pos x="244" y="123"/>
                </a:cxn>
                <a:cxn ang="0">
                  <a:pos x="274" y="137"/>
                </a:cxn>
                <a:cxn ang="0">
                  <a:pos x="306" y="164"/>
                </a:cxn>
                <a:cxn ang="0">
                  <a:pos x="322" y="188"/>
                </a:cxn>
                <a:cxn ang="0">
                  <a:pos x="338" y="209"/>
                </a:cxn>
                <a:cxn ang="0">
                  <a:pos x="345" y="245"/>
                </a:cxn>
                <a:cxn ang="0">
                  <a:pos x="345" y="288"/>
                </a:cxn>
                <a:cxn ang="0">
                  <a:pos x="345" y="323"/>
                </a:cxn>
                <a:cxn ang="0">
                  <a:pos x="338" y="360"/>
                </a:cxn>
                <a:cxn ang="0">
                  <a:pos x="322" y="382"/>
                </a:cxn>
                <a:cxn ang="0">
                  <a:pos x="306" y="410"/>
                </a:cxn>
                <a:cxn ang="0">
                  <a:pos x="274" y="432"/>
                </a:cxn>
                <a:cxn ang="0">
                  <a:pos x="244" y="446"/>
                </a:cxn>
                <a:cxn ang="0">
                  <a:pos x="204" y="461"/>
                </a:cxn>
                <a:cxn ang="0">
                  <a:pos x="166" y="446"/>
                </a:cxn>
                <a:cxn ang="0">
                  <a:pos x="140" y="439"/>
                </a:cxn>
                <a:cxn ang="0">
                  <a:pos x="117" y="425"/>
                </a:cxn>
                <a:cxn ang="0">
                  <a:pos x="87" y="404"/>
                </a:cxn>
                <a:cxn ang="0">
                  <a:pos x="87" y="446"/>
                </a:cxn>
                <a:cxn ang="0">
                  <a:pos x="0" y="446"/>
                </a:cxn>
                <a:cxn ang="0">
                  <a:pos x="0" y="446"/>
                </a:cxn>
                <a:cxn ang="0">
                  <a:pos x="87" y="281"/>
                </a:cxn>
                <a:cxn ang="0">
                  <a:pos x="94" y="310"/>
                </a:cxn>
                <a:cxn ang="0">
                  <a:pos x="94" y="338"/>
                </a:cxn>
                <a:cxn ang="0">
                  <a:pos x="102" y="360"/>
                </a:cxn>
                <a:cxn ang="0">
                  <a:pos x="134" y="374"/>
                </a:cxn>
                <a:cxn ang="0">
                  <a:pos x="149" y="382"/>
                </a:cxn>
                <a:cxn ang="0">
                  <a:pos x="180" y="397"/>
                </a:cxn>
                <a:cxn ang="0">
                  <a:pos x="195" y="397"/>
                </a:cxn>
                <a:cxn ang="0">
                  <a:pos x="212" y="382"/>
                </a:cxn>
                <a:cxn ang="0">
                  <a:pos x="227" y="367"/>
                </a:cxn>
                <a:cxn ang="0">
                  <a:pos x="250" y="353"/>
                </a:cxn>
                <a:cxn ang="0">
                  <a:pos x="250" y="317"/>
                </a:cxn>
                <a:cxn ang="0">
                  <a:pos x="259" y="288"/>
                </a:cxn>
                <a:cxn ang="0">
                  <a:pos x="250" y="252"/>
                </a:cxn>
                <a:cxn ang="0">
                  <a:pos x="250" y="231"/>
                </a:cxn>
                <a:cxn ang="0">
                  <a:pos x="227" y="209"/>
                </a:cxn>
                <a:cxn ang="0">
                  <a:pos x="212" y="194"/>
                </a:cxn>
                <a:cxn ang="0">
                  <a:pos x="195" y="188"/>
                </a:cxn>
                <a:cxn ang="0">
                  <a:pos x="180" y="188"/>
                </a:cxn>
                <a:cxn ang="0">
                  <a:pos x="149" y="188"/>
                </a:cxn>
                <a:cxn ang="0">
                  <a:pos x="134" y="194"/>
                </a:cxn>
                <a:cxn ang="0">
                  <a:pos x="117" y="201"/>
                </a:cxn>
                <a:cxn ang="0">
                  <a:pos x="102" y="231"/>
                </a:cxn>
                <a:cxn ang="0">
                  <a:pos x="94" y="252"/>
                </a:cxn>
                <a:cxn ang="0">
                  <a:pos x="87" y="281"/>
                </a:cxn>
                <a:cxn ang="0">
                  <a:pos x="87" y="281"/>
                </a:cxn>
              </a:cxnLst>
              <a:rect l="0" t="0" r="r" b="b"/>
              <a:pathLst>
                <a:path w="346" h="462">
                  <a:moveTo>
                    <a:pt x="0" y="446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64"/>
                  </a:lnTo>
                  <a:lnTo>
                    <a:pt x="126" y="137"/>
                  </a:lnTo>
                  <a:lnTo>
                    <a:pt x="157" y="123"/>
                  </a:lnTo>
                  <a:lnTo>
                    <a:pt x="195" y="123"/>
                  </a:lnTo>
                  <a:lnTo>
                    <a:pt x="244" y="123"/>
                  </a:lnTo>
                  <a:lnTo>
                    <a:pt x="274" y="137"/>
                  </a:lnTo>
                  <a:lnTo>
                    <a:pt x="306" y="164"/>
                  </a:lnTo>
                  <a:lnTo>
                    <a:pt x="322" y="188"/>
                  </a:lnTo>
                  <a:lnTo>
                    <a:pt x="338" y="209"/>
                  </a:lnTo>
                  <a:lnTo>
                    <a:pt x="345" y="245"/>
                  </a:lnTo>
                  <a:lnTo>
                    <a:pt x="345" y="288"/>
                  </a:lnTo>
                  <a:lnTo>
                    <a:pt x="345" y="323"/>
                  </a:lnTo>
                  <a:lnTo>
                    <a:pt x="338" y="360"/>
                  </a:lnTo>
                  <a:lnTo>
                    <a:pt x="322" y="382"/>
                  </a:lnTo>
                  <a:lnTo>
                    <a:pt x="306" y="410"/>
                  </a:lnTo>
                  <a:lnTo>
                    <a:pt x="274" y="432"/>
                  </a:lnTo>
                  <a:lnTo>
                    <a:pt x="244" y="446"/>
                  </a:lnTo>
                  <a:lnTo>
                    <a:pt x="204" y="461"/>
                  </a:lnTo>
                  <a:lnTo>
                    <a:pt x="166" y="446"/>
                  </a:lnTo>
                  <a:lnTo>
                    <a:pt x="140" y="439"/>
                  </a:lnTo>
                  <a:lnTo>
                    <a:pt x="117" y="425"/>
                  </a:lnTo>
                  <a:lnTo>
                    <a:pt x="87" y="404"/>
                  </a:lnTo>
                  <a:lnTo>
                    <a:pt x="87" y="446"/>
                  </a:lnTo>
                  <a:lnTo>
                    <a:pt x="0" y="446"/>
                  </a:lnTo>
                  <a:lnTo>
                    <a:pt x="0" y="446"/>
                  </a:lnTo>
                  <a:close/>
                  <a:moveTo>
                    <a:pt x="87" y="281"/>
                  </a:moveTo>
                  <a:lnTo>
                    <a:pt x="94" y="310"/>
                  </a:lnTo>
                  <a:lnTo>
                    <a:pt x="94" y="338"/>
                  </a:lnTo>
                  <a:lnTo>
                    <a:pt x="102" y="360"/>
                  </a:lnTo>
                  <a:lnTo>
                    <a:pt x="134" y="374"/>
                  </a:lnTo>
                  <a:lnTo>
                    <a:pt x="149" y="382"/>
                  </a:lnTo>
                  <a:lnTo>
                    <a:pt x="180" y="397"/>
                  </a:lnTo>
                  <a:lnTo>
                    <a:pt x="195" y="397"/>
                  </a:lnTo>
                  <a:lnTo>
                    <a:pt x="212" y="382"/>
                  </a:lnTo>
                  <a:lnTo>
                    <a:pt x="227" y="367"/>
                  </a:lnTo>
                  <a:lnTo>
                    <a:pt x="250" y="353"/>
                  </a:lnTo>
                  <a:lnTo>
                    <a:pt x="250" y="317"/>
                  </a:lnTo>
                  <a:lnTo>
                    <a:pt x="259" y="288"/>
                  </a:lnTo>
                  <a:lnTo>
                    <a:pt x="250" y="252"/>
                  </a:lnTo>
                  <a:lnTo>
                    <a:pt x="250" y="231"/>
                  </a:lnTo>
                  <a:lnTo>
                    <a:pt x="227" y="209"/>
                  </a:lnTo>
                  <a:lnTo>
                    <a:pt x="212" y="194"/>
                  </a:lnTo>
                  <a:lnTo>
                    <a:pt x="195" y="188"/>
                  </a:lnTo>
                  <a:lnTo>
                    <a:pt x="180" y="188"/>
                  </a:lnTo>
                  <a:lnTo>
                    <a:pt x="149" y="188"/>
                  </a:lnTo>
                  <a:lnTo>
                    <a:pt x="134" y="194"/>
                  </a:lnTo>
                  <a:lnTo>
                    <a:pt x="117" y="201"/>
                  </a:lnTo>
                  <a:lnTo>
                    <a:pt x="102" y="231"/>
                  </a:lnTo>
                  <a:lnTo>
                    <a:pt x="94" y="252"/>
                  </a:lnTo>
                  <a:lnTo>
                    <a:pt x="87" y="281"/>
                  </a:lnTo>
                  <a:lnTo>
                    <a:pt x="87" y="2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8"/>
            <p:cNvSpPr>
              <a:spLocks noChangeArrowheads="1"/>
            </p:cNvSpPr>
            <p:nvPr/>
          </p:nvSpPr>
          <p:spPr bwMode="auto">
            <a:xfrm>
              <a:off x="3702" y="4047"/>
              <a:ext cx="74" cy="76"/>
            </a:xfrm>
            <a:custGeom>
              <a:avLst/>
              <a:gdLst/>
              <a:ahLst/>
              <a:cxnLst>
                <a:cxn ang="0">
                  <a:pos x="234" y="224"/>
                </a:cxn>
                <a:cxn ang="0">
                  <a:pos x="322" y="240"/>
                </a:cxn>
                <a:cxn ang="0">
                  <a:pos x="313" y="261"/>
                </a:cxn>
                <a:cxn ang="0">
                  <a:pos x="283" y="288"/>
                </a:cxn>
                <a:cxn ang="0">
                  <a:pos x="266" y="311"/>
                </a:cxn>
                <a:cxn ang="0">
                  <a:pos x="243" y="318"/>
                </a:cxn>
                <a:cxn ang="0">
                  <a:pos x="205" y="324"/>
                </a:cxn>
                <a:cxn ang="0">
                  <a:pos x="173" y="339"/>
                </a:cxn>
                <a:cxn ang="0">
                  <a:pos x="126" y="324"/>
                </a:cxn>
                <a:cxn ang="0">
                  <a:pos x="87" y="318"/>
                </a:cxn>
                <a:cxn ang="0">
                  <a:pos x="55" y="303"/>
                </a:cxn>
                <a:cxn ang="0">
                  <a:pos x="32" y="281"/>
                </a:cxn>
                <a:cxn ang="0">
                  <a:pos x="7" y="246"/>
                </a:cxn>
                <a:cxn ang="0">
                  <a:pos x="0" y="216"/>
                </a:cxn>
                <a:cxn ang="0">
                  <a:pos x="0" y="173"/>
                </a:cxn>
                <a:cxn ang="0">
                  <a:pos x="0" y="129"/>
                </a:cxn>
                <a:cxn ang="0">
                  <a:pos x="7" y="102"/>
                </a:cxn>
                <a:cxn ang="0">
                  <a:pos x="23" y="66"/>
                </a:cxn>
                <a:cxn ang="0">
                  <a:pos x="46" y="43"/>
                </a:cxn>
                <a:cxn ang="0">
                  <a:pos x="78" y="16"/>
                </a:cxn>
                <a:cxn ang="0">
                  <a:pos x="118" y="0"/>
                </a:cxn>
                <a:cxn ang="0">
                  <a:pos x="156" y="0"/>
                </a:cxn>
                <a:cxn ang="0">
                  <a:pos x="196" y="0"/>
                </a:cxn>
                <a:cxn ang="0">
                  <a:pos x="234" y="7"/>
                </a:cxn>
                <a:cxn ang="0">
                  <a:pos x="260" y="22"/>
                </a:cxn>
                <a:cxn ang="0">
                  <a:pos x="283" y="43"/>
                </a:cxn>
                <a:cxn ang="0">
                  <a:pos x="322" y="108"/>
                </a:cxn>
                <a:cxn ang="0">
                  <a:pos x="329" y="189"/>
                </a:cxn>
                <a:cxn ang="0">
                  <a:pos x="87" y="189"/>
                </a:cxn>
                <a:cxn ang="0">
                  <a:pos x="87" y="216"/>
                </a:cxn>
                <a:cxn ang="0">
                  <a:pos x="94" y="231"/>
                </a:cxn>
                <a:cxn ang="0">
                  <a:pos x="118" y="246"/>
                </a:cxn>
                <a:cxn ang="0">
                  <a:pos x="133" y="261"/>
                </a:cxn>
                <a:cxn ang="0">
                  <a:pos x="173" y="275"/>
                </a:cxn>
                <a:cxn ang="0">
                  <a:pos x="188" y="275"/>
                </a:cxn>
                <a:cxn ang="0">
                  <a:pos x="205" y="261"/>
                </a:cxn>
                <a:cxn ang="0">
                  <a:pos x="219" y="246"/>
                </a:cxn>
                <a:cxn ang="0">
                  <a:pos x="234" y="224"/>
                </a:cxn>
                <a:cxn ang="0">
                  <a:pos x="234" y="224"/>
                </a:cxn>
                <a:cxn ang="0">
                  <a:pos x="243" y="138"/>
                </a:cxn>
                <a:cxn ang="0">
                  <a:pos x="234" y="117"/>
                </a:cxn>
                <a:cxn ang="0">
                  <a:pos x="219" y="102"/>
                </a:cxn>
                <a:cxn ang="0">
                  <a:pos x="211" y="81"/>
                </a:cxn>
                <a:cxn ang="0">
                  <a:pos x="196" y="66"/>
                </a:cxn>
                <a:cxn ang="0">
                  <a:pos x="156" y="66"/>
                </a:cxn>
                <a:cxn ang="0">
                  <a:pos x="133" y="66"/>
                </a:cxn>
                <a:cxn ang="0">
                  <a:pos x="110" y="81"/>
                </a:cxn>
                <a:cxn ang="0">
                  <a:pos x="94" y="102"/>
                </a:cxn>
                <a:cxn ang="0">
                  <a:pos x="87" y="117"/>
                </a:cxn>
                <a:cxn ang="0">
                  <a:pos x="87" y="138"/>
                </a:cxn>
                <a:cxn ang="0">
                  <a:pos x="243" y="138"/>
                </a:cxn>
                <a:cxn ang="0">
                  <a:pos x="243" y="138"/>
                </a:cxn>
              </a:cxnLst>
              <a:rect l="0" t="0" r="r" b="b"/>
              <a:pathLst>
                <a:path w="330" h="340">
                  <a:moveTo>
                    <a:pt x="234" y="224"/>
                  </a:moveTo>
                  <a:lnTo>
                    <a:pt x="322" y="240"/>
                  </a:lnTo>
                  <a:lnTo>
                    <a:pt x="313" y="261"/>
                  </a:lnTo>
                  <a:lnTo>
                    <a:pt x="283" y="288"/>
                  </a:lnTo>
                  <a:lnTo>
                    <a:pt x="266" y="311"/>
                  </a:lnTo>
                  <a:lnTo>
                    <a:pt x="243" y="318"/>
                  </a:lnTo>
                  <a:lnTo>
                    <a:pt x="205" y="324"/>
                  </a:lnTo>
                  <a:lnTo>
                    <a:pt x="173" y="339"/>
                  </a:lnTo>
                  <a:lnTo>
                    <a:pt x="126" y="324"/>
                  </a:lnTo>
                  <a:lnTo>
                    <a:pt x="87" y="318"/>
                  </a:lnTo>
                  <a:lnTo>
                    <a:pt x="55" y="303"/>
                  </a:lnTo>
                  <a:lnTo>
                    <a:pt x="32" y="281"/>
                  </a:lnTo>
                  <a:lnTo>
                    <a:pt x="7" y="246"/>
                  </a:lnTo>
                  <a:lnTo>
                    <a:pt x="0" y="216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7" y="102"/>
                  </a:lnTo>
                  <a:lnTo>
                    <a:pt x="23" y="66"/>
                  </a:lnTo>
                  <a:lnTo>
                    <a:pt x="46" y="43"/>
                  </a:lnTo>
                  <a:lnTo>
                    <a:pt x="78" y="16"/>
                  </a:lnTo>
                  <a:lnTo>
                    <a:pt x="118" y="0"/>
                  </a:lnTo>
                  <a:lnTo>
                    <a:pt x="156" y="0"/>
                  </a:lnTo>
                  <a:lnTo>
                    <a:pt x="196" y="0"/>
                  </a:lnTo>
                  <a:lnTo>
                    <a:pt x="234" y="7"/>
                  </a:lnTo>
                  <a:lnTo>
                    <a:pt x="260" y="22"/>
                  </a:lnTo>
                  <a:lnTo>
                    <a:pt x="283" y="43"/>
                  </a:lnTo>
                  <a:lnTo>
                    <a:pt x="322" y="108"/>
                  </a:lnTo>
                  <a:lnTo>
                    <a:pt x="329" y="189"/>
                  </a:lnTo>
                  <a:lnTo>
                    <a:pt x="87" y="189"/>
                  </a:lnTo>
                  <a:lnTo>
                    <a:pt x="87" y="216"/>
                  </a:lnTo>
                  <a:lnTo>
                    <a:pt x="94" y="231"/>
                  </a:lnTo>
                  <a:lnTo>
                    <a:pt x="118" y="246"/>
                  </a:lnTo>
                  <a:lnTo>
                    <a:pt x="133" y="261"/>
                  </a:lnTo>
                  <a:lnTo>
                    <a:pt x="173" y="275"/>
                  </a:lnTo>
                  <a:lnTo>
                    <a:pt x="188" y="275"/>
                  </a:lnTo>
                  <a:lnTo>
                    <a:pt x="205" y="261"/>
                  </a:lnTo>
                  <a:lnTo>
                    <a:pt x="219" y="246"/>
                  </a:lnTo>
                  <a:lnTo>
                    <a:pt x="234" y="224"/>
                  </a:lnTo>
                  <a:lnTo>
                    <a:pt x="234" y="224"/>
                  </a:lnTo>
                  <a:close/>
                  <a:moveTo>
                    <a:pt x="243" y="138"/>
                  </a:moveTo>
                  <a:lnTo>
                    <a:pt x="234" y="117"/>
                  </a:lnTo>
                  <a:lnTo>
                    <a:pt x="219" y="102"/>
                  </a:lnTo>
                  <a:lnTo>
                    <a:pt x="211" y="81"/>
                  </a:lnTo>
                  <a:lnTo>
                    <a:pt x="196" y="66"/>
                  </a:lnTo>
                  <a:lnTo>
                    <a:pt x="156" y="66"/>
                  </a:lnTo>
                  <a:lnTo>
                    <a:pt x="133" y="66"/>
                  </a:lnTo>
                  <a:lnTo>
                    <a:pt x="110" y="81"/>
                  </a:lnTo>
                  <a:lnTo>
                    <a:pt x="94" y="102"/>
                  </a:lnTo>
                  <a:lnTo>
                    <a:pt x="87" y="117"/>
                  </a:lnTo>
                  <a:lnTo>
                    <a:pt x="87" y="138"/>
                  </a:lnTo>
                  <a:lnTo>
                    <a:pt x="243" y="138"/>
                  </a:lnTo>
                  <a:lnTo>
                    <a:pt x="243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9"/>
            <p:cNvSpPr>
              <a:spLocks noChangeArrowheads="1"/>
            </p:cNvSpPr>
            <p:nvPr/>
          </p:nvSpPr>
          <p:spPr bwMode="auto">
            <a:xfrm>
              <a:off x="3786" y="4022"/>
              <a:ext cx="47" cy="102"/>
            </a:xfrm>
            <a:custGeom>
              <a:avLst/>
              <a:gdLst/>
              <a:ahLst/>
              <a:cxnLst>
                <a:cxn ang="0">
                  <a:pos x="205" y="116"/>
                </a:cxn>
                <a:cxn ang="0">
                  <a:pos x="205" y="179"/>
                </a:cxn>
                <a:cxn ang="0">
                  <a:pos x="133" y="179"/>
                </a:cxn>
                <a:cxn ang="0">
                  <a:pos x="133" y="316"/>
                </a:cxn>
                <a:cxn ang="0">
                  <a:pos x="133" y="346"/>
                </a:cxn>
                <a:cxn ang="0">
                  <a:pos x="133" y="359"/>
                </a:cxn>
                <a:cxn ang="0">
                  <a:pos x="133" y="367"/>
                </a:cxn>
                <a:cxn ang="0">
                  <a:pos x="141" y="374"/>
                </a:cxn>
                <a:cxn ang="0">
                  <a:pos x="141" y="374"/>
                </a:cxn>
                <a:cxn ang="0">
                  <a:pos x="150" y="388"/>
                </a:cxn>
                <a:cxn ang="0">
                  <a:pos x="156" y="388"/>
                </a:cxn>
                <a:cxn ang="0">
                  <a:pos x="173" y="388"/>
                </a:cxn>
                <a:cxn ang="0">
                  <a:pos x="205" y="374"/>
                </a:cxn>
                <a:cxn ang="0">
                  <a:pos x="211" y="432"/>
                </a:cxn>
                <a:cxn ang="0">
                  <a:pos x="173" y="439"/>
                </a:cxn>
                <a:cxn ang="0">
                  <a:pos x="133" y="454"/>
                </a:cxn>
                <a:cxn ang="0">
                  <a:pos x="101" y="454"/>
                </a:cxn>
                <a:cxn ang="0">
                  <a:pos x="87" y="439"/>
                </a:cxn>
                <a:cxn ang="0">
                  <a:pos x="71" y="432"/>
                </a:cxn>
                <a:cxn ang="0">
                  <a:pos x="55" y="418"/>
                </a:cxn>
                <a:cxn ang="0">
                  <a:pos x="55" y="410"/>
                </a:cxn>
                <a:cxn ang="0">
                  <a:pos x="40" y="388"/>
                </a:cxn>
                <a:cxn ang="0">
                  <a:pos x="40" y="374"/>
                </a:cxn>
                <a:cxn ang="0">
                  <a:pos x="40" y="353"/>
                </a:cxn>
                <a:cxn ang="0">
                  <a:pos x="40" y="331"/>
                </a:cxn>
                <a:cxn ang="0">
                  <a:pos x="40" y="179"/>
                </a:cxn>
                <a:cxn ang="0">
                  <a:pos x="0" y="179"/>
                </a:cxn>
                <a:cxn ang="0">
                  <a:pos x="0" y="116"/>
                </a:cxn>
                <a:cxn ang="0">
                  <a:pos x="40" y="116"/>
                </a:cxn>
                <a:cxn ang="0">
                  <a:pos x="40" y="49"/>
                </a:cxn>
                <a:cxn ang="0">
                  <a:pos x="133" y="0"/>
                </a:cxn>
                <a:cxn ang="0">
                  <a:pos x="133" y="116"/>
                </a:cxn>
                <a:cxn ang="0">
                  <a:pos x="205" y="116"/>
                </a:cxn>
                <a:cxn ang="0">
                  <a:pos x="205" y="116"/>
                </a:cxn>
              </a:cxnLst>
              <a:rect l="0" t="0" r="r" b="b"/>
              <a:pathLst>
                <a:path w="212" h="455">
                  <a:moveTo>
                    <a:pt x="205" y="116"/>
                  </a:moveTo>
                  <a:lnTo>
                    <a:pt x="205" y="179"/>
                  </a:lnTo>
                  <a:lnTo>
                    <a:pt x="133" y="179"/>
                  </a:lnTo>
                  <a:lnTo>
                    <a:pt x="133" y="316"/>
                  </a:lnTo>
                  <a:lnTo>
                    <a:pt x="133" y="346"/>
                  </a:lnTo>
                  <a:lnTo>
                    <a:pt x="133" y="359"/>
                  </a:lnTo>
                  <a:lnTo>
                    <a:pt x="133" y="367"/>
                  </a:lnTo>
                  <a:lnTo>
                    <a:pt x="141" y="374"/>
                  </a:lnTo>
                  <a:lnTo>
                    <a:pt x="141" y="374"/>
                  </a:lnTo>
                  <a:lnTo>
                    <a:pt x="150" y="388"/>
                  </a:lnTo>
                  <a:lnTo>
                    <a:pt x="156" y="388"/>
                  </a:lnTo>
                  <a:lnTo>
                    <a:pt x="173" y="388"/>
                  </a:lnTo>
                  <a:lnTo>
                    <a:pt x="205" y="374"/>
                  </a:lnTo>
                  <a:lnTo>
                    <a:pt x="211" y="432"/>
                  </a:lnTo>
                  <a:lnTo>
                    <a:pt x="173" y="439"/>
                  </a:lnTo>
                  <a:lnTo>
                    <a:pt x="133" y="454"/>
                  </a:lnTo>
                  <a:lnTo>
                    <a:pt x="101" y="454"/>
                  </a:lnTo>
                  <a:lnTo>
                    <a:pt x="87" y="439"/>
                  </a:lnTo>
                  <a:lnTo>
                    <a:pt x="71" y="432"/>
                  </a:lnTo>
                  <a:lnTo>
                    <a:pt x="55" y="418"/>
                  </a:lnTo>
                  <a:lnTo>
                    <a:pt x="55" y="410"/>
                  </a:lnTo>
                  <a:lnTo>
                    <a:pt x="40" y="388"/>
                  </a:lnTo>
                  <a:lnTo>
                    <a:pt x="40" y="374"/>
                  </a:lnTo>
                  <a:lnTo>
                    <a:pt x="40" y="353"/>
                  </a:lnTo>
                  <a:lnTo>
                    <a:pt x="40" y="331"/>
                  </a:lnTo>
                  <a:lnTo>
                    <a:pt x="40" y="179"/>
                  </a:lnTo>
                  <a:lnTo>
                    <a:pt x="0" y="179"/>
                  </a:lnTo>
                  <a:lnTo>
                    <a:pt x="0" y="116"/>
                  </a:lnTo>
                  <a:lnTo>
                    <a:pt x="40" y="116"/>
                  </a:lnTo>
                  <a:lnTo>
                    <a:pt x="40" y="49"/>
                  </a:lnTo>
                  <a:lnTo>
                    <a:pt x="133" y="0"/>
                  </a:lnTo>
                  <a:lnTo>
                    <a:pt x="133" y="116"/>
                  </a:lnTo>
                  <a:lnTo>
                    <a:pt x="205" y="116"/>
                  </a:lnTo>
                  <a:lnTo>
                    <a:pt x="205" y="11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0"/>
            <p:cNvSpPr>
              <a:spLocks noChangeArrowheads="1"/>
            </p:cNvSpPr>
            <p:nvPr/>
          </p:nvSpPr>
          <p:spPr bwMode="auto">
            <a:xfrm>
              <a:off x="3834" y="4047"/>
              <a:ext cx="118" cy="73"/>
            </a:xfrm>
            <a:custGeom>
              <a:avLst/>
              <a:gdLst/>
              <a:ahLst/>
              <a:cxnLst>
                <a:cxn ang="0">
                  <a:pos x="111" y="324"/>
                </a:cxn>
                <a:cxn ang="0">
                  <a:pos x="0" y="0"/>
                </a:cxn>
                <a:cxn ang="0">
                  <a:pos x="88" y="0"/>
                </a:cxn>
                <a:cxn ang="0">
                  <a:pos x="150" y="216"/>
                </a:cxn>
                <a:cxn ang="0">
                  <a:pos x="212" y="0"/>
                </a:cxn>
                <a:cxn ang="0">
                  <a:pos x="307" y="0"/>
                </a:cxn>
                <a:cxn ang="0">
                  <a:pos x="369" y="216"/>
                </a:cxn>
                <a:cxn ang="0">
                  <a:pos x="440" y="0"/>
                </a:cxn>
                <a:cxn ang="0">
                  <a:pos x="525" y="0"/>
                </a:cxn>
                <a:cxn ang="0">
                  <a:pos x="408" y="324"/>
                </a:cxn>
                <a:cxn ang="0">
                  <a:pos x="322" y="324"/>
                </a:cxn>
                <a:cxn ang="0">
                  <a:pos x="261" y="123"/>
                </a:cxn>
                <a:cxn ang="0">
                  <a:pos x="206" y="324"/>
                </a:cxn>
                <a:cxn ang="0">
                  <a:pos x="111" y="324"/>
                </a:cxn>
                <a:cxn ang="0">
                  <a:pos x="111" y="324"/>
                </a:cxn>
              </a:cxnLst>
              <a:rect l="0" t="0" r="r" b="b"/>
              <a:pathLst>
                <a:path w="526" h="325">
                  <a:moveTo>
                    <a:pt x="111" y="324"/>
                  </a:moveTo>
                  <a:lnTo>
                    <a:pt x="0" y="0"/>
                  </a:lnTo>
                  <a:lnTo>
                    <a:pt x="88" y="0"/>
                  </a:lnTo>
                  <a:lnTo>
                    <a:pt x="150" y="216"/>
                  </a:lnTo>
                  <a:lnTo>
                    <a:pt x="212" y="0"/>
                  </a:lnTo>
                  <a:lnTo>
                    <a:pt x="307" y="0"/>
                  </a:lnTo>
                  <a:lnTo>
                    <a:pt x="369" y="216"/>
                  </a:lnTo>
                  <a:lnTo>
                    <a:pt x="440" y="0"/>
                  </a:lnTo>
                  <a:lnTo>
                    <a:pt x="525" y="0"/>
                  </a:lnTo>
                  <a:lnTo>
                    <a:pt x="408" y="324"/>
                  </a:lnTo>
                  <a:lnTo>
                    <a:pt x="322" y="324"/>
                  </a:lnTo>
                  <a:lnTo>
                    <a:pt x="261" y="123"/>
                  </a:lnTo>
                  <a:lnTo>
                    <a:pt x="206" y="324"/>
                  </a:lnTo>
                  <a:lnTo>
                    <a:pt x="111" y="324"/>
                  </a:lnTo>
                  <a:lnTo>
                    <a:pt x="111" y="324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1"/>
            <p:cNvSpPr>
              <a:spLocks noChangeArrowheads="1"/>
            </p:cNvSpPr>
            <p:nvPr/>
          </p:nvSpPr>
          <p:spPr bwMode="auto">
            <a:xfrm>
              <a:off x="3960" y="4047"/>
              <a:ext cx="74" cy="76"/>
            </a:xfrm>
            <a:custGeom>
              <a:avLst/>
              <a:gdLst/>
              <a:ahLst/>
              <a:cxnLst>
                <a:cxn ang="0">
                  <a:pos x="228" y="224"/>
                </a:cxn>
                <a:cxn ang="0">
                  <a:pos x="330" y="240"/>
                </a:cxn>
                <a:cxn ang="0">
                  <a:pos x="313" y="261"/>
                </a:cxn>
                <a:cxn ang="0">
                  <a:pos x="290" y="288"/>
                </a:cxn>
                <a:cxn ang="0">
                  <a:pos x="267" y="311"/>
                </a:cxn>
                <a:cxn ang="0">
                  <a:pos x="244" y="318"/>
                </a:cxn>
                <a:cxn ang="0">
                  <a:pos x="205" y="324"/>
                </a:cxn>
                <a:cxn ang="0">
                  <a:pos x="166" y="339"/>
                </a:cxn>
                <a:cxn ang="0">
                  <a:pos x="134" y="324"/>
                </a:cxn>
                <a:cxn ang="0">
                  <a:pos x="87" y="318"/>
                </a:cxn>
                <a:cxn ang="0">
                  <a:pos x="63" y="303"/>
                </a:cxn>
                <a:cxn ang="0">
                  <a:pos x="32" y="281"/>
                </a:cxn>
                <a:cxn ang="0">
                  <a:pos x="17" y="246"/>
                </a:cxn>
                <a:cxn ang="0">
                  <a:pos x="8" y="216"/>
                </a:cxn>
                <a:cxn ang="0">
                  <a:pos x="0" y="173"/>
                </a:cxn>
                <a:cxn ang="0">
                  <a:pos x="0" y="129"/>
                </a:cxn>
                <a:cxn ang="0">
                  <a:pos x="8" y="102"/>
                </a:cxn>
                <a:cxn ang="0">
                  <a:pos x="23" y="66"/>
                </a:cxn>
                <a:cxn ang="0">
                  <a:pos x="40" y="43"/>
                </a:cxn>
                <a:cxn ang="0">
                  <a:pos x="78" y="16"/>
                </a:cxn>
                <a:cxn ang="0">
                  <a:pos x="118" y="0"/>
                </a:cxn>
                <a:cxn ang="0">
                  <a:pos x="157" y="0"/>
                </a:cxn>
                <a:cxn ang="0">
                  <a:pos x="205" y="0"/>
                </a:cxn>
                <a:cxn ang="0">
                  <a:pos x="228" y="7"/>
                </a:cxn>
                <a:cxn ang="0">
                  <a:pos x="267" y="22"/>
                </a:cxn>
                <a:cxn ang="0">
                  <a:pos x="283" y="43"/>
                </a:cxn>
                <a:cxn ang="0">
                  <a:pos x="322" y="108"/>
                </a:cxn>
                <a:cxn ang="0">
                  <a:pos x="330" y="189"/>
                </a:cxn>
                <a:cxn ang="0">
                  <a:pos x="87" y="189"/>
                </a:cxn>
                <a:cxn ang="0">
                  <a:pos x="95" y="216"/>
                </a:cxn>
                <a:cxn ang="0">
                  <a:pos x="102" y="231"/>
                </a:cxn>
                <a:cxn ang="0">
                  <a:pos x="118" y="246"/>
                </a:cxn>
                <a:cxn ang="0">
                  <a:pos x="141" y="261"/>
                </a:cxn>
                <a:cxn ang="0">
                  <a:pos x="166" y="275"/>
                </a:cxn>
                <a:cxn ang="0">
                  <a:pos x="196" y="275"/>
                </a:cxn>
                <a:cxn ang="0">
                  <a:pos x="212" y="261"/>
                </a:cxn>
                <a:cxn ang="0">
                  <a:pos x="220" y="246"/>
                </a:cxn>
                <a:cxn ang="0">
                  <a:pos x="228" y="224"/>
                </a:cxn>
                <a:cxn ang="0">
                  <a:pos x="228" y="224"/>
                </a:cxn>
                <a:cxn ang="0">
                  <a:pos x="244" y="138"/>
                </a:cxn>
                <a:cxn ang="0">
                  <a:pos x="244" y="117"/>
                </a:cxn>
                <a:cxn ang="0">
                  <a:pos x="228" y="102"/>
                </a:cxn>
                <a:cxn ang="0">
                  <a:pos x="220" y="81"/>
                </a:cxn>
                <a:cxn ang="0">
                  <a:pos x="196" y="66"/>
                </a:cxn>
                <a:cxn ang="0">
                  <a:pos x="166" y="66"/>
                </a:cxn>
                <a:cxn ang="0">
                  <a:pos x="141" y="66"/>
                </a:cxn>
                <a:cxn ang="0">
                  <a:pos x="118" y="81"/>
                </a:cxn>
                <a:cxn ang="0">
                  <a:pos x="102" y="102"/>
                </a:cxn>
                <a:cxn ang="0">
                  <a:pos x="95" y="117"/>
                </a:cxn>
                <a:cxn ang="0">
                  <a:pos x="95" y="138"/>
                </a:cxn>
                <a:cxn ang="0">
                  <a:pos x="244" y="138"/>
                </a:cxn>
                <a:cxn ang="0">
                  <a:pos x="244" y="138"/>
                </a:cxn>
              </a:cxnLst>
              <a:rect l="0" t="0" r="r" b="b"/>
              <a:pathLst>
                <a:path w="331" h="340">
                  <a:moveTo>
                    <a:pt x="228" y="224"/>
                  </a:moveTo>
                  <a:lnTo>
                    <a:pt x="330" y="240"/>
                  </a:lnTo>
                  <a:lnTo>
                    <a:pt x="313" y="261"/>
                  </a:lnTo>
                  <a:lnTo>
                    <a:pt x="290" y="288"/>
                  </a:lnTo>
                  <a:lnTo>
                    <a:pt x="267" y="311"/>
                  </a:lnTo>
                  <a:lnTo>
                    <a:pt x="244" y="318"/>
                  </a:lnTo>
                  <a:lnTo>
                    <a:pt x="205" y="324"/>
                  </a:lnTo>
                  <a:lnTo>
                    <a:pt x="166" y="339"/>
                  </a:lnTo>
                  <a:lnTo>
                    <a:pt x="134" y="324"/>
                  </a:lnTo>
                  <a:lnTo>
                    <a:pt x="87" y="318"/>
                  </a:lnTo>
                  <a:lnTo>
                    <a:pt x="63" y="303"/>
                  </a:lnTo>
                  <a:lnTo>
                    <a:pt x="32" y="281"/>
                  </a:lnTo>
                  <a:lnTo>
                    <a:pt x="17" y="246"/>
                  </a:lnTo>
                  <a:lnTo>
                    <a:pt x="8" y="216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8" y="102"/>
                  </a:lnTo>
                  <a:lnTo>
                    <a:pt x="23" y="66"/>
                  </a:lnTo>
                  <a:lnTo>
                    <a:pt x="40" y="43"/>
                  </a:lnTo>
                  <a:lnTo>
                    <a:pt x="78" y="16"/>
                  </a:lnTo>
                  <a:lnTo>
                    <a:pt x="118" y="0"/>
                  </a:lnTo>
                  <a:lnTo>
                    <a:pt x="157" y="0"/>
                  </a:lnTo>
                  <a:lnTo>
                    <a:pt x="205" y="0"/>
                  </a:lnTo>
                  <a:lnTo>
                    <a:pt x="228" y="7"/>
                  </a:lnTo>
                  <a:lnTo>
                    <a:pt x="267" y="22"/>
                  </a:lnTo>
                  <a:lnTo>
                    <a:pt x="283" y="43"/>
                  </a:lnTo>
                  <a:lnTo>
                    <a:pt x="322" y="108"/>
                  </a:lnTo>
                  <a:lnTo>
                    <a:pt x="330" y="189"/>
                  </a:lnTo>
                  <a:lnTo>
                    <a:pt x="87" y="189"/>
                  </a:lnTo>
                  <a:lnTo>
                    <a:pt x="95" y="216"/>
                  </a:lnTo>
                  <a:lnTo>
                    <a:pt x="102" y="231"/>
                  </a:lnTo>
                  <a:lnTo>
                    <a:pt x="118" y="246"/>
                  </a:lnTo>
                  <a:lnTo>
                    <a:pt x="141" y="261"/>
                  </a:lnTo>
                  <a:lnTo>
                    <a:pt x="166" y="275"/>
                  </a:lnTo>
                  <a:lnTo>
                    <a:pt x="196" y="275"/>
                  </a:lnTo>
                  <a:lnTo>
                    <a:pt x="212" y="261"/>
                  </a:lnTo>
                  <a:lnTo>
                    <a:pt x="220" y="246"/>
                  </a:lnTo>
                  <a:lnTo>
                    <a:pt x="228" y="224"/>
                  </a:lnTo>
                  <a:lnTo>
                    <a:pt x="228" y="224"/>
                  </a:lnTo>
                  <a:close/>
                  <a:moveTo>
                    <a:pt x="244" y="138"/>
                  </a:moveTo>
                  <a:lnTo>
                    <a:pt x="244" y="117"/>
                  </a:lnTo>
                  <a:lnTo>
                    <a:pt x="228" y="102"/>
                  </a:lnTo>
                  <a:lnTo>
                    <a:pt x="220" y="81"/>
                  </a:lnTo>
                  <a:lnTo>
                    <a:pt x="196" y="66"/>
                  </a:lnTo>
                  <a:lnTo>
                    <a:pt x="166" y="66"/>
                  </a:lnTo>
                  <a:lnTo>
                    <a:pt x="141" y="66"/>
                  </a:lnTo>
                  <a:lnTo>
                    <a:pt x="118" y="81"/>
                  </a:lnTo>
                  <a:lnTo>
                    <a:pt x="102" y="102"/>
                  </a:lnTo>
                  <a:lnTo>
                    <a:pt x="95" y="117"/>
                  </a:lnTo>
                  <a:lnTo>
                    <a:pt x="95" y="138"/>
                  </a:lnTo>
                  <a:lnTo>
                    <a:pt x="244" y="138"/>
                  </a:lnTo>
                  <a:lnTo>
                    <a:pt x="244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2"/>
            <p:cNvSpPr>
              <a:spLocks noChangeArrowheads="1"/>
            </p:cNvSpPr>
            <p:nvPr/>
          </p:nvSpPr>
          <p:spPr bwMode="auto">
            <a:xfrm>
              <a:off x="4046" y="4047"/>
              <a:ext cx="74" cy="76"/>
            </a:xfrm>
            <a:custGeom>
              <a:avLst/>
              <a:gdLst/>
              <a:ahLst/>
              <a:cxnLst>
                <a:cxn ang="0">
                  <a:pos x="227" y="224"/>
                </a:cxn>
                <a:cxn ang="0">
                  <a:pos x="329" y="240"/>
                </a:cxn>
                <a:cxn ang="0">
                  <a:pos x="313" y="261"/>
                </a:cxn>
                <a:cxn ang="0">
                  <a:pos x="290" y="288"/>
                </a:cxn>
                <a:cxn ang="0">
                  <a:pos x="267" y="311"/>
                </a:cxn>
                <a:cxn ang="0">
                  <a:pos x="235" y="318"/>
                </a:cxn>
                <a:cxn ang="0">
                  <a:pos x="204" y="324"/>
                </a:cxn>
                <a:cxn ang="0">
                  <a:pos x="166" y="339"/>
                </a:cxn>
                <a:cxn ang="0">
                  <a:pos x="126" y="324"/>
                </a:cxn>
                <a:cxn ang="0">
                  <a:pos x="87" y="318"/>
                </a:cxn>
                <a:cxn ang="0">
                  <a:pos x="62" y="303"/>
                </a:cxn>
                <a:cxn ang="0">
                  <a:pos x="32" y="281"/>
                </a:cxn>
                <a:cxn ang="0">
                  <a:pos x="16" y="246"/>
                </a:cxn>
                <a:cxn ang="0">
                  <a:pos x="7" y="216"/>
                </a:cxn>
                <a:cxn ang="0">
                  <a:pos x="0" y="173"/>
                </a:cxn>
                <a:cxn ang="0">
                  <a:pos x="0" y="129"/>
                </a:cxn>
                <a:cxn ang="0">
                  <a:pos x="7" y="102"/>
                </a:cxn>
                <a:cxn ang="0">
                  <a:pos x="22" y="66"/>
                </a:cxn>
                <a:cxn ang="0">
                  <a:pos x="39" y="43"/>
                </a:cxn>
                <a:cxn ang="0">
                  <a:pos x="79" y="16"/>
                </a:cxn>
                <a:cxn ang="0">
                  <a:pos x="111" y="0"/>
                </a:cxn>
                <a:cxn ang="0">
                  <a:pos x="157" y="0"/>
                </a:cxn>
                <a:cxn ang="0">
                  <a:pos x="204" y="0"/>
                </a:cxn>
                <a:cxn ang="0">
                  <a:pos x="227" y="7"/>
                </a:cxn>
                <a:cxn ang="0">
                  <a:pos x="267" y="22"/>
                </a:cxn>
                <a:cxn ang="0">
                  <a:pos x="283" y="43"/>
                </a:cxn>
                <a:cxn ang="0">
                  <a:pos x="322" y="108"/>
                </a:cxn>
                <a:cxn ang="0">
                  <a:pos x="329" y="189"/>
                </a:cxn>
                <a:cxn ang="0">
                  <a:pos x="87" y="189"/>
                </a:cxn>
                <a:cxn ang="0">
                  <a:pos x="94" y="216"/>
                </a:cxn>
                <a:cxn ang="0">
                  <a:pos x="101" y="231"/>
                </a:cxn>
                <a:cxn ang="0">
                  <a:pos x="111" y="246"/>
                </a:cxn>
                <a:cxn ang="0">
                  <a:pos x="140" y="261"/>
                </a:cxn>
                <a:cxn ang="0">
                  <a:pos x="166" y="275"/>
                </a:cxn>
                <a:cxn ang="0">
                  <a:pos x="195" y="275"/>
                </a:cxn>
                <a:cxn ang="0">
                  <a:pos x="212" y="261"/>
                </a:cxn>
                <a:cxn ang="0">
                  <a:pos x="219" y="246"/>
                </a:cxn>
                <a:cxn ang="0">
                  <a:pos x="227" y="224"/>
                </a:cxn>
                <a:cxn ang="0">
                  <a:pos x="227" y="224"/>
                </a:cxn>
                <a:cxn ang="0">
                  <a:pos x="235" y="138"/>
                </a:cxn>
                <a:cxn ang="0">
                  <a:pos x="235" y="117"/>
                </a:cxn>
                <a:cxn ang="0">
                  <a:pos x="227" y="102"/>
                </a:cxn>
                <a:cxn ang="0">
                  <a:pos x="219" y="81"/>
                </a:cxn>
                <a:cxn ang="0">
                  <a:pos x="195" y="66"/>
                </a:cxn>
                <a:cxn ang="0">
                  <a:pos x="166" y="66"/>
                </a:cxn>
                <a:cxn ang="0">
                  <a:pos x="140" y="66"/>
                </a:cxn>
                <a:cxn ang="0">
                  <a:pos x="111" y="81"/>
                </a:cxn>
                <a:cxn ang="0">
                  <a:pos x="101" y="102"/>
                </a:cxn>
                <a:cxn ang="0">
                  <a:pos x="94" y="117"/>
                </a:cxn>
                <a:cxn ang="0">
                  <a:pos x="94" y="138"/>
                </a:cxn>
                <a:cxn ang="0">
                  <a:pos x="235" y="138"/>
                </a:cxn>
                <a:cxn ang="0">
                  <a:pos x="235" y="138"/>
                </a:cxn>
              </a:cxnLst>
              <a:rect l="0" t="0" r="r" b="b"/>
              <a:pathLst>
                <a:path w="330" h="340">
                  <a:moveTo>
                    <a:pt x="227" y="224"/>
                  </a:moveTo>
                  <a:lnTo>
                    <a:pt x="329" y="240"/>
                  </a:lnTo>
                  <a:lnTo>
                    <a:pt x="313" y="261"/>
                  </a:lnTo>
                  <a:lnTo>
                    <a:pt x="290" y="288"/>
                  </a:lnTo>
                  <a:lnTo>
                    <a:pt x="267" y="311"/>
                  </a:lnTo>
                  <a:lnTo>
                    <a:pt x="235" y="318"/>
                  </a:lnTo>
                  <a:lnTo>
                    <a:pt x="204" y="324"/>
                  </a:lnTo>
                  <a:lnTo>
                    <a:pt x="166" y="339"/>
                  </a:lnTo>
                  <a:lnTo>
                    <a:pt x="126" y="324"/>
                  </a:lnTo>
                  <a:lnTo>
                    <a:pt x="87" y="318"/>
                  </a:lnTo>
                  <a:lnTo>
                    <a:pt x="62" y="303"/>
                  </a:lnTo>
                  <a:lnTo>
                    <a:pt x="32" y="281"/>
                  </a:lnTo>
                  <a:lnTo>
                    <a:pt x="16" y="246"/>
                  </a:lnTo>
                  <a:lnTo>
                    <a:pt x="7" y="216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7" y="102"/>
                  </a:lnTo>
                  <a:lnTo>
                    <a:pt x="22" y="66"/>
                  </a:lnTo>
                  <a:lnTo>
                    <a:pt x="39" y="43"/>
                  </a:lnTo>
                  <a:lnTo>
                    <a:pt x="79" y="16"/>
                  </a:lnTo>
                  <a:lnTo>
                    <a:pt x="111" y="0"/>
                  </a:lnTo>
                  <a:lnTo>
                    <a:pt x="157" y="0"/>
                  </a:lnTo>
                  <a:lnTo>
                    <a:pt x="204" y="0"/>
                  </a:lnTo>
                  <a:lnTo>
                    <a:pt x="227" y="7"/>
                  </a:lnTo>
                  <a:lnTo>
                    <a:pt x="267" y="22"/>
                  </a:lnTo>
                  <a:lnTo>
                    <a:pt x="283" y="43"/>
                  </a:lnTo>
                  <a:lnTo>
                    <a:pt x="322" y="108"/>
                  </a:lnTo>
                  <a:lnTo>
                    <a:pt x="329" y="189"/>
                  </a:lnTo>
                  <a:lnTo>
                    <a:pt x="87" y="189"/>
                  </a:lnTo>
                  <a:lnTo>
                    <a:pt x="94" y="216"/>
                  </a:lnTo>
                  <a:lnTo>
                    <a:pt x="101" y="231"/>
                  </a:lnTo>
                  <a:lnTo>
                    <a:pt x="111" y="246"/>
                  </a:lnTo>
                  <a:lnTo>
                    <a:pt x="140" y="261"/>
                  </a:lnTo>
                  <a:lnTo>
                    <a:pt x="166" y="275"/>
                  </a:lnTo>
                  <a:lnTo>
                    <a:pt x="195" y="275"/>
                  </a:lnTo>
                  <a:lnTo>
                    <a:pt x="212" y="261"/>
                  </a:lnTo>
                  <a:lnTo>
                    <a:pt x="219" y="246"/>
                  </a:lnTo>
                  <a:lnTo>
                    <a:pt x="227" y="224"/>
                  </a:lnTo>
                  <a:lnTo>
                    <a:pt x="227" y="224"/>
                  </a:lnTo>
                  <a:close/>
                  <a:moveTo>
                    <a:pt x="235" y="138"/>
                  </a:moveTo>
                  <a:lnTo>
                    <a:pt x="235" y="117"/>
                  </a:lnTo>
                  <a:lnTo>
                    <a:pt x="227" y="102"/>
                  </a:lnTo>
                  <a:lnTo>
                    <a:pt x="219" y="81"/>
                  </a:lnTo>
                  <a:lnTo>
                    <a:pt x="195" y="66"/>
                  </a:lnTo>
                  <a:lnTo>
                    <a:pt x="166" y="66"/>
                  </a:lnTo>
                  <a:lnTo>
                    <a:pt x="140" y="66"/>
                  </a:lnTo>
                  <a:lnTo>
                    <a:pt x="111" y="81"/>
                  </a:lnTo>
                  <a:lnTo>
                    <a:pt x="101" y="102"/>
                  </a:lnTo>
                  <a:lnTo>
                    <a:pt x="94" y="117"/>
                  </a:lnTo>
                  <a:lnTo>
                    <a:pt x="94" y="138"/>
                  </a:lnTo>
                  <a:lnTo>
                    <a:pt x="235" y="138"/>
                  </a:lnTo>
                  <a:lnTo>
                    <a:pt x="235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3"/>
            <p:cNvSpPr>
              <a:spLocks noChangeArrowheads="1"/>
            </p:cNvSpPr>
            <p:nvPr/>
          </p:nvSpPr>
          <p:spPr bwMode="auto">
            <a:xfrm>
              <a:off x="4136" y="4047"/>
              <a:ext cx="74" cy="73"/>
            </a:xfrm>
            <a:custGeom>
              <a:avLst/>
              <a:gdLst/>
              <a:ahLst/>
              <a:cxnLst>
                <a:cxn ang="0">
                  <a:pos x="329" y="324"/>
                </a:cxn>
                <a:cxn ang="0">
                  <a:pos x="235" y="324"/>
                </a:cxn>
                <a:cxn ang="0">
                  <a:pos x="235" y="166"/>
                </a:cxn>
                <a:cxn ang="0">
                  <a:pos x="235" y="129"/>
                </a:cxn>
                <a:cxn ang="0">
                  <a:pos x="235" y="108"/>
                </a:cxn>
                <a:cxn ang="0">
                  <a:pos x="235" y="102"/>
                </a:cxn>
                <a:cxn ang="0">
                  <a:pos x="219" y="81"/>
                </a:cxn>
                <a:cxn ang="0">
                  <a:pos x="204" y="73"/>
                </a:cxn>
                <a:cxn ang="0">
                  <a:pos x="196" y="66"/>
                </a:cxn>
                <a:cxn ang="0">
                  <a:pos x="180" y="66"/>
                </a:cxn>
                <a:cxn ang="0">
                  <a:pos x="149" y="66"/>
                </a:cxn>
                <a:cxn ang="0">
                  <a:pos x="126" y="73"/>
                </a:cxn>
                <a:cxn ang="0">
                  <a:pos x="117" y="87"/>
                </a:cxn>
                <a:cxn ang="0">
                  <a:pos x="94" y="108"/>
                </a:cxn>
                <a:cxn ang="0">
                  <a:pos x="94" y="123"/>
                </a:cxn>
                <a:cxn ang="0">
                  <a:pos x="94" y="145"/>
                </a:cxn>
                <a:cxn ang="0">
                  <a:pos x="94" y="180"/>
                </a:cxn>
                <a:cxn ang="0">
                  <a:pos x="94" y="324"/>
                </a:cxn>
                <a:cxn ang="0">
                  <a:pos x="0" y="324"/>
                </a:cxn>
                <a:cxn ang="0">
                  <a:pos x="0" y="0"/>
                </a:cxn>
                <a:cxn ang="0">
                  <a:pos x="94" y="0"/>
                </a:cxn>
                <a:cxn ang="0">
                  <a:pos x="94" y="51"/>
                </a:cxn>
                <a:cxn ang="0">
                  <a:pos x="117" y="22"/>
                </a:cxn>
                <a:cxn ang="0">
                  <a:pos x="140" y="7"/>
                </a:cxn>
                <a:cxn ang="0">
                  <a:pos x="180" y="0"/>
                </a:cxn>
                <a:cxn ang="0">
                  <a:pos x="204" y="0"/>
                </a:cxn>
                <a:cxn ang="0">
                  <a:pos x="244" y="0"/>
                </a:cxn>
                <a:cxn ang="0">
                  <a:pos x="267" y="7"/>
                </a:cxn>
                <a:cxn ang="0">
                  <a:pos x="283" y="16"/>
                </a:cxn>
                <a:cxn ang="0">
                  <a:pos x="306" y="30"/>
                </a:cxn>
                <a:cxn ang="0">
                  <a:pos x="314" y="51"/>
                </a:cxn>
                <a:cxn ang="0">
                  <a:pos x="322" y="66"/>
                </a:cxn>
                <a:cxn ang="0">
                  <a:pos x="329" y="87"/>
                </a:cxn>
                <a:cxn ang="0">
                  <a:pos x="329" y="123"/>
                </a:cxn>
                <a:cxn ang="0">
                  <a:pos x="329" y="324"/>
                </a:cxn>
                <a:cxn ang="0">
                  <a:pos x="329" y="324"/>
                </a:cxn>
              </a:cxnLst>
              <a:rect l="0" t="0" r="r" b="b"/>
              <a:pathLst>
                <a:path w="330" h="325">
                  <a:moveTo>
                    <a:pt x="329" y="324"/>
                  </a:moveTo>
                  <a:lnTo>
                    <a:pt x="235" y="324"/>
                  </a:lnTo>
                  <a:lnTo>
                    <a:pt x="235" y="166"/>
                  </a:lnTo>
                  <a:lnTo>
                    <a:pt x="235" y="129"/>
                  </a:lnTo>
                  <a:lnTo>
                    <a:pt x="235" y="108"/>
                  </a:lnTo>
                  <a:lnTo>
                    <a:pt x="235" y="102"/>
                  </a:lnTo>
                  <a:lnTo>
                    <a:pt x="219" y="81"/>
                  </a:lnTo>
                  <a:lnTo>
                    <a:pt x="204" y="73"/>
                  </a:lnTo>
                  <a:lnTo>
                    <a:pt x="196" y="66"/>
                  </a:lnTo>
                  <a:lnTo>
                    <a:pt x="180" y="66"/>
                  </a:lnTo>
                  <a:lnTo>
                    <a:pt x="149" y="66"/>
                  </a:lnTo>
                  <a:lnTo>
                    <a:pt x="126" y="73"/>
                  </a:lnTo>
                  <a:lnTo>
                    <a:pt x="117" y="87"/>
                  </a:lnTo>
                  <a:lnTo>
                    <a:pt x="94" y="108"/>
                  </a:lnTo>
                  <a:lnTo>
                    <a:pt x="94" y="123"/>
                  </a:lnTo>
                  <a:lnTo>
                    <a:pt x="94" y="145"/>
                  </a:lnTo>
                  <a:lnTo>
                    <a:pt x="94" y="180"/>
                  </a:lnTo>
                  <a:lnTo>
                    <a:pt x="94" y="324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51"/>
                  </a:lnTo>
                  <a:lnTo>
                    <a:pt x="117" y="22"/>
                  </a:lnTo>
                  <a:lnTo>
                    <a:pt x="140" y="7"/>
                  </a:lnTo>
                  <a:lnTo>
                    <a:pt x="180" y="0"/>
                  </a:lnTo>
                  <a:lnTo>
                    <a:pt x="204" y="0"/>
                  </a:lnTo>
                  <a:lnTo>
                    <a:pt x="244" y="0"/>
                  </a:lnTo>
                  <a:lnTo>
                    <a:pt x="267" y="7"/>
                  </a:lnTo>
                  <a:lnTo>
                    <a:pt x="283" y="16"/>
                  </a:lnTo>
                  <a:lnTo>
                    <a:pt x="306" y="30"/>
                  </a:lnTo>
                  <a:lnTo>
                    <a:pt x="314" y="51"/>
                  </a:lnTo>
                  <a:lnTo>
                    <a:pt x="322" y="66"/>
                  </a:lnTo>
                  <a:lnTo>
                    <a:pt x="329" y="87"/>
                  </a:lnTo>
                  <a:lnTo>
                    <a:pt x="329" y="123"/>
                  </a:lnTo>
                  <a:lnTo>
                    <a:pt x="329" y="324"/>
                  </a:lnTo>
                  <a:lnTo>
                    <a:pt x="329" y="324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4"/>
            <p:cNvSpPr>
              <a:spLocks noChangeArrowheads="1"/>
            </p:cNvSpPr>
            <p:nvPr/>
          </p:nvSpPr>
          <p:spPr bwMode="auto">
            <a:xfrm>
              <a:off x="4273" y="4020"/>
              <a:ext cx="85" cy="100"/>
            </a:xfrm>
            <a:custGeom>
              <a:avLst/>
              <a:gdLst/>
              <a:ahLst/>
              <a:cxnLst>
                <a:cxn ang="0">
                  <a:pos x="0" y="446"/>
                </a:cxn>
                <a:cxn ang="0">
                  <a:pos x="0" y="0"/>
                </a:cxn>
                <a:cxn ang="0">
                  <a:pos x="166" y="0"/>
                </a:cxn>
                <a:cxn ang="0">
                  <a:pos x="219" y="0"/>
                </a:cxn>
                <a:cxn ang="0">
                  <a:pos x="251" y="7"/>
                </a:cxn>
                <a:cxn ang="0">
                  <a:pos x="283" y="7"/>
                </a:cxn>
                <a:cxn ang="0">
                  <a:pos x="306" y="15"/>
                </a:cxn>
                <a:cxn ang="0">
                  <a:pos x="338" y="29"/>
                </a:cxn>
                <a:cxn ang="0">
                  <a:pos x="352" y="56"/>
                </a:cxn>
                <a:cxn ang="0">
                  <a:pos x="369" y="80"/>
                </a:cxn>
                <a:cxn ang="0">
                  <a:pos x="377" y="107"/>
                </a:cxn>
                <a:cxn ang="0">
                  <a:pos x="377" y="137"/>
                </a:cxn>
                <a:cxn ang="0">
                  <a:pos x="377" y="180"/>
                </a:cxn>
                <a:cxn ang="0">
                  <a:pos x="361" y="209"/>
                </a:cxn>
                <a:cxn ang="0">
                  <a:pos x="345" y="238"/>
                </a:cxn>
                <a:cxn ang="0">
                  <a:pos x="329" y="252"/>
                </a:cxn>
                <a:cxn ang="0">
                  <a:pos x="299" y="266"/>
                </a:cxn>
                <a:cxn ang="0">
                  <a:pos x="274" y="281"/>
                </a:cxn>
                <a:cxn ang="0">
                  <a:pos x="244" y="281"/>
                </a:cxn>
                <a:cxn ang="0">
                  <a:pos x="212" y="281"/>
                </a:cxn>
                <a:cxn ang="0">
                  <a:pos x="166" y="281"/>
                </a:cxn>
                <a:cxn ang="0">
                  <a:pos x="102" y="281"/>
                </a:cxn>
                <a:cxn ang="0">
                  <a:pos x="102" y="446"/>
                </a:cxn>
                <a:cxn ang="0">
                  <a:pos x="0" y="446"/>
                </a:cxn>
                <a:cxn ang="0">
                  <a:pos x="0" y="446"/>
                </a:cxn>
                <a:cxn ang="0">
                  <a:pos x="102" y="80"/>
                </a:cxn>
                <a:cxn ang="0">
                  <a:pos x="102" y="201"/>
                </a:cxn>
                <a:cxn ang="0">
                  <a:pos x="157" y="201"/>
                </a:cxn>
                <a:cxn ang="0">
                  <a:pos x="204" y="201"/>
                </a:cxn>
                <a:cxn ang="0">
                  <a:pos x="228" y="201"/>
                </a:cxn>
                <a:cxn ang="0">
                  <a:pos x="244" y="194"/>
                </a:cxn>
                <a:cxn ang="0">
                  <a:pos x="267" y="188"/>
                </a:cxn>
                <a:cxn ang="0">
                  <a:pos x="283" y="173"/>
                </a:cxn>
                <a:cxn ang="0">
                  <a:pos x="290" y="164"/>
                </a:cxn>
                <a:cxn ang="0">
                  <a:pos x="290" y="137"/>
                </a:cxn>
                <a:cxn ang="0">
                  <a:pos x="290" y="123"/>
                </a:cxn>
                <a:cxn ang="0">
                  <a:pos x="274" y="107"/>
                </a:cxn>
                <a:cxn ang="0">
                  <a:pos x="251" y="86"/>
                </a:cxn>
                <a:cxn ang="0">
                  <a:pos x="228" y="80"/>
                </a:cxn>
                <a:cxn ang="0">
                  <a:pos x="212" y="80"/>
                </a:cxn>
                <a:cxn ang="0">
                  <a:pos x="180" y="80"/>
                </a:cxn>
                <a:cxn ang="0">
                  <a:pos x="149" y="80"/>
                </a:cxn>
                <a:cxn ang="0">
                  <a:pos x="102" y="80"/>
                </a:cxn>
                <a:cxn ang="0">
                  <a:pos x="102" y="80"/>
                </a:cxn>
              </a:cxnLst>
              <a:rect l="0" t="0" r="r" b="b"/>
              <a:pathLst>
                <a:path w="378" h="447">
                  <a:moveTo>
                    <a:pt x="0" y="446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219" y="0"/>
                  </a:lnTo>
                  <a:lnTo>
                    <a:pt x="251" y="7"/>
                  </a:lnTo>
                  <a:lnTo>
                    <a:pt x="283" y="7"/>
                  </a:lnTo>
                  <a:lnTo>
                    <a:pt x="306" y="15"/>
                  </a:lnTo>
                  <a:lnTo>
                    <a:pt x="338" y="29"/>
                  </a:lnTo>
                  <a:lnTo>
                    <a:pt x="352" y="56"/>
                  </a:lnTo>
                  <a:lnTo>
                    <a:pt x="369" y="80"/>
                  </a:lnTo>
                  <a:lnTo>
                    <a:pt x="377" y="107"/>
                  </a:lnTo>
                  <a:lnTo>
                    <a:pt x="377" y="137"/>
                  </a:lnTo>
                  <a:lnTo>
                    <a:pt x="377" y="180"/>
                  </a:lnTo>
                  <a:lnTo>
                    <a:pt x="361" y="209"/>
                  </a:lnTo>
                  <a:lnTo>
                    <a:pt x="345" y="238"/>
                  </a:lnTo>
                  <a:lnTo>
                    <a:pt x="329" y="252"/>
                  </a:lnTo>
                  <a:lnTo>
                    <a:pt x="299" y="266"/>
                  </a:lnTo>
                  <a:lnTo>
                    <a:pt x="274" y="281"/>
                  </a:lnTo>
                  <a:lnTo>
                    <a:pt x="244" y="281"/>
                  </a:lnTo>
                  <a:lnTo>
                    <a:pt x="212" y="281"/>
                  </a:lnTo>
                  <a:lnTo>
                    <a:pt x="166" y="281"/>
                  </a:lnTo>
                  <a:lnTo>
                    <a:pt x="102" y="281"/>
                  </a:lnTo>
                  <a:lnTo>
                    <a:pt x="102" y="446"/>
                  </a:lnTo>
                  <a:lnTo>
                    <a:pt x="0" y="446"/>
                  </a:lnTo>
                  <a:lnTo>
                    <a:pt x="0" y="446"/>
                  </a:lnTo>
                  <a:close/>
                  <a:moveTo>
                    <a:pt x="102" y="80"/>
                  </a:moveTo>
                  <a:lnTo>
                    <a:pt x="102" y="201"/>
                  </a:lnTo>
                  <a:lnTo>
                    <a:pt x="157" y="201"/>
                  </a:lnTo>
                  <a:lnTo>
                    <a:pt x="204" y="201"/>
                  </a:lnTo>
                  <a:lnTo>
                    <a:pt x="228" y="201"/>
                  </a:lnTo>
                  <a:lnTo>
                    <a:pt x="244" y="194"/>
                  </a:lnTo>
                  <a:lnTo>
                    <a:pt x="267" y="188"/>
                  </a:lnTo>
                  <a:lnTo>
                    <a:pt x="283" y="173"/>
                  </a:lnTo>
                  <a:lnTo>
                    <a:pt x="290" y="164"/>
                  </a:lnTo>
                  <a:lnTo>
                    <a:pt x="290" y="137"/>
                  </a:lnTo>
                  <a:lnTo>
                    <a:pt x="290" y="123"/>
                  </a:lnTo>
                  <a:lnTo>
                    <a:pt x="274" y="107"/>
                  </a:lnTo>
                  <a:lnTo>
                    <a:pt x="251" y="86"/>
                  </a:lnTo>
                  <a:lnTo>
                    <a:pt x="228" y="80"/>
                  </a:lnTo>
                  <a:lnTo>
                    <a:pt x="212" y="80"/>
                  </a:lnTo>
                  <a:lnTo>
                    <a:pt x="180" y="80"/>
                  </a:lnTo>
                  <a:lnTo>
                    <a:pt x="149" y="80"/>
                  </a:lnTo>
                  <a:lnTo>
                    <a:pt x="102" y="80"/>
                  </a:lnTo>
                  <a:lnTo>
                    <a:pt x="102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5"/>
            <p:cNvSpPr>
              <a:spLocks noChangeArrowheads="1"/>
            </p:cNvSpPr>
            <p:nvPr/>
          </p:nvSpPr>
          <p:spPr bwMode="auto">
            <a:xfrm>
              <a:off x="4375" y="4020"/>
              <a:ext cx="108" cy="100"/>
            </a:xfrm>
            <a:custGeom>
              <a:avLst/>
              <a:gdLst/>
              <a:ahLst/>
              <a:cxnLst>
                <a:cxn ang="0">
                  <a:pos x="0" y="446"/>
                </a:cxn>
                <a:cxn ang="0">
                  <a:pos x="0" y="0"/>
                </a:cxn>
                <a:cxn ang="0">
                  <a:pos x="165" y="0"/>
                </a:cxn>
                <a:cxn ang="0">
                  <a:pos x="244" y="310"/>
                </a:cxn>
                <a:cxn ang="0">
                  <a:pos x="330" y="0"/>
                </a:cxn>
                <a:cxn ang="0">
                  <a:pos x="478" y="0"/>
                </a:cxn>
                <a:cxn ang="0">
                  <a:pos x="478" y="446"/>
                </a:cxn>
                <a:cxn ang="0">
                  <a:pos x="391" y="446"/>
                </a:cxn>
                <a:cxn ang="0">
                  <a:pos x="391" y="93"/>
                </a:cxn>
                <a:cxn ang="0">
                  <a:pos x="299" y="446"/>
                </a:cxn>
                <a:cxn ang="0">
                  <a:pos x="189" y="446"/>
                </a:cxn>
                <a:cxn ang="0">
                  <a:pos x="101" y="93"/>
                </a:cxn>
                <a:cxn ang="0">
                  <a:pos x="95" y="446"/>
                </a:cxn>
                <a:cxn ang="0">
                  <a:pos x="0" y="446"/>
                </a:cxn>
                <a:cxn ang="0">
                  <a:pos x="0" y="446"/>
                </a:cxn>
              </a:cxnLst>
              <a:rect l="0" t="0" r="r" b="b"/>
              <a:pathLst>
                <a:path w="479" h="447">
                  <a:moveTo>
                    <a:pt x="0" y="446"/>
                  </a:moveTo>
                  <a:lnTo>
                    <a:pt x="0" y="0"/>
                  </a:lnTo>
                  <a:lnTo>
                    <a:pt x="165" y="0"/>
                  </a:lnTo>
                  <a:lnTo>
                    <a:pt x="244" y="310"/>
                  </a:lnTo>
                  <a:lnTo>
                    <a:pt x="330" y="0"/>
                  </a:lnTo>
                  <a:lnTo>
                    <a:pt x="478" y="0"/>
                  </a:lnTo>
                  <a:lnTo>
                    <a:pt x="478" y="446"/>
                  </a:lnTo>
                  <a:lnTo>
                    <a:pt x="391" y="446"/>
                  </a:lnTo>
                  <a:lnTo>
                    <a:pt x="391" y="93"/>
                  </a:lnTo>
                  <a:lnTo>
                    <a:pt x="299" y="446"/>
                  </a:lnTo>
                  <a:lnTo>
                    <a:pt x="189" y="446"/>
                  </a:lnTo>
                  <a:lnTo>
                    <a:pt x="101" y="93"/>
                  </a:lnTo>
                  <a:lnTo>
                    <a:pt x="95" y="446"/>
                  </a:lnTo>
                  <a:lnTo>
                    <a:pt x="0" y="446"/>
                  </a:lnTo>
                  <a:lnTo>
                    <a:pt x="0" y="44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6"/>
            <p:cNvSpPr>
              <a:spLocks noChangeArrowheads="1"/>
            </p:cNvSpPr>
            <p:nvPr/>
          </p:nvSpPr>
          <p:spPr bwMode="auto">
            <a:xfrm>
              <a:off x="4497" y="4020"/>
              <a:ext cx="85" cy="100"/>
            </a:xfrm>
            <a:custGeom>
              <a:avLst/>
              <a:gdLst/>
              <a:ahLst/>
              <a:cxnLst>
                <a:cxn ang="0">
                  <a:pos x="134" y="446"/>
                </a:cxn>
                <a:cxn ang="0">
                  <a:pos x="134" y="80"/>
                </a:cxn>
                <a:cxn ang="0">
                  <a:pos x="0" y="80"/>
                </a:cxn>
                <a:cxn ang="0">
                  <a:pos x="0" y="0"/>
                </a:cxn>
                <a:cxn ang="0">
                  <a:pos x="377" y="0"/>
                </a:cxn>
                <a:cxn ang="0">
                  <a:pos x="377" y="80"/>
                </a:cxn>
                <a:cxn ang="0">
                  <a:pos x="235" y="80"/>
                </a:cxn>
                <a:cxn ang="0">
                  <a:pos x="235" y="446"/>
                </a:cxn>
                <a:cxn ang="0">
                  <a:pos x="134" y="446"/>
                </a:cxn>
                <a:cxn ang="0">
                  <a:pos x="134" y="446"/>
                </a:cxn>
              </a:cxnLst>
              <a:rect l="0" t="0" r="r" b="b"/>
              <a:pathLst>
                <a:path w="378" h="447">
                  <a:moveTo>
                    <a:pt x="134" y="446"/>
                  </a:moveTo>
                  <a:lnTo>
                    <a:pt x="134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377" y="0"/>
                  </a:lnTo>
                  <a:lnTo>
                    <a:pt x="377" y="80"/>
                  </a:lnTo>
                  <a:lnTo>
                    <a:pt x="235" y="80"/>
                  </a:lnTo>
                  <a:lnTo>
                    <a:pt x="235" y="446"/>
                  </a:lnTo>
                  <a:lnTo>
                    <a:pt x="134" y="446"/>
                  </a:lnTo>
                  <a:lnTo>
                    <a:pt x="134" y="44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7"/>
            <p:cNvSpPr>
              <a:spLocks noChangeArrowheads="1"/>
            </p:cNvSpPr>
            <p:nvPr/>
          </p:nvSpPr>
          <p:spPr bwMode="auto">
            <a:xfrm>
              <a:off x="4640" y="4020"/>
              <a:ext cx="72" cy="10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87" y="164"/>
                </a:cxn>
                <a:cxn ang="0">
                  <a:pos x="126" y="137"/>
                </a:cxn>
                <a:cxn ang="0">
                  <a:pos x="156" y="123"/>
                </a:cxn>
                <a:cxn ang="0">
                  <a:pos x="205" y="123"/>
                </a:cxn>
                <a:cxn ang="0">
                  <a:pos x="228" y="123"/>
                </a:cxn>
                <a:cxn ang="0">
                  <a:pos x="260" y="129"/>
                </a:cxn>
                <a:cxn ang="0">
                  <a:pos x="283" y="137"/>
                </a:cxn>
                <a:cxn ang="0">
                  <a:pos x="299" y="151"/>
                </a:cxn>
                <a:cxn ang="0">
                  <a:pos x="313" y="180"/>
                </a:cxn>
                <a:cxn ang="0">
                  <a:pos x="321" y="194"/>
                </a:cxn>
                <a:cxn ang="0">
                  <a:pos x="321" y="224"/>
                </a:cxn>
                <a:cxn ang="0">
                  <a:pos x="321" y="259"/>
                </a:cxn>
                <a:cxn ang="0">
                  <a:pos x="321" y="446"/>
                </a:cxn>
                <a:cxn ang="0">
                  <a:pos x="228" y="446"/>
                </a:cxn>
                <a:cxn ang="0">
                  <a:pos x="228" y="281"/>
                </a:cxn>
                <a:cxn ang="0">
                  <a:pos x="228" y="245"/>
                </a:cxn>
                <a:cxn ang="0">
                  <a:pos x="228" y="231"/>
                </a:cxn>
                <a:cxn ang="0">
                  <a:pos x="228" y="209"/>
                </a:cxn>
                <a:cxn ang="0">
                  <a:pos x="219" y="201"/>
                </a:cxn>
                <a:cxn ang="0">
                  <a:pos x="205" y="194"/>
                </a:cxn>
                <a:cxn ang="0">
                  <a:pos x="196" y="188"/>
                </a:cxn>
                <a:cxn ang="0">
                  <a:pos x="165" y="188"/>
                </a:cxn>
                <a:cxn ang="0">
                  <a:pos x="149" y="188"/>
                </a:cxn>
                <a:cxn ang="0">
                  <a:pos x="126" y="194"/>
                </a:cxn>
                <a:cxn ang="0">
                  <a:pos x="117" y="201"/>
                </a:cxn>
                <a:cxn ang="0">
                  <a:pos x="94" y="231"/>
                </a:cxn>
                <a:cxn ang="0">
                  <a:pos x="94" y="252"/>
                </a:cxn>
                <a:cxn ang="0">
                  <a:pos x="87" y="288"/>
                </a:cxn>
                <a:cxn ang="0">
                  <a:pos x="87" y="446"/>
                </a:cxn>
                <a:cxn ang="0">
                  <a:pos x="0" y="446"/>
                </a:cxn>
                <a:cxn ang="0">
                  <a:pos x="0" y="0"/>
                </a:cxn>
                <a:cxn ang="0">
                  <a:pos x="87" y="0"/>
                </a:cxn>
                <a:cxn ang="0">
                  <a:pos x="87" y="0"/>
                </a:cxn>
              </a:cxnLst>
              <a:rect l="0" t="0" r="r" b="b"/>
              <a:pathLst>
                <a:path w="322" h="447">
                  <a:moveTo>
                    <a:pt x="87" y="0"/>
                  </a:moveTo>
                  <a:lnTo>
                    <a:pt x="87" y="164"/>
                  </a:lnTo>
                  <a:lnTo>
                    <a:pt x="126" y="137"/>
                  </a:lnTo>
                  <a:lnTo>
                    <a:pt x="156" y="123"/>
                  </a:lnTo>
                  <a:lnTo>
                    <a:pt x="205" y="123"/>
                  </a:lnTo>
                  <a:lnTo>
                    <a:pt x="228" y="123"/>
                  </a:lnTo>
                  <a:lnTo>
                    <a:pt x="260" y="129"/>
                  </a:lnTo>
                  <a:lnTo>
                    <a:pt x="283" y="137"/>
                  </a:lnTo>
                  <a:lnTo>
                    <a:pt x="299" y="151"/>
                  </a:lnTo>
                  <a:lnTo>
                    <a:pt x="313" y="180"/>
                  </a:lnTo>
                  <a:lnTo>
                    <a:pt x="321" y="194"/>
                  </a:lnTo>
                  <a:lnTo>
                    <a:pt x="321" y="224"/>
                  </a:lnTo>
                  <a:lnTo>
                    <a:pt x="321" y="259"/>
                  </a:lnTo>
                  <a:lnTo>
                    <a:pt x="321" y="446"/>
                  </a:lnTo>
                  <a:lnTo>
                    <a:pt x="228" y="446"/>
                  </a:lnTo>
                  <a:lnTo>
                    <a:pt x="228" y="281"/>
                  </a:lnTo>
                  <a:lnTo>
                    <a:pt x="228" y="245"/>
                  </a:lnTo>
                  <a:lnTo>
                    <a:pt x="228" y="231"/>
                  </a:lnTo>
                  <a:lnTo>
                    <a:pt x="228" y="209"/>
                  </a:lnTo>
                  <a:lnTo>
                    <a:pt x="219" y="201"/>
                  </a:lnTo>
                  <a:lnTo>
                    <a:pt x="205" y="194"/>
                  </a:lnTo>
                  <a:lnTo>
                    <a:pt x="196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26" y="194"/>
                  </a:lnTo>
                  <a:lnTo>
                    <a:pt x="117" y="201"/>
                  </a:lnTo>
                  <a:lnTo>
                    <a:pt x="94" y="231"/>
                  </a:lnTo>
                  <a:lnTo>
                    <a:pt x="94" y="252"/>
                  </a:lnTo>
                  <a:lnTo>
                    <a:pt x="87" y="288"/>
                  </a:lnTo>
                  <a:lnTo>
                    <a:pt x="87" y="446"/>
                  </a:lnTo>
                  <a:lnTo>
                    <a:pt x="0" y="446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0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8"/>
            <p:cNvSpPr>
              <a:spLocks noChangeArrowheads="1"/>
            </p:cNvSpPr>
            <p:nvPr/>
          </p:nvSpPr>
          <p:spPr bwMode="auto">
            <a:xfrm>
              <a:off x="4734" y="4020"/>
              <a:ext cx="21" cy="10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95" y="0"/>
                </a:cxn>
                <a:cxn ang="0">
                  <a:pos x="95" y="80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446"/>
                </a:cxn>
                <a:cxn ang="0">
                  <a:pos x="0" y="123"/>
                </a:cxn>
                <a:cxn ang="0">
                  <a:pos x="95" y="123"/>
                </a:cxn>
                <a:cxn ang="0">
                  <a:pos x="95" y="446"/>
                </a:cxn>
                <a:cxn ang="0">
                  <a:pos x="0" y="446"/>
                </a:cxn>
                <a:cxn ang="0">
                  <a:pos x="0" y="446"/>
                </a:cxn>
              </a:cxnLst>
              <a:rect l="0" t="0" r="r" b="b"/>
              <a:pathLst>
                <a:path w="96" h="447">
                  <a:moveTo>
                    <a:pt x="0" y="80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80"/>
                  </a:lnTo>
                  <a:lnTo>
                    <a:pt x="0" y="80"/>
                  </a:lnTo>
                  <a:lnTo>
                    <a:pt x="0" y="80"/>
                  </a:lnTo>
                  <a:close/>
                  <a:moveTo>
                    <a:pt x="0" y="446"/>
                  </a:moveTo>
                  <a:lnTo>
                    <a:pt x="0" y="123"/>
                  </a:lnTo>
                  <a:lnTo>
                    <a:pt x="95" y="123"/>
                  </a:lnTo>
                  <a:lnTo>
                    <a:pt x="95" y="446"/>
                  </a:lnTo>
                  <a:lnTo>
                    <a:pt x="0" y="446"/>
                  </a:lnTo>
                  <a:lnTo>
                    <a:pt x="0" y="4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9"/>
            <p:cNvSpPr>
              <a:spLocks noChangeArrowheads="1"/>
            </p:cNvSpPr>
            <p:nvPr/>
          </p:nvSpPr>
          <p:spPr bwMode="auto">
            <a:xfrm>
              <a:off x="4770" y="4022"/>
              <a:ext cx="47" cy="102"/>
            </a:xfrm>
            <a:custGeom>
              <a:avLst/>
              <a:gdLst/>
              <a:ahLst/>
              <a:cxnLst>
                <a:cxn ang="0">
                  <a:pos x="205" y="116"/>
                </a:cxn>
                <a:cxn ang="0">
                  <a:pos x="205" y="179"/>
                </a:cxn>
                <a:cxn ang="0">
                  <a:pos x="133" y="179"/>
                </a:cxn>
                <a:cxn ang="0">
                  <a:pos x="133" y="316"/>
                </a:cxn>
                <a:cxn ang="0">
                  <a:pos x="133" y="346"/>
                </a:cxn>
                <a:cxn ang="0">
                  <a:pos x="133" y="359"/>
                </a:cxn>
                <a:cxn ang="0">
                  <a:pos x="133" y="367"/>
                </a:cxn>
                <a:cxn ang="0">
                  <a:pos x="140" y="374"/>
                </a:cxn>
                <a:cxn ang="0">
                  <a:pos x="150" y="374"/>
                </a:cxn>
                <a:cxn ang="0">
                  <a:pos x="150" y="388"/>
                </a:cxn>
                <a:cxn ang="0">
                  <a:pos x="165" y="388"/>
                </a:cxn>
                <a:cxn ang="0">
                  <a:pos x="188" y="388"/>
                </a:cxn>
                <a:cxn ang="0">
                  <a:pos x="211" y="374"/>
                </a:cxn>
                <a:cxn ang="0">
                  <a:pos x="211" y="432"/>
                </a:cxn>
                <a:cxn ang="0">
                  <a:pos x="173" y="439"/>
                </a:cxn>
                <a:cxn ang="0">
                  <a:pos x="133" y="454"/>
                </a:cxn>
                <a:cxn ang="0">
                  <a:pos x="118" y="454"/>
                </a:cxn>
                <a:cxn ang="0">
                  <a:pos x="87" y="439"/>
                </a:cxn>
                <a:cxn ang="0">
                  <a:pos x="71" y="432"/>
                </a:cxn>
                <a:cxn ang="0">
                  <a:pos x="61" y="418"/>
                </a:cxn>
                <a:cxn ang="0">
                  <a:pos x="55" y="410"/>
                </a:cxn>
                <a:cxn ang="0">
                  <a:pos x="39" y="388"/>
                </a:cxn>
                <a:cxn ang="0">
                  <a:pos x="39" y="374"/>
                </a:cxn>
                <a:cxn ang="0">
                  <a:pos x="39" y="353"/>
                </a:cxn>
                <a:cxn ang="0">
                  <a:pos x="39" y="331"/>
                </a:cxn>
                <a:cxn ang="0">
                  <a:pos x="39" y="179"/>
                </a:cxn>
                <a:cxn ang="0">
                  <a:pos x="0" y="179"/>
                </a:cxn>
                <a:cxn ang="0">
                  <a:pos x="0" y="116"/>
                </a:cxn>
                <a:cxn ang="0">
                  <a:pos x="39" y="116"/>
                </a:cxn>
                <a:cxn ang="0">
                  <a:pos x="39" y="49"/>
                </a:cxn>
                <a:cxn ang="0">
                  <a:pos x="133" y="0"/>
                </a:cxn>
                <a:cxn ang="0">
                  <a:pos x="133" y="116"/>
                </a:cxn>
                <a:cxn ang="0">
                  <a:pos x="205" y="116"/>
                </a:cxn>
                <a:cxn ang="0">
                  <a:pos x="205" y="116"/>
                </a:cxn>
              </a:cxnLst>
              <a:rect l="0" t="0" r="r" b="b"/>
              <a:pathLst>
                <a:path w="212" h="455">
                  <a:moveTo>
                    <a:pt x="205" y="116"/>
                  </a:moveTo>
                  <a:lnTo>
                    <a:pt x="205" y="179"/>
                  </a:lnTo>
                  <a:lnTo>
                    <a:pt x="133" y="179"/>
                  </a:lnTo>
                  <a:lnTo>
                    <a:pt x="133" y="316"/>
                  </a:lnTo>
                  <a:lnTo>
                    <a:pt x="133" y="346"/>
                  </a:lnTo>
                  <a:lnTo>
                    <a:pt x="133" y="359"/>
                  </a:lnTo>
                  <a:lnTo>
                    <a:pt x="133" y="367"/>
                  </a:lnTo>
                  <a:lnTo>
                    <a:pt x="140" y="374"/>
                  </a:lnTo>
                  <a:lnTo>
                    <a:pt x="150" y="374"/>
                  </a:lnTo>
                  <a:lnTo>
                    <a:pt x="150" y="388"/>
                  </a:lnTo>
                  <a:lnTo>
                    <a:pt x="165" y="388"/>
                  </a:lnTo>
                  <a:lnTo>
                    <a:pt x="188" y="388"/>
                  </a:lnTo>
                  <a:lnTo>
                    <a:pt x="211" y="374"/>
                  </a:lnTo>
                  <a:lnTo>
                    <a:pt x="211" y="432"/>
                  </a:lnTo>
                  <a:lnTo>
                    <a:pt x="173" y="439"/>
                  </a:lnTo>
                  <a:lnTo>
                    <a:pt x="133" y="454"/>
                  </a:lnTo>
                  <a:lnTo>
                    <a:pt x="118" y="454"/>
                  </a:lnTo>
                  <a:lnTo>
                    <a:pt x="87" y="439"/>
                  </a:lnTo>
                  <a:lnTo>
                    <a:pt x="71" y="432"/>
                  </a:lnTo>
                  <a:lnTo>
                    <a:pt x="61" y="418"/>
                  </a:lnTo>
                  <a:lnTo>
                    <a:pt x="55" y="410"/>
                  </a:lnTo>
                  <a:lnTo>
                    <a:pt x="39" y="388"/>
                  </a:lnTo>
                  <a:lnTo>
                    <a:pt x="39" y="374"/>
                  </a:lnTo>
                  <a:lnTo>
                    <a:pt x="39" y="353"/>
                  </a:lnTo>
                  <a:lnTo>
                    <a:pt x="39" y="331"/>
                  </a:lnTo>
                  <a:lnTo>
                    <a:pt x="39" y="179"/>
                  </a:lnTo>
                  <a:lnTo>
                    <a:pt x="0" y="179"/>
                  </a:lnTo>
                  <a:lnTo>
                    <a:pt x="0" y="116"/>
                  </a:lnTo>
                  <a:lnTo>
                    <a:pt x="39" y="116"/>
                  </a:lnTo>
                  <a:lnTo>
                    <a:pt x="39" y="49"/>
                  </a:lnTo>
                  <a:lnTo>
                    <a:pt x="133" y="0"/>
                  </a:lnTo>
                  <a:lnTo>
                    <a:pt x="133" y="116"/>
                  </a:lnTo>
                  <a:lnTo>
                    <a:pt x="205" y="116"/>
                  </a:lnTo>
                  <a:lnTo>
                    <a:pt x="205" y="11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0"/>
            <p:cNvSpPr>
              <a:spLocks noChangeArrowheads="1"/>
            </p:cNvSpPr>
            <p:nvPr/>
          </p:nvSpPr>
          <p:spPr bwMode="auto">
            <a:xfrm>
              <a:off x="4819" y="4047"/>
              <a:ext cx="74" cy="76"/>
            </a:xfrm>
            <a:custGeom>
              <a:avLst/>
              <a:gdLst/>
              <a:ahLst/>
              <a:cxnLst>
                <a:cxn ang="0">
                  <a:pos x="95" y="224"/>
                </a:cxn>
                <a:cxn ang="0">
                  <a:pos x="118" y="253"/>
                </a:cxn>
                <a:cxn ang="0">
                  <a:pos x="173" y="275"/>
                </a:cxn>
                <a:cxn ang="0">
                  <a:pos x="228" y="253"/>
                </a:cxn>
                <a:cxn ang="0">
                  <a:pos x="245" y="240"/>
                </a:cxn>
                <a:cxn ang="0">
                  <a:pos x="235" y="224"/>
                </a:cxn>
                <a:cxn ang="0">
                  <a:pos x="196" y="216"/>
                </a:cxn>
                <a:cxn ang="0">
                  <a:pos x="56" y="173"/>
                </a:cxn>
                <a:cxn ang="0">
                  <a:pos x="17" y="123"/>
                </a:cxn>
                <a:cxn ang="0">
                  <a:pos x="17" y="66"/>
                </a:cxn>
                <a:cxn ang="0">
                  <a:pos x="46" y="22"/>
                </a:cxn>
                <a:cxn ang="0">
                  <a:pos x="118" y="0"/>
                </a:cxn>
                <a:cxn ang="0">
                  <a:pos x="205" y="0"/>
                </a:cxn>
                <a:cxn ang="0">
                  <a:pos x="268" y="16"/>
                </a:cxn>
                <a:cxn ang="0">
                  <a:pos x="306" y="58"/>
                </a:cxn>
                <a:cxn ang="0">
                  <a:pos x="228" y="102"/>
                </a:cxn>
                <a:cxn ang="0">
                  <a:pos x="205" y="73"/>
                </a:cxn>
                <a:cxn ang="0">
                  <a:pos x="166" y="66"/>
                </a:cxn>
                <a:cxn ang="0">
                  <a:pos x="118" y="73"/>
                </a:cxn>
                <a:cxn ang="0">
                  <a:pos x="111" y="87"/>
                </a:cxn>
                <a:cxn ang="0">
                  <a:pos x="118" y="108"/>
                </a:cxn>
                <a:cxn ang="0">
                  <a:pos x="157" y="117"/>
                </a:cxn>
                <a:cxn ang="0">
                  <a:pos x="245" y="138"/>
                </a:cxn>
                <a:cxn ang="0">
                  <a:pos x="306" y="166"/>
                </a:cxn>
                <a:cxn ang="0">
                  <a:pos x="330" y="202"/>
                </a:cxn>
                <a:cxn ang="0">
                  <a:pos x="323" y="253"/>
                </a:cxn>
                <a:cxn ang="0">
                  <a:pos x="291" y="303"/>
                </a:cxn>
                <a:cxn ang="0">
                  <a:pos x="219" y="324"/>
                </a:cxn>
                <a:cxn ang="0">
                  <a:pos x="127" y="324"/>
                </a:cxn>
                <a:cxn ang="0">
                  <a:pos x="56" y="303"/>
                </a:cxn>
                <a:cxn ang="0">
                  <a:pos x="8" y="261"/>
                </a:cxn>
                <a:cxn ang="0">
                  <a:pos x="0" y="231"/>
                </a:cxn>
              </a:cxnLst>
              <a:rect l="0" t="0" r="r" b="b"/>
              <a:pathLst>
                <a:path w="331" h="340">
                  <a:moveTo>
                    <a:pt x="0" y="231"/>
                  </a:moveTo>
                  <a:lnTo>
                    <a:pt x="95" y="224"/>
                  </a:lnTo>
                  <a:lnTo>
                    <a:pt x="101" y="240"/>
                  </a:lnTo>
                  <a:lnTo>
                    <a:pt x="118" y="253"/>
                  </a:lnTo>
                  <a:lnTo>
                    <a:pt x="134" y="261"/>
                  </a:lnTo>
                  <a:lnTo>
                    <a:pt x="173" y="275"/>
                  </a:lnTo>
                  <a:lnTo>
                    <a:pt x="205" y="275"/>
                  </a:lnTo>
                  <a:lnTo>
                    <a:pt x="228" y="253"/>
                  </a:lnTo>
                  <a:lnTo>
                    <a:pt x="235" y="246"/>
                  </a:lnTo>
                  <a:lnTo>
                    <a:pt x="245" y="240"/>
                  </a:lnTo>
                  <a:lnTo>
                    <a:pt x="235" y="231"/>
                  </a:lnTo>
                  <a:lnTo>
                    <a:pt x="235" y="224"/>
                  </a:lnTo>
                  <a:lnTo>
                    <a:pt x="228" y="216"/>
                  </a:lnTo>
                  <a:lnTo>
                    <a:pt x="196" y="216"/>
                  </a:lnTo>
                  <a:lnTo>
                    <a:pt x="111" y="189"/>
                  </a:lnTo>
                  <a:lnTo>
                    <a:pt x="56" y="173"/>
                  </a:lnTo>
                  <a:lnTo>
                    <a:pt x="33" y="145"/>
                  </a:lnTo>
                  <a:lnTo>
                    <a:pt x="17" y="123"/>
                  </a:lnTo>
                  <a:lnTo>
                    <a:pt x="8" y="102"/>
                  </a:lnTo>
                  <a:lnTo>
                    <a:pt x="17" y="66"/>
                  </a:lnTo>
                  <a:lnTo>
                    <a:pt x="33" y="51"/>
                  </a:lnTo>
                  <a:lnTo>
                    <a:pt x="46" y="22"/>
                  </a:lnTo>
                  <a:lnTo>
                    <a:pt x="78" y="7"/>
                  </a:lnTo>
                  <a:lnTo>
                    <a:pt x="118" y="0"/>
                  </a:lnTo>
                  <a:lnTo>
                    <a:pt x="166" y="0"/>
                  </a:lnTo>
                  <a:lnTo>
                    <a:pt x="205" y="0"/>
                  </a:lnTo>
                  <a:lnTo>
                    <a:pt x="245" y="7"/>
                  </a:lnTo>
                  <a:lnTo>
                    <a:pt x="268" y="16"/>
                  </a:lnTo>
                  <a:lnTo>
                    <a:pt x="291" y="43"/>
                  </a:lnTo>
                  <a:lnTo>
                    <a:pt x="306" y="58"/>
                  </a:lnTo>
                  <a:lnTo>
                    <a:pt x="313" y="87"/>
                  </a:lnTo>
                  <a:lnTo>
                    <a:pt x="228" y="102"/>
                  </a:lnTo>
                  <a:lnTo>
                    <a:pt x="219" y="81"/>
                  </a:lnTo>
                  <a:lnTo>
                    <a:pt x="205" y="73"/>
                  </a:lnTo>
                  <a:lnTo>
                    <a:pt x="190" y="66"/>
                  </a:lnTo>
                  <a:lnTo>
                    <a:pt x="166" y="66"/>
                  </a:lnTo>
                  <a:lnTo>
                    <a:pt x="134" y="66"/>
                  </a:lnTo>
                  <a:lnTo>
                    <a:pt x="118" y="73"/>
                  </a:lnTo>
                  <a:lnTo>
                    <a:pt x="111" y="81"/>
                  </a:lnTo>
                  <a:lnTo>
                    <a:pt x="111" y="87"/>
                  </a:lnTo>
                  <a:lnTo>
                    <a:pt x="111" y="102"/>
                  </a:lnTo>
                  <a:lnTo>
                    <a:pt x="118" y="108"/>
                  </a:lnTo>
                  <a:lnTo>
                    <a:pt x="127" y="108"/>
                  </a:lnTo>
                  <a:lnTo>
                    <a:pt x="157" y="117"/>
                  </a:lnTo>
                  <a:lnTo>
                    <a:pt x="196" y="123"/>
                  </a:lnTo>
                  <a:lnTo>
                    <a:pt x="245" y="138"/>
                  </a:lnTo>
                  <a:lnTo>
                    <a:pt x="283" y="145"/>
                  </a:lnTo>
                  <a:lnTo>
                    <a:pt x="306" y="166"/>
                  </a:lnTo>
                  <a:lnTo>
                    <a:pt x="313" y="180"/>
                  </a:lnTo>
                  <a:lnTo>
                    <a:pt x="330" y="202"/>
                  </a:lnTo>
                  <a:lnTo>
                    <a:pt x="330" y="231"/>
                  </a:lnTo>
                  <a:lnTo>
                    <a:pt x="323" y="253"/>
                  </a:lnTo>
                  <a:lnTo>
                    <a:pt x="313" y="281"/>
                  </a:lnTo>
                  <a:lnTo>
                    <a:pt x="291" y="303"/>
                  </a:lnTo>
                  <a:lnTo>
                    <a:pt x="260" y="318"/>
                  </a:lnTo>
                  <a:lnTo>
                    <a:pt x="219" y="324"/>
                  </a:lnTo>
                  <a:lnTo>
                    <a:pt x="173" y="339"/>
                  </a:lnTo>
                  <a:lnTo>
                    <a:pt x="127" y="324"/>
                  </a:lnTo>
                  <a:lnTo>
                    <a:pt x="78" y="318"/>
                  </a:lnTo>
                  <a:lnTo>
                    <a:pt x="56" y="303"/>
                  </a:lnTo>
                  <a:lnTo>
                    <a:pt x="33" y="288"/>
                  </a:lnTo>
                  <a:lnTo>
                    <a:pt x="8" y="261"/>
                  </a:lnTo>
                  <a:lnTo>
                    <a:pt x="0" y="231"/>
                  </a:lnTo>
                  <a:lnTo>
                    <a:pt x="0" y="231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AutoShape 241"/>
            <p:cNvSpPr>
              <a:spLocks noChangeArrowheads="1"/>
            </p:cNvSpPr>
            <p:nvPr/>
          </p:nvSpPr>
          <p:spPr bwMode="auto">
            <a:xfrm>
              <a:off x="4953" y="4077"/>
              <a:ext cx="42" cy="19"/>
            </a:xfrm>
            <a:prstGeom prst="roundRect">
              <a:avLst>
                <a:gd name="adj" fmla="val 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242"/>
            <p:cNvSpPr>
              <a:spLocks noChangeShapeType="1"/>
            </p:cNvSpPr>
            <p:nvPr/>
          </p:nvSpPr>
          <p:spPr bwMode="auto">
            <a:xfrm>
              <a:off x="1545" y="3783"/>
              <a:ext cx="1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43"/>
            <p:cNvSpPr>
              <a:spLocks noChangeShapeType="1"/>
            </p:cNvSpPr>
            <p:nvPr/>
          </p:nvSpPr>
          <p:spPr bwMode="auto">
            <a:xfrm>
              <a:off x="1696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44"/>
            <p:cNvSpPr>
              <a:spLocks noChangeShapeType="1"/>
            </p:cNvSpPr>
            <p:nvPr/>
          </p:nvSpPr>
          <p:spPr bwMode="auto">
            <a:xfrm>
              <a:off x="1849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45"/>
            <p:cNvSpPr>
              <a:spLocks noChangeShapeType="1"/>
            </p:cNvSpPr>
            <p:nvPr/>
          </p:nvSpPr>
          <p:spPr bwMode="auto">
            <a:xfrm>
              <a:off x="2000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246"/>
            <p:cNvSpPr>
              <a:spLocks noChangeShapeType="1"/>
            </p:cNvSpPr>
            <p:nvPr/>
          </p:nvSpPr>
          <p:spPr bwMode="auto">
            <a:xfrm>
              <a:off x="2153" y="3783"/>
              <a:ext cx="2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47"/>
            <p:cNvSpPr>
              <a:spLocks noChangeShapeType="1"/>
            </p:cNvSpPr>
            <p:nvPr/>
          </p:nvSpPr>
          <p:spPr bwMode="auto">
            <a:xfrm>
              <a:off x="2304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248"/>
            <p:cNvSpPr>
              <a:spLocks noChangeShapeType="1"/>
            </p:cNvSpPr>
            <p:nvPr/>
          </p:nvSpPr>
          <p:spPr bwMode="auto">
            <a:xfrm>
              <a:off x="2457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49"/>
            <p:cNvSpPr>
              <a:spLocks noChangeShapeType="1"/>
            </p:cNvSpPr>
            <p:nvPr/>
          </p:nvSpPr>
          <p:spPr bwMode="auto">
            <a:xfrm>
              <a:off x="2608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50"/>
            <p:cNvSpPr>
              <a:spLocks noChangeShapeType="1"/>
            </p:cNvSpPr>
            <p:nvPr/>
          </p:nvSpPr>
          <p:spPr bwMode="auto">
            <a:xfrm>
              <a:off x="2760" y="3783"/>
              <a:ext cx="1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251"/>
            <p:cNvSpPr>
              <a:spLocks noChangeShapeType="1"/>
            </p:cNvSpPr>
            <p:nvPr/>
          </p:nvSpPr>
          <p:spPr bwMode="auto">
            <a:xfrm>
              <a:off x="2911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252"/>
            <p:cNvSpPr>
              <a:spLocks noChangeShapeType="1"/>
            </p:cNvSpPr>
            <p:nvPr/>
          </p:nvSpPr>
          <p:spPr bwMode="auto">
            <a:xfrm>
              <a:off x="3064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253"/>
            <p:cNvSpPr>
              <a:spLocks noChangeShapeType="1"/>
            </p:cNvSpPr>
            <p:nvPr/>
          </p:nvSpPr>
          <p:spPr bwMode="auto">
            <a:xfrm>
              <a:off x="3215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254"/>
            <p:cNvSpPr>
              <a:spLocks noChangeShapeType="1"/>
            </p:cNvSpPr>
            <p:nvPr/>
          </p:nvSpPr>
          <p:spPr bwMode="auto">
            <a:xfrm>
              <a:off x="3368" y="3783"/>
              <a:ext cx="1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255"/>
            <p:cNvSpPr>
              <a:spLocks noChangeShapeType="1"/>
            </p:cNvSpPr>
            <p:nvPr/>
          </p:nvSpPr>
          <p:spPr bwMode="auto">
            <a:xfrm>
              <a:off x="3519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256"/>
            <p:cNvSpPr>
              <a:spLocks noChangeShapeType="1"/>
            </p:cNvSpPr>
            <p:nvPr/>
          </p:nvSpPr>
          <p:spPr bwMode="auto">
            <a:xfrm>
              <a:off x="3672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257"/>
            <p:cNvSpPr>
              <a:spLocks noChangeShapeType="1"/>
            </p:cNvSpPr>
            <p:nvPr/>
          </p:nvSpPr>
          <p:spPr bwMode="auto">
            <a:xfrm>
              <a:off x="3823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258"/>
            <p:cNvSpPr>
              <a:spLocks noChangeShapeType="1"/>
            </p:cNvSpPr>
            <p:nvPr/>
          </p:nvSpPr>
          <p:spPr bwMode="auto">
            <a:xfrm>
              <a:off x="3976" y="3783"/>
              <a:ext cx="2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259"/>
            <p:cNvSpPr>
              <a:spLocks noChangeShapeType="1"/>
            </p:cNvSpPr>
            <p:nvPr/>
          </p:nvSpPr>
          <p:spPr bwMode="auto">
            <a:xfrm>
              <a:off x="4127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260"/>
            <p:cNvSpPr>
              <a:spLocks noChangeShapeType="1"/>
            </p:cNvSpPr>
            <p:nvPr/>
          </p:nvSpPr>
          <p:spPr bwMode="auto">
            <a:xfrm>
              <a:off x="4280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261"/>
            <p:cNvSpPr>
              <a:spLocks noChangeShapeType="1"/>
            </p:cNvSpPr>
            <p:nvPr/>
          </p:nvSpPr>
          <p:spPr bwMode="auto">
            <a:xfrm>
              <a:off x="4432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262"/>
            <p:cNvSpPr>
              <a:spLocks noChangeShapeType="1"/>
            </p:cNvSpPr>
            <p:nvPr/>
          </p:nvSpPr>
          <p:spPr bwMode="auto">
            <a:xfrm>
              <a:off x="4584" y="3783"/>
              <a:ext cx="2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263"/>
            <p:cNvSpPr>
              <a:spLocks noChangeShapeType="1"/>
            </p:cNvSpPr>
            <p:nvPr/>
          </p:nvSpPr>
          <p:spPr bwMode="auto">
            <a:xfrm>
              <a:off x="4736" y="3821"/>
              <a:ext cx="1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264"/>
            <p:cNvSpPr>
              <a:spLocks noChangeShapeType="1"/>
            </p:cNvSpPr>
            <p:nvPr/>
          </p:nvSpPr>
          <p:spPr bwMode="auto">
            <a:xfrm>
              <a:off x="4889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65"/>
            <p:cNvSpPr>
              <a:spLocks noChangeShapeType="1"/>
            </p:cNvSpPr>
            <p:nvPr/>
          </p:nvSpPr>
          <p:spPr bwMode="auto">
            <a:xfrm>
              <a:off x="5040" y="3821"/>
              <a:ext cx="2" cy="3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266"/>
            <p:cNvSpPr>
              <a:spLocks noChangeShapeType="1"/>
            </p:cNvSpPr>
            <p:nvPr/>
          </p:nvSpPr>
          <p:spPr bwMode="auto">
            <a:xfrm>
              <a:off x="5193" y="3783"/>
              <a:ext cx="2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267"/>
            <p:cNvSpPr>
              <a:spLocks noChangeShapeType="1"/>
            </p:cNvSpPr>
            <p:nvPr/>
          </p:nvSpPr>
          <p:spPr bwMode="auto">
            <a:xfrm>
              <a:off x="1545" y="3783"/>
              <a:ext cx="1" cy="7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68"/>
            <p:cNvSpPr>
              <a:spLocks noChangeArrowheads="1"/>
            </p:cNvSpPr>
            <p:nvPr/>
          </p:nvSpPr>
          <p:spPr bwMode="auto">
            <a:xfrm>
              <a:off x="1464" y="3889"/>
              <a:ext cx="56" cy="81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166" y="0"/>
                </a:cxn>
                <a:cxn ang="0">
                  <a:pos x="189" y="15"/>
                </a:cxn>
                <a:cxn ang="0">
                  <a:pos x="219" y="36"/>
                </a:cxn>
                <a:cxn ang="0">
                  <a:pos x="244" y="93"/>
                </a:cxn>
                <a:cxn ang="0">
                  <a:pos x="251" y="179"/>
                </a:cxn>
                <a:cxn ang="0">
                  <a:pos x="244" y="260"/>
                </a:cxn>
                <a:cxn ang="0">
                  <a:pos x="219" y="317"/>
                </a:cxn>
                <a:cxn ang="0">
                  <a:pos x="189" y="347"/>
                </a:cxn>
                <a:cxn ang="0">
                  <a:pos x="166" y="353"/>
                </a:cxn>
                <a:cxn ang="0">
                  <a:pos x="126" y="359"/>
                </a:cxn>
                <a:cxn ang="0">
                  <a:pos x="94" y="353"/>
                </a:cxn>
                <a:cxn ang="0">
                  <a:pos x="62" y="338"/>
                </a:cxn>
                <a:cxn ang="0">
                  <a:pos x="39" y="317"/>
                </a:cxn>
                <a:cxn ang="0">
                  <a:pos x="7" y="260"/>
                </a:cxn>
                <a:cxn ang="0">
                  <a:pos x="0" y="179"/>
                </a:cxn>
                <a:cxn ang="0">
                  <a:pos x="7" y="93"/>
                </a:cxn>
                <a:cxn ang="0">
                  <a:pos x="39" y="36"/>
                </a:cxn>
                <a:cxn ang="0">
                  <a:pos x="62" y="15"/>
                </a:cxn>
                <a:cxn ang="0">
                  <a:pos x="94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126" y="57"/>
                </a:cxn>
                <a:cxn ang="0">
                  <a:pos x="111" y="66"/>
                </a:cxn>
                <a:cxn ang="0">
                  <a:pos x="102" y="66"/>
                </a:cxn>
                <a:cxn ang="0">
                  <a:pos x="94" y="80"/>
                </a:cxn>
                <a:cxn ang="0">
                  <a:pos x="87" y="101"/>
                </a:cxn>
                <a:cxn ang="0">
                  <a:pos x="71" y="116"/>
                </a:cxn>
                <a:cxn ang="0">
                  <a:pos x="71" y="137"/>
                </a:cxn>
                <a:cxn ang="0">
                  <a:pos x="71" y="179"/>
                </a:cxn>
                <a:cxn ang="0">
                  <a:pos x="71" y="216"/>
                </a:cxn>
                <a:cxn ang="0">
                  <a:pos x="71" y="239"/>
                </a:cxn>
                <a:cxn ang="0">
                  <a:pos x="87" y="260"/>
                </a:cxn>
                <a:cxn ang="0">
                  <a:pos x="94" y="281"/>
                </a:cxn>
                <a:cxn ang="0">
                  <a:pos x="102" y="287"/>
                </a:cxn>
                <a:cxn ang="0">
                  <a:pos x="111" y="296"/>
                </a:cxn>
                <a:cxn ang="0">
                  <a:pos x="126" y="296"/>
                </a:cxn>
                <a:cxn ang="0">
                  <a:pos x="149" y="296"/>
                </a:cxn>
                <a:cxn ang="0">
                  <a:pos x="157" y="287"/>
                </a:cxn>
                <a:cxn ang="0">
                  <a:pos x="166" y="281"/>
                </a:cxn>
                <a:cxn ang="0">
                  <a:pos x="172" y="260"/>
                </a:cxn>
                <a:cxn ang="0">
                  <a:pos x="180" y="239"/>
                </a:cxn>
                <a:cxn ang="0">
                  <a:pos x="180" y="216"/>
                </a:cxn>
                <a:cxn ang="0">
                  <a:pos x="180" y="179"/>
                </a:cxn>
                <a:cxn ang="0">
                  <a:pos x="180" y="137"/>
                </a:cxn>
                <a:cxn ang="0">
                  <a:pos x="180" y="116"/>
                </a:cxn>
                <a:cxn ang="0">
                  <a:pos x="172" y="101"/>
                </a:cxn>
                <a:cxn ang="0">
                  <a:pos x="166" y="80"/>
                </a:cxn>
                <a:cxn ang="0">
                  <a:pos x="157" y="66"/>
                </a:cxn>
                <a:cxn ang="0">
                  <a:pos x="149" y="66"/>
                </a:cxn>
                <a:cxn ang="0">
                  <a:pos x="126" y="57"/>
                </a:cxn>
                <a:cxn ang="0">
                  <a:pos x="126" y="57"/>
                </a:cxn>
              </a:cxnLst>
              <a:rect l="0" t="0" r="r" b="b"/>
              <a:pathLst>
                <a:path w="252" h="360">
                  <a:moveTo>
                    <a:pt x="126" y="0"/>
                  </a:moveTo>
                  <a:lnTo>
                    <a:pt x="166" y="0"/>
                  </a:lnTo>
                  <a:lnTo>
                    <a:pt x="189" y="15"/>
                  </a:lnTo>
                  <a:lnTo>
                    <a:pt x="219" y="36"/>
                  </a:lnTo>
                  <a:lnTo>
                    <a:pt x="244" y="93"/>
                  </a:lnTo>
                  <a:lnTo>
                    <a:pt x="251" y="179"/>
                  </a:lnTo>
                  <a:lnTo>
                    <a:pt x="244" y="260"/>
                  </a:lnTo>
                  <a:lnTo>
                    <a:pt x="219" y="317"/>
                  </a:lnTo>
                  <a:lnTo>
                    <a:pt x="189" y="347"/>
                  </a:lnTo>
                  <a:lnTo>
                    <a:pt x="166" y="353"/>
                  </a:lnTo>
                  <a:lnTo>
                    <a:pt x="126" y="359"/>
                  </a:lnTo>
                  <a:lnTo>
                    <a:pt x="94" y="353"/>
                  </a:lnTo>
                  <a:lnTo>
                    <a:pt x="62" y="338"/>
                  </a:lnTo>
                  <a:lnTo>
                    <a:pt x="39" y="317"/>
                  </a:lnTo>
                  <a:lnTo>
                    <a:pt x="7" y="260"/>
                  </a:lnTo>
                  <a:lnTo>
                    <a:pt x="0" y="179"/>
                  </a:lnTo>
                  <a:lnTo>
                    <a:pt x="7" y="93"/>
                  </a:lnTo>
                  <a:lnTo>
                    <a:pt x="39" y="36"/>
                  </a:lnTo>
                  <a:lnTo>
                    <a:pt x="62" y="15"/>
                  </a:lnTo>
                  <a:lnTo>
                    <a:pt x="94" y="0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26" y="57"/>
                  </a:moveTo>
                  <a:lnTo>
                    <a:pt x="111" y="66"/>
                  </a:lnTo>
                  <a:lnTo>
                    <a:pt x="102" y="66"/>
                  </a:lnTo>
                  <a:lnTo>
                    <a:pt x="94" y="80"/>
                  </a:lnTo>
                  <a:lnTo>
                    <a:pt x="87" y="101"/>
                  </a:lnTo>
                  <a:lnTo>
                    <a:pt x="71" y="116"/>
                  </a:lnTo>
                  <a:lnTo>
                    <a:pt x="71" y="137"/>
                  </a:lnTo>
                  <a:lnTo>
                    <a:pt x="71" y="179"/>
                  </a:lnTo>
                  <a:lnTo>
                    <a:pt x="71" y="216"/>
                  </a:lnTo>
                  <a:lnTo>
                    <a:pt x="71" y="239"/>
                  </a:lnTo>
                  <a:lnTo>
                    <a:pt x="87" y="260"/>
                  </a:lnTo>
                  <a:lnTo>
                    <a:pt x="94" y="281"/>
                  </a:lnTo>
                  <a:lnTo>
                    <a:pt x="102" y="287"/>
                  </a:lnTo>
                  <a:lnTo>
                    <a:pt x="111" y="296"/>
                  </a:lnTo>
                  <a:lnTo>
                    <a:pt x="126" y="296"/>
                  </a:lnTo>
                  <a:lnTo>
                    <a:pt x="149" y="296"/>
                  </a:lnTo>
                  <a:lnTo>
                    <a:pt x="157" y="287"/>
                  </a:lnTo>
                  <a:lnTo>
                    <a:pt x="166" y="281"/>
                  </a:lnTo>
                  <a:lnTo>
                    <a:pt x="172" y="260"/>
                  </a:lnTo>
                  <a:lnTo>
                    <a:pt x="180" y="239"/>
                  </a:lnTo>
                  <a:lnTo>
                    <a:pt x="180" y="216"/>
                  </a:lnTo>
                  <a:lnTo>
                    <a:pt x="180" y="179"/>
                  </a:lnTo>
                  <a:lnTo>
                    <a:pt x="180" y="137"/>
                  </a:lnTo>
                  <a:lnTo>
                    <a:pt x="180" y="116"/>
                  </a:lnTo>
                  <a:lnTo>
                    <a:pt x="172" y="101"/>
                  </a:lnTo>
                  <a:lnTo>
                    <a:pt x="166" y="80"/>
                  </a:lnTo>
                  <a:lnTo>
                    <a:pt x="157" y="66"/>
                  </a:lnTo>
                  <a:lnTo>
                    <a:pt x="149" y="66"/>
                  </a:lnTo>
                  <a:lnTo>
                    <a:pt x="126" y="57"/>
                  </a:lnTo>
                  <a:lnTo>
                    <a:pt x="126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AutoShape 269"/>
            <p:cNvSpPr>
              <a:spLocks noChangeArrowheads="1"/>
            </p:cNvSpPr>
            <p:nvPr/>
          </p:nvSpPr>
          <p:spPr bwMode="auto">
            <a:xfrm>
              <a:off x="1535" y="3954"/>
              <a:ext cx="15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70"/>
            <p:cNvSpPr>
              <a:spLocks noChangeArrowheads="1"/>
            </p:cNvSpPr>
            <p:nvPr/>
          </p:nvSpPr>
          <p:spPr bwMode="auto">
            <a:xfrm>
              <a:off x="1566" y="3889"/>
              <a:ext cx="56" cy="81"/>
            </a:xfrm>
            <a:custGeom>
              <a:avLst/>
              <a:gdLst/>
              <a:ahLst/>
              <a:cxnLst>
                <a:cxn ang="0">
                  <a:pos x="245" y="93"/>
                </a:cxn>
                <a:cxn ang="0">
                  <a:pos x="173" y="101"/>
                </a:cxn>
                <a:cxn ang="0">
                  <a:pos x="173" y="80"/>
                </a:cxn>
                <a:cxn ang="0">
                  <a:pos x="166" y="72"/>
                </a:cxn>
                <a:cxn ang="0">
                  <a:pos x="150" y="66"/>
                </a:cxn>
                <a:cxn ang="0">
                  <a:pos x="127" y="57"/>
                </a:cxn>
                <a:cxn ang="0">
                  <a:pos x="110" y="66"/>
                </a:cxn>
                <a:cxn ang="0">
                  <a:pos x="95" y="80"/>
                </a:cxn>
                <a:cxn ang="0">
                  <a:pos x="88" y="101"/>
                </a:cxn>
                <a:cxn ang="0">
                  <a:pos x="72" y="123"/>
                </a:cxn>
                <a:cxn ang="0">
                  <a:pos x="63" y="165"/>
                </a:cxn>
                <a:cxn ang="0">
                  <a:pos x="95" y="152"/>
                </a:cxn>
                <a:cxn ang="0">
                  <a:pos x="110" y="137"/>
                </a:cxn>
                <a:cxn ang="0">
                  <a:pos x="133" y="129"/>
                </a:cxn>
                <a:cxn ang="0">
                  <a:pos x="173" y="137"/>
                </a:cxn>
                <a:cxn ang="0">
                  <a:pos x="196" y="152"/>
                </a:cxn>
                <a:cxn ang="0">
                  <a:pos x="219" y="165"/>
                </a:cxn>
                <a:cxn ang="0">
                  <a:pos x="235" y="188"/>
                </a:cxn>
                <a:cxn ang="0">
                  <a:pos x="251" y="216"/>
                </a:cxn>
                <a:cxn ang="0">
                  <a:pos x="251" y="245"/>
                </a:cxn>
                <a:cxn ang="0">
                  <a:pos x="251" y="281"/>
                </a:cxn>
                <a:cxn ang="0">
                  <a:pos x="235" y="303"/>
                </a:cxn>
                <a:cxn ang="0">
                  <a:pos x="219" y="331"/>
                </a:cxn>
                <a:cxn ang="0">
                  <a:pos x="188" y="347"/>
                </a:cxn>
                <a:cxn ang="0">
                  <a:pos x="166" y="353"/>
                </a:cxn>
                <a:cxn ang="0">
                  <a:pos x="133" y="359"/>
                </a:cxn>
                <a:cxn ang="0">
                  <a:pos x="101" y="353"/>
                </a:cxn>
                <a:cxn ang="0">
                  <a:pos x="63" y="338"/>
                </a:cxn>
                <a:cxn ang="0">
                  <a:pos x="40" y="317"/>
                </a:cxn>
                <a:cxn ang="0">
                  <a:pos x="8" y="260"/>
                </a:cxn>
                <a:cxn ang="0">
                  <a:pos x="0" y="179"/>
                </a:cxn>
                <a:cxn ang="0">
                  <a:pos x="8" y="101"/>
                </a:cxn>
                <a:cxn ang="0">
                  <a:pos x="40" y="43"/>
                </a:cxn>
                <a:cxn ang="0">
                  <a:pos x="63" y="15"/>
                </a:cxn>
                <a:cxn ang="0">
                  <a:pos x="101" y="0"/>
                </a:cxn>
                <a:cxn ang="0">
                  <a:pos x="133" y="0"/>
                </a:cxn>
                <a:cxn ang="0">
                  <a:pos x="166" y="0"/>
                </a:cxn>
                <a:cxn ang="0">
                  <a:pos x="188" y="6"/>
                </a:cxn>
                <a:cxn ang="0">
                  <a:pos x="212" y="22"/>
                </a:cxn>
                <a:cxn ang="0">
                  <a:pos x="228" y="43"/>
                </a:cxn>
                <a:cxn ang="0">
                  <a:pos x="245" y="66"/>
                </a:cxn>
                <a:cxn ang="0">
                  <a:pos x="245" y="93"/>
                </a:cxn>
                <a:cxn ang="0">
                  <a:pos x="245" y="93"/>
                </a:cxn>
                <a:cxn ang="0">
                  <a:pos x="72" y="239"/>
                </a:cxn>
                <a:cxn ang="0">
                  <a:pos x="88" y="260"/>
                </a:cxn>
                <a:cxn ang="0">
                  <a:pos x="95" y="281"/>
                </a:cxn>
                <a:cxn ang="0">
                  <a:pos x="110" y="296"/>
                </a:cxn>
                <a:cxn ang="0">
                  <a:pos x="127" y="296"/>
                </a:cxn>
                <a:cxn ang="0">
                  <a:pos x="156" y="296"/>
                </a:cxn>
                <a:cxn ang="0">
                  <a:pos x="166" y="287"/>
                </a:cxn>
                <a:cxn ang="0">
                  <a:pos x="180" y="274"/>
                </a:cxn>
                <a:cxn ang="0">
                  <a:pos x="180" y="245"/>
                </a:cxn>
                <a:cxn ang="0">
                  <a:pos x="180" y="223"/>
                </a:cxn>
                <a:cxn ang="0">
                  <a:pos x="166" y="201"/>
                </a:cxn>
                <a:cxn ang="0">
                  <a:pos x="150" y="195"/>
                </a:cxn>
                <a:cxn ang="0">
                  <a:pos x="127" y="195"/>
                </a:cxn>
                <a:cxn ang="0">
                  <a:pos x="110" y="195"/>
                </a:cxn>
                <a:cxn ang="0">
                  <a:pos x="95" y="201"/>
                </a:cxn>
                <a:cxn ang="0">
                  <a:pos x="72" y="223"/>
                </a:cxn>
                <a:cxn ang="0">
                  <a:pos x="72" y="239"/>
                </a:cxn>
                <a:cxn ang="0">
                  <a:pos x="72" y="239"/>
                </a:cxn>
              </a:cxnLst>
              <a:rect l="0" t="0" r="r" b="b"/>
              <a:pathLst>
                <a:path w="252" h="360">
                  <a:moveTo>
                    <a:pt x="245" y="93"/>
                  </a:moveTo>
                  <a:lnTo>
                    <a:pt x="173" y="101"/>
                  </a:lnTo>
                  <a:lnTo>
                    <a:pt x="173" y="80"/>
                  </a:lnTo>
                  <a:lnTo>
                    <a:pt x="166" y="72"/>
                  </a:lnTo>
                  <a:lnTo>
                    <a:pt x="150" y="66"/>
                  </a:lnTo>
                  <a:lnTo>
                    <a:pt x="127" y="57"/>
                  </a:lnTo>
                  <a:lnTo>
                    <a:pt x="110" y="66"/>
                  </a:lnTo>
                  <a:lnTo>
                    <a:pt x="95" y="80"/>
                  </a:lnTo>
                  <a:lnTo>
                    <a:pt x="88" y="101"/>
                  </a:lnTo>
                  <a:lnTo>
                    <a:pt x="72" y="123"/>
                  </a:lnTo>
                  <a:lnTo>
                    <a:pt x="63" y="165"/>
                  </a:lnTo>
                  <a:lnTo>
                    <a:pt x="95" y="152"/>
                  </a:lnTo>
                  <a:lnTo>
                    <a:pt x="110" y="137"/>
                  </a:lnTo>
                  <a:lnTo>
                    <a:pt x="133" y="129"/>
                  </a:lnTo>
                  <a:lnTo>
                    <a:pt x="173" y="137"/>
                  </a:lnTo>
                  <a:lnTo>
                    <a:pt x="196" y="152"/>
                  </a:lnTo>
                  <a:lnTo>
                    <a:pt x="219" y="165"/>
                  </a:lnTo>
                  <a:lnTo>
                    <a:pt x="235" y="188"/>
                  </a:lnTo>
                  <a:lnTo>
                    <a:pt x="251" y="216"/>
                  </a:lnTo>
                  <a:lnTo>
                    <a:pt x="251" y="245"/>
                  </a:lnTo>
                  <a:lnTo>
                    <a:pt x="251" y="281"/>
                  </a:lnTo>
                  <a:lnTo>
                    <a:pt x="235" y="303"/>
                  </a:lnTo>
                  <a:lnTo>
                    <a:pt x="219" y="331"/>
                  </a:lnTo>
                  <a:lnTo>
                    <a:pt x="188" y="347"/>
                  </a:lnTo>
                  <a:lnTo>
                    <a:pt x="166" y="353"/>
                  </a:lnTo>
                  <a:lnTo>
                    <a:pt x="133" y="359"/>
                  </a:lnTo>
                  <a:lnTo>
                    <a:pt x="101" y="353"/>
                  </a:lnTo>
                  <a:lnTo>
                    <a:pt x="63" y="338"/>
                  </a:lnTo>
                  <a:lnTo>
                    <a:pt x="40" y="317"/>
                  </a:lnTo>
                  <a:lnTo>
                    <a:pt x="8" y="260"/>
                  </a:lnTo>
                  <a:lnTo>
                    <a:pt x="0" y="179"/>
                  </a:lnTo>
                  <a:lnTo>
                    <a:pt x="8" y="101"/>
                  </a:lnTo>
                  <a:lnTo>
                    <a:pt x="40" y="43"/>
                  </a:lnTo>
                  <a:lnTo>
                    <a:pt x="63" y="15"/>
                  </a:lnTo>
                  <a:lnTo>
                    <a:pt x="101" y="0"/>
                  </a:lnTo>
                  <a:lnTo>
                    <a:pt x="133" y="0"/>
                  </a:lnTo>
                  <a:lnTo>
                    <a:pt x="166" y="0"/>
                  </a:lnTo>
                  <a:lnTo>
                    <a:pt x="188" y="6"/>
                  </a:lnTo>
                  <a:lnTo>
                    <a:pt x="212" y="22"/>
                  </a:lnTo>
                  <a:lnTo>
                    <a:pt x="228" y="43"/>
                  </a:lnTo>
                  <a:lnTo>
                    <a:pt x="245" y="66"/>
                  </a:lnTo>
                  <a:lnTo>
                    <a:pt x="245" y="93"/>
                  </a:lnTo>
                  <a:lnTo>
                    <a:pt x="245" y="93"/>
                  </a:lnTo>
                  <a:close/>
                  <a:moveTo>
                    <a:pt x="72" y="239"/>
                  </a:moveTo>
                  <a:lnTo>
                    <a:pt x="88" y="260"/>
                  </a:lnTo>
                  <a:lnTo>
                    <a:pt x="95" y="281"/>
                  </a:lnTo>
                  <a:lnTo>
                    <a:pt x="110" y="296"/>
                  </a:lnTo>
                  <a:lnTo>
                    <a:pt x="127" y="296"/>
                  </a:lnTo>
                  <a:lnTo>
                    <a:pt x="156" y="296"/>
                  </a:lnTo>
                  <a:lnTo>
                    <a:pt x="166" y="287"/>
                  </a:lnTo>
                  <a:lnTo>
                    <a:pt x="180" y="274"/>
                  </a:lnTo>
                  <a:lnTo>
                    <a:pt x="180" y="245"/>
                  </a:lnTo>
                  <a:lnTo>
                    <a:pt x="180" y="223"/>
                  </a:lnTo>
                  <a:lnTo>
                    <a:pt x="166" y="201"/>
                  </a:lnTo>
                  <a:lnTo>
                    <a:pt x="150" y="195"/>
                  </a:lnTo>
                  <a:lnTo>
                    <a:pt x="127" y="195"/>
                  </a:lnTo>
                  <a:lnTo>
                    <a:pt x="110" y="195"/>
                  </a:lnTo>
                  <a:lnTo>
                    <a:pt x="95" y="201"/>
                  </a:lnTo>
                  <a:lnTo>
                    <a:pt x="72" y="223"/>
                  </a:lnTo>
                  <a:lnTo>
                    <a:pt x="72" y="239"/>
                  </a:lnTo>
                  <a:lnTo>
                    <a:pt x="72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71"/>
            <p:cNvSpPr>
              <a:spLocks noChangeArrowheads="1"/>
            </p:cNvSpPr>
            <p:nvPr/>
          </p:nvSpPr>
          <p:spPr bwMode="auto">
            <a:xfrm>
              <a:off x="2073" y="3889"/>
              <a:ext cx="56" cy="81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65" y="0"/>
                </a:cxn>
                <a:cxn ang="0">
                  <a:pos x="188" y="15"/>
                </a:cxn>
                <a:cxn ang="0">
                  <a:pos x="218" y="36"/>
                </a:cxn>
                <a:cxn ang="0">
                  <a:pos x="243" y="93"/>
                </a:cxn>
                <a:cxn ang="0">
                  <a:pos x="250" y="179"/>
                </a:cxn>
                <a:cxn ang="0">
                  <a:pos x="243" y="260"/>
                </a:cxn>
                <a:cxn ang="0">
                  <a:pos x="218" y="317"/>
                </a:cxn>
                <a:cxn ang="0">
                  <a:pos x="188" y="347"/>
                </a:cxn>
                <a:cxn ang="0">
                  <a:pos x="165" y="353"/>
                </a:cxn>
                <a:cxn ang="0">
                  <a:pos x="125" y="359"/>
                </a:cxn>
                <a:cxn ang="0">
                  <a:pos x="93" y="353"/>
                </a:cxn>
                <a:cxn ang="0">
                  <a:pos x="61" y="338"/>
                </a:cxn>
                <a:cxn ang="0">
                  <a:pos x="38" y="317"/>
                </a:cxn>
                <a:cxn ang="0">
                  <a:pos x="6" y="260"/>
                </a:cxn>
                <a:cxn ang="0">
                  <a:pos x="0" y="179"/>
                </a:cxn>
                <a:cxn ang="0">
                  <a:pos x="6" y="93"/>
                </a:cxn>
                <a:cxn ang="0">
                  <a:pos x="38" y="36"/>
                </a:cxn>
                <a:cxn ang="0">
                  <a:pos x="61" y="15"/>
                </a:cxn>
                <a:cxn ang="0">
                  <a:pos x="93" y="0"/>
                </a:cxn>
                <a:cxn ang="0">
                  <a:pos x="125" y="0"/>
                </a:cxn>
                <a:cxn ang="0">
                  <a:pos x="125" y="0"/>
                </a:cxn>
                <a:cxn ang="0">
                  <a:pos x="125" y="57"/>
                </a:cxn>
                <a:cxn ang="0">
                  <a:pos x="110" y="66"/>
                </a:cxn>
                <a:cxn ang="0">
                  <a:pos x="101" y="66"/>
                </a:cxn>
                <a:cxn ang="0">
                  <a:pos x="93" y="80"/>
                </a:cxn>
                <a:cxn ang="0">
                  <a:pos x="87" y="101"/>
                </a:cxn>
                <a:cxn ang="0">
                  <a:pos x="70" y="116"/>
                </a:cxn>
                <a:cxn ang="0">
                  <a:pos x="70" y="137"/>
                </a:cxn>
                <a:cxn ang="0">
                  <a:pos x="70" y="179"/>
                </a:cxn>
                <a:cxn ang="0">
                  <a:pos x="70" y="216"/>
                </a:cxn>
                <a:cxn ang="0">
                  <a:pos x="70" y="239"/>
                </a:cxn>
                <a:cxn ang="0">
                  <a:pos x="87" y="260"/>
                </a:cxn>
                <a:cxn ang="0">
                  <a:pos x="93" y="281"/>
                </a:cxn>
                <a:cxn ang="0">
                  <a:pos x="101" y="287"/>
                </a:cxn>
                <a:cxn ang="0">
                  <a:pos x="110" y="296"/>
                </a:cxn>
                <a:cxn ang="0">
                  <a:pos x="125" y="296"/>
                </a:cxn>
                <a:cxn ang="0">
                  <a:pos x="148" y="296"/>
                </a:cxn>
                <a:cxn ang="0">
                  <a:pos x="156" y="287"/>
                </a:cxn>
                <a:cxn ang="0">
                  <a:pos x="165" y="281"/>
                </a:cxn>
                <a:cxn ang="0">
                  <a:pos x="172" y="260"/>
                </a:cxn>
                <a:cxn ang="0">
                  <a:pos x="179" y="239"/>
                </a:cxn>
                <a:cxn ang="0">
                  <a:pos x="179" y="216"/>
                </a:cxn>
                <a:cxn ang="0">
                  <a:pos x="179" y="179"/>
                </a:cxn>
                <a:cxn ang="0">
                  <a:pos x="179" y="137"/>
                </a:cxn>
                <a:cxn ang="0">
                  <a:pos x="179" y="116"/>
                </a:cxn>
                <a:cxn ang="0">
                  <a:pos x="172" y="101"/>
                </a:cxn>
                <a:cxn ang="0">
                  <a:pos x="165" y="80"/>
                </a:cxn>
                <a:cxn ang="0">
                  <a:pos x="156" y="66"/>
                </a:cxn>
                <a:cxn ang="0">
                  <a:pos x="148" y="66"/>
                </a:cxn>
                <a:cxn ang="0">
                  <a:pos x="125" y="57"/>
                </a:cxn>
                <a:cxn ang="0">
                  <a:pos x="125" y="57"/>
                </a:cxn>
              </a:cxnLst>
              <a:rect l="0" t="0" r="r" b="b"/>
              <a:pathLst>
                <a:path w="251" h="360">
                  <a:moveTo>
                    <a:pt x="125" y="0"/>
                  </a:moveTo>
                  <a:lnTo>
                    <a:pt x="165" y="0"/>
                  </a:lnTo>
                  <a:lnTo>
                    <a:pt x="188" y="15"/>
                  </a:lnTo>
                  <a:lnTo>
                    <a:pt x="218" y="36"/>
                  </a:lnTo>
                  <a:lnTo>
                    <a:pt x="243" y="93"/>
                  </a:lnTo>
                  <a:lnTo>
                    <a:pt x="250" y="179"/>
                  </a:lnTo>
                  <a:lnTo>
                    <a:pt x="243" y="260"/>
                  </a:lnTo>
                  <a:lnTo>
                    <a:pt x="218" y="317"/>
                  </a:lnTo>
                  <a:lnTo>
                    <a:pt x="188" y="347"/>
                  </a:lnTo>
                  <a:lnTo>
                    <a:pt x="165" y="353"/>
                  </a:lnTo>
                  <a:lnTo>
                    <a:pt x="125" y="359"/>
                  </a:lnTo>
                  <a:lnTo>
                    <a:pt x="93" y="353"/>
                  </a:lnTo>
                  <a:lnTo>
                    <a:pt x="61" y="338"/>
                  </a:lnTo>
                  <a:lnTo>
                    <a:pt x="38" y="317"/>
                  </a:lnTo>
                  <a:lnTo>
                    <a:pt x="6" y="260"/>
                  </a:lnTo>
                  <a:lnTo>
                    <a:pt x="0" y="179"/>
                  </a:lnTo>
                  <a:lnTo>
                    <a:pt x="6" y="93"/>
                  </a:lnTo>
                  <a:lnTo>
                    <a:pt x="38" y="36"/>
                  </a:lnTo>
                  <a:lnTo>
                    <a:pt x="61" y="15"/>
                  </a:lnTo>
                  <a:lnTo>
                    <a:pt x="93" y="0"/>
                  </a:lnTo>
                  <a:lnTo>
                    <a:pt x="125" y="0"/>
                  </a:lnTo>
                  <a:lnTo>
                    <a:pt x="125" y="0"/>
                  </a:lnTo>
                  <a:close/>
                  <a:moveTo>
                    <a:pt x="125" y="57"/>
                  </a:moveTo>
                  <a:lnTo>
                    <a:pt x="110" y="66"/>
                  </a:lnTo>
                  <a:lnTo>
                    <a:pt x="101" y="66"/>
                  </a:lnTo>
                  <a:lnTo>
                    <a:pt x="93" y="80"/>
                  </a:lnTo>
                  <a:lnTo>
                    <a:pt x="87" y="101"/>
                  </a:lnTo>
                  <a:lnTo>
                    <a:pt x="70" y="116"/>
                  </a:lnTo>
                  <a:lnTo>
                    <a:pt x="70" y="137"/>
                  </a:lnTo>
                  <a:lnTo>
                    <a:pt x="70" y="179"/>
                  </a:lnTo>
                  <a:lnTo>
                    <a:pt x="70" y="216"/>
                  </a:lnTo>
                  <a:lnTo>
                    <a:pt x="70" y="239"/>
                  </a:lnTo>
                  <a:lnTo>
                    <a:pt x="87" y="260"/>
                  </a:lnTo>
                  <a:lnTo>
                    <a:pt x="93" y="281"/>
                  </a:lnTo>
                  <a:lnTo>
                    <a:pt x="101" y="287"/>
                  </a:lnTo>
                  <a:lnTo>
                    <a:pt x="110" y="296"/>
                  </a:lnTo>
                  <a:lnTo>
                    <a:pt x="125" y="296"/>
                  </a:lnTo>
                  <a:lnTo>
                    <a:pt x="148" y="296"/>
                  </a:lnTo>
                  <a:lnTo>
                    <a:pt x="156" y="287"/>
                  </a:lnTo>
                  <a:lnTo>
                    <a:pt x="165" y="281"/>
                  </a:lnTo>
                  <a:lnTo>
                    <a:pt x="172" y="260"/>
                  </a:lnTo>
                  <a:lnTo>
                    <a:pt x="179" y="239"/>
                  </a:lnTo>
                  <a:lnTo>
                    <a:pt x="179" y="216"/>
                  </a:lnTo>
                  <a:lnTo>
                    <a:pt x="179" y="179"/>
                  </a:lnTo>
                  <a:lnTo>
                    <a:pt x="179" y="137"/>
                  </a:lnTo>
                  <a:lnTo>
                    <a:pt x="179" y="116"/>
                  </a:lnTo>
                  <a:lnTo>
                    <a:pt x="172" y="101"/>
                  </a:lnTo>
                  <a:lnTo>
                    <a:pt x="165" y="80"/>
                  </a:lnTo>
                  <a:lnTo>
                    <a:pt x="156" y="66"/>
                  </a:lnTo>
                  <a:lnTo>
                    <a:pt x="148" y="66"/>
                  </a:lnTo>
                  <a:lnTo>
                    <a:pt x="125" y="57"/>
                  </a:lnTo>
                  <a:lnTo>
                    <a:pt x="125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AutoShape 272"/>
            <p:cNvSpPr>
              <a:spLocks noChangeArrowheads="1"/>
            </p:cNvSpPr>
            <p:nvPr/>
          </p:nvSpPr>
          <p:spPr bwMode="auto">
            <a:xfrm>
              <a:off x="2144" y="3954"/>
              <a:ext cx="15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73"/>
            <p:cNvSpPr>
              <a:spLocks noChangeArrowheads="1"/>
            </p:cNvSpPr>
            <p:nvPr/>
          </p:nvSpPr>
          <p:spPr bwMode="auto">
            <a:xfrm>
              <a:off x="2174" y="3889"/>
              <a:ext cx="56" cy="81"/>
            </a:xfrm>
            <a:custGeom>
              <a:avLst/>
              <a:gdLst/>
              <a:ahLst/>
              <a:cxnLst>
                <a:cxn ang="0">
                  <a:pos x="39" y="152"/>
                </a:cxn>
                <a:cxn ang="0">
                  <a:pos x="7" y="116"/>
                </a:cxn>
                <a:cxn ang="0">
                  <a:pos x="7" y="66"/>
                </a:cxn>
                <a:cxn ang="0">
                  <a:pos x="39" y="22"/>
                </a:cxn>
                <a:cxn ang="0">
                  <a:pos x="94" y="0"/>
                </a:cxn>
                <a:cxn ang="0">
                  <a:pos x="165" y="0"/>
                </a:cxn>
                <a:cxn ang="0">
                  <a:pos x="218" y="22"/>
                </a:cxn>
                <a:cxn ang="0">
                  <a:pos x="244" y="66"/>
                </a:cxn>
                <a:cxn ang="0">
                  <a:pos x="244" y="116"/>
                </a:cxn>
                <a:cxn ang="0">
                  <a:pos x="218" y="152"/>
                </a:cxn>
                <a:cxn ang="0">
                  <a:pos x="218" y="173"/>
                </a:cxn>
                <a:cxn ang="0">
                  <a:pos x="250" y="223"/>
                </a:cxn>
                <a:cxn ang="0">
                  <a:pos x="250" y="281"/>
                </a:cxn>
                <a:cxn ang="0">
                  <a:pos x="218" y="331"/>
                </a:cxn>
                <a:cxn ang="0">
                  <a:pos x="165" y="353"/>
                </a:cxn>
                <a:cxn ang="0">
                  <a:pos x="101" y="353"/>
                </a:cxn>
                <a:cxn ang="0">
                  <a:pos x="46" y="338"/>
                </a:cxn>
                <a:cxn ang="0">
                  <a:pos x="0" y="281"/>
                </a:cxn>
                <a:cxn ang="0">
                  <a:pos x="0" y="223"/>
                </a:cxn>
                <a:cxn ang="0">
                  <a:pos x="39" y="179"/>
                </a:cxn>
                <a:cxn ang="0">
                  <a:pos x="62" y="165"/>
                </a:cxn>
                <a:cxn ang="0">
                  <a:pos x="87" y="116"/>
                </a:cxn>
                <a:cxn ang="0">
                  <a:pos x="110" y="129"/>
                </a:cxn>
                <a:cxn ang="0">
                  <a:pos x="149" y="129"/>
                </a:cxn>
                <a:cxn ang="0">
                  <a:pos x="172" y="116"/>
                </a:cxn>
                <a:cxn ang="0">
                  <a:pos x="172" y="72"/>
                </a:cxn>
                <a:cxn ang="0">
                  <a:pos x="149" y="50"/>
                </a:cxn>
                <a:cxn ang="0">
                  <a:pos x="110" y="50"/>
                </a:cxn>
                <a:cxn ang="0">
                  <a:pos x="87" y="72"/>
                </a:cxn>
                <a:cxn ang="0">
                  <a:pos x="87" y="93"/>
                </a:cxn>
                <a:cxn ang="0">
                  <a:pos x="71" y="274"/>
                </a:cxn>
                <a:cxn ang="0">
                  <a:pos x="110" y="303"/>
                </a:cxn>
                <a:cxn ang="0">
                  <a:pos x="149" y="303"/>
                </a:cxn>
                <a:cxn ang="0">
                  <a:pos x="180" y="274"/>
                </a:cxn>
                <a:cxn ang="0">
                  <a:pos x="180" y="223"/>
                </a:cxn>
                <a:cxn ang="0">
                  <a:pos x="149" y="188"/>
                </a:cxn>
                <a:cxn ang="0">
                  <a:pos x="101" y="195"/>
                </a:cxn>
                <a:cxn ang="0">
                  <a:pos x="71" y="223"/>
                </a:cxn>
                <a:cxn ang="0">
                  <a:pos x="71" y="245"/>
                </a:cxn>
              </a:cxnLst>
              <a:rect l="0" t="0" r="r" b="b"/>
              <a:pathLst>
                <a:path w="251" h="360">
                  <a:moveTo>
                    <a:pt x="62" y="165"/>
                  </a:moveTo>
                  <a:lnTo>
                    <a:pt x="39" y="152"/>
                  </a:lnTo>
                  <a:lnTo>
                    <a:pt x="23" y="129"/>
                  </a:lnTo>
                  <a:lnTo>
                    <a:pt x="7" y="116"/>
                  </a:lnTo>
                  <a:lnTo>
                    <a:pt x="7" y="93"/>
                  </a:lnTo>
                  <a:lnTo>
                    <a:pt x="7" y="66"/>
                  </a:lnTo>
                  <a:lnTo>
                    <a:pt x="23" y="43"/>
                  </a:lnTo>
                  <a:lnTo>
                    <a:pt x="39" y="22"/>
                  </a:lnTo>
                  <a:lnTo>
                    <a:pt x="62" y="6"/>
                  </a:lnTo>
                  <a:lnTo>
                    <a:pt x="94" y="0"/>
                  </a:lnTo>
                  <a:lnTo>
                    <a:pt x="126" y="0"/>
                  </a:lnTo>
                  <a:lnTo>
                    <a:pt x="165" y="0"/>
                  </a:lnTo>
                  <a:lnTo>
                    <a:pt x="189" y="6"/>
                  </a:lnTo>
                  <a:lnTo>
                    <a:pt x="218" y="22"/>
                  </a:lnTo>
                  <a:lnTo>
                    <a:pt x="235" y="43"/>
                  </a:lnTo>
                  <a:lnTo>
                    <a:pt x="244" y="66"/>
                  </a:lnTo>
                  <a:lnTo>
                    <a:pt x="244" y="93"/>
                  </a:lnTo>
                  <a:lnTo>
                    <a:pt x="244" y="116"/>
                  </a:lnTo>
                  <a:lnTo>
                    <a:pt x="235" y="129"/>
                  </a:lnTo>
                  <a:lnTo>
                    <a:pt x="218" y="152"/>
                  </a:lnTo>
                  <a:lnTo>
                    <a:pt x="189" y="165"/>
                  </a:lnTo>
                  <a:lnTo>
                    <a:pt x="218" y="173"/>
                  </a:lnTo>
                  <a:lnTo>
                    <a:pt x="235" y="195"/>
                  </a:lnTo>
                  <a:lnTo>
                    <a:pt x="250" y="223"/>
                  </a:lnTo>
                  <a:lnTo>
                    <a:pt x="250" y="245"/>
                  </a:lnTo>
                  <a:lnTo>
                    <a:pt x="250" y="281"/>
                  </a:lnTo>
                  <a:lnTo>
                    <a:pt x="235" y="303"/>
                  </a:lnTo>
                  <a:lnTo>
                    <a:pt x="218" y="331"/>
                  </a:lnTo>
                  <a:lnTo>
                    <a:pt x="189" y="347"/>
                  </a:lnTo>
                  <a:lnTo>
                    <a:pt x="165" y="353"/>
                  </a:lnTo>
                  <a:lnTo>
                    <a:pt x="126" y="359"/>
                  </a:lnTo>
                  <a:lnTo>
                    <a:pt x="101" y="353"/>
                  </a:lnTo>
                  <a:lnTo>
                    <a:pt x="62" y="347"/>
                  </a:lnTo>
                  <a:lnTo>
                    <a:pt x="46" y="338"/>
                  </a:lnTo>
                  <a:lnTo>
                    <a:pt x="23" y="310"/>
                  </a:lnTo>
                  <a:lnTo>
                    <a:pt x="0" y="281"/>
                  </a:lnTo>
                  <a:lnTo>
                    <a:pt x="0" y="252"/>
                  </a:lnTo>
                  <a:lnTo>
                    <a:pt x="0" y="223"/>
                  </a:lnTo>
                  <a:lnTo>
                    <a:pt x="23" y="195"/>
                  </a:lnTo>
                  <a:lnTo>
                    <a:pt x="39" y="179"/>
                  </a:lnTo>
                  <a:lnTo>
                    <a:pt x="62" y="165"/>
                  </a:lnTo>
                  <a:lnTo>
                    <a:pt x="62" y="165"/>
                  </a:lnTo>
                  <a:close/>
                  <a:moveTo>
                    <a:pt x="87" y="93"/>
                  </a:moveTo>
                  <a:lnTo>
                    <a:pt x="87" y="116"/>
                  </a:lnTo>
                  <a:lnTo>
                    <a:pt x="94" y="123"/>
                  </a:lnTo>
                  <a:lnTo>
                    <a:pt x="110" y="129"/>
                  </a:lnTo>
                  <a:lnTo>
                    <a:pt x="126" y="137"/>
                  </a:lnTo>
                  <a:lnTo>
                    <a:pt x="149" y="129"/>
                  </a:lnTo>
                  <a:lnTo>
                    <a:pt x="165" y="123"/>
                  </a:lnTo>
                  <a:lnTo>
                    <a:pt x="172" y="116"/>
                  </a:lnTo>
                  <a:lnTo>
                    <a:pt x="172" y="93"/>
                  </a:lnTo>
                  <a:lnTo>
                    <a:pt x="172" y="72"/>
                  </a:lnTo>
                  <a:lnTo>
                    <a:pt x="165" y="66"/>
                  </a:lnTo>
                  <a:lnTo>
                    <a:pt x="149" y="50"/>
                  </a:lnTo>
                  <a:lnTo>
                    <a:pt x="126" y="50"/>
                  </a:lnTo>
                  <a:lnTo>
                    <a:pt x="110" y="50"/>
                  </a:lnTo>
                  <a:lnTo>
                    <a:pt x="94" y="66"/>
                  </a:lnTo>
                  <a:lnTo>
                    <a:pt x="87" y="72"/>
                  </a:lnTo>
                  <a:lnTo>
                    <a:pt x="87" y="93"/>
                  </a:lnTo>
                  <a:lnTo>
                    <a:pt x="87" y="93"/>
                  </a:lnTo>
                  <a:close/>
                  <a:moveTo>
                    <a:pt x="71" y="245"/>
                  </a:moveTo>
                  <a:lnTo>
                    <a:pt x="71" y="274"/>
                  </a:lnTo>
                  <a:lnTo>
                    <a:pt x="94" y="287"/>
                  </a:lnTo>
                  <a:lnTo>
                    <a:pt x="110" y="303"/>
                  </a:lnTo>
                  <a:lnTo>
                    <a:pt x="126" y="303"/>
                  </a:lnTo>
                  <a:lnTo>
                    <a:pt x="149" y="303"/>
                  </a:lnTo>
                  <a:lnTo>
                    <a:pt x="165" y="287"/>
                  </a:lnTo>
                  <a:lnTo>
                    <a:pt x="180" y="274"/>
                  </a:lnTo>
                  <a:lnTo>
                    <a:pt x="180" y="245"/>
                  </a:lnTo>
                  <a:lnTo>
                    <a:pt x="180" y="223"/>
                  </a:lnTo>
                  <a:lnTo>
                    <a:pt x="165" y="201"/>
                  </a:lnTo>
                  <a:lnTo>
                    <a:pt x="149" y="188"/>
                  </a:lnTo>
                  <a:lnTo>
                    <a:pt x="126" y="188"/>
                  </a:lnTo>
                  <a:lnTo>
                    <a:pt x="101" y="195"/>
                  </a:lnTo>
                  <a:lnTo>
                    <a:pt x="94" y="201"/>
                  </a:lnTo>
                  <a:lnTo>
                    <a:pt x="71" y="223"/>
                  </a:lnTo>
                  <a:lnTo>
                    <a:pt x="71" y="245"/>
                  </a:lnTo>
                  <a:lnTo>
                    <a:pt x="71" y="2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74"/>
            <p:cNvSpPr>
              <a:spLocks noChangeArrowheads="1"/>
            </p:cNvSpPr>
            <p:nvPr/>
          </p:nvSpPr>
          <p:spPr bwMode="auto">
            <a:xfrm>
              <a:off x="2734" y="3889"/>
              <a:ext cx="38" cy="79"/>
            </a:xfrm>
            <a:custGeom>
              <a:avLst/>
              <a:gdLst/>
              <a:ahLst/>
              <a:cxnLst>
                <a:cxn ang="0">
                  <a:pos x="173" y="353"/>
                </a:cxn>
                <a:cxn ang="0">
                  <a:pos x="87" y="353"/>
                </a:cxn>
                <a:cxn ang="0">
                  <a:pos x="87" y="101"/>
                </a:cxn>
                <a:cxn ang="0">
                  <a:pos x="56" y="129"/>
                </a:cxn>
                <a:cxn ang="0">
                  <a:pos x="0" y="158"/>
                </a:cxn>
                <a:cxn ang="0">
                  <a:pos x="0" y="80"/>
                </a:cxn>
                <a:cxn ang="0">
                  <a:pos x="24" y="72"/>
                </a:cxn>
                <a:cxn ang="0">
                  <a:pos x="63" y="57"/>
                </a:cxn>
                <a:cxn ang="0">
                  <a:pos x="87" y="22"/>
                </a:cxn>
                <a:cxn ang="0">
                  <a:pos x="111" y="0"/>
                </a:cxn>
                <a:cxn ang="0">
                  <a:pos x="173" y="0"/>
                </a:cxn>
                <a:cxn ang="0">
                  <a:pos x="173" y="353"/>
                </a:cxn>
                <a:cxn ang="0">
                  <a:pos x="173" y="353"/>
                </a:cxn>
              </a:cxnLst>
              <a:rect l="0" t="0" r="r" b="b"/>
              <a:pathLst>
                <a:path w="174" h="354">
                  <a:moveTo>
                    <a:pt x="173" y="353"/>
                  </a:moveTo>
                  <a:lnTo>
                    <a:pt x="87" y="353"/>
                  </a:lnTo>
                  <a:lnTo>
                    <a:pt x="87" y="101"/>
                  </a:lnTo>
                  <a:lnTo>
                    <a:pt x="56" y="129"/>
                  </a:lnTo>
                  <a:lnTo>
                    <a:pt x="0" y="158"/>
                  </a:lnTo>
                  <a:lnTo>
                    <a:pt x="0" y="80"/>
                  </a:lnTo>
                  <a:lnTo>
                    <a:pt x="24" y="72"/>
                  </a:lnTo>
                  <a:lnTo>
                    <a:pt x="63" y="57"/>
                  </a:lnTo>
                  <a:lnTo>
                    <a:pt x="87" y="22"/>
                  </a:lnTo>
                  <a:lnTo>
                    <a:pt x="111" y="0"/>
                  </a:lnTo>
                  <a:lnTo>
                    <a:pt x="173" y="0"/>
                  </a:lnTo>
                  <a:lnTo>
                    <a:pt x="173" y="353"/>
                  </a:lnTo>
                  <a:lnTo>
                    <a:pt x="173" y="35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5"/>
            <p:cNvSpPr>
              <a:spLocks noChangeArrowheads="1"/>
            </p:cNvSpPr>
            <p:nvPr/>
          </p:nvSpPr>
          <p:spPr bwMode="auto">
            <a:xfrm>
              <a:off x="3293" y="3889"/>
              <a:ext cx="36" cy="79"/>
            </a:xfrm>
            <a:custGeom>
              <a:avLst/>
              <a:gdLst/>
              <a:ahLst/>
              <a:cxnLst>
                <a:cxn ang="0">
                  <a:pos x="164" y="353"/>
                </a:cxn>
                <a:cxn ang="0">
                  <a:pos x="86" y="353"/>
                </a:cxn>
                <a:cxn ang="0">
                  <a:pos x="86" y="101"/>
                </a:cxn>
                <a:cxn ang="0">
                  <a:pos x="44" y="129"/>
                </a:cxn>
                <a:cxn ang="0">
                  <a:pos x="0" y="158"/>
                </a:cxn>
                <a:cxn ang="0">
                  <a:pos x="0" y="80"/>
                </a:cxn>
                <a:cxn ang="0">
                  <a:pos x="21" y="72"/>
                </a:cxn>
                <a:cxn ang="0">
                  <a:pos x="61" y="57"/>
                </a:cxn>
                <a:cxn ang="0">
                  <a:pos x="86" y="22"/>
                </a:cxn>
                <a:cxn ang="0">
                  <a:pos x="99" y="0"/>
                </a:cxn>
                <a:cxn ang="0">
                  <a:pos x="164" y="0"/>
                </a:cxn>
                <a:cxn ang="0">
                  <a:pos x="164" y="353"/>
                </a:cxn>
                <a:cxn ang="0">
                  <a:pos x="164" y="353"/>
                </a:cxn>
              </a:cxnLst>
              <a:rect l="0" t="0" r="r" b="b"/>
              <a:pathLst>
                <a:path w="165" h="354">
                  <a:moveTo>
                    <a:pt x="164" y="353"/>
                  </a:moveTo>
                  <a:lnTo>
                    <a:pt x="86" y="353"/>
                  </a:lnTo>
                  <a:lnTo>
                    <a:pt x="86" y="101"/>
                  </a:lnTo>
                  <a:lnTo>
                    <a:pt x="44" y="129"/>
                  </a:lnTo>
                  <a:lnTo>
                    <a:pt x="0" y="158"/>
                  </a:lnTo>
                  <a:lnTo>
                    <a:pt x="0" y="80"/>
                  </a:lnTo>
                  <a:lnTo>
                    <a:pt x="21" y="72"/>
                  </a:lnTo>
                  <a:lnTo>
                    <a:pt x="61" y="57"/>
                  </a:lnTo>
                  <a:lnTo>
                    <a:pt x="86" y="22"/>
                  </a:lnTo>
                  <a:lnTo>
                    <a:pt x="99" y="0"/>
                  </a:lnTo>
                  <a:lnTo>
                    <a:pt x="164" y="0"/>
                  </a:lnTo>
                  <a:lnTo>
                    <a:pt x="164" y="353"/>
                  </a:lnTo>
                  <a:lnTo>
                    <a:pt x="164" y="35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AutoShape 276"/>
            <p:cNvSpPr>
              <a:spLocks noChangeArrowheads="1"/>
            </p:cNvSpPr>
            <p:nvPr/>
          </p:nvSpPr>
          <p:spPr bwMode="auto">
            <a:xfrm>
              <a:off x="3359" y="3954"/>
              <a:ext cx="15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7"/>
            <p:cNvSpPr>
              <a:spLocks noChangeArrowheads="1"/>
            </p:cNvSpPr>
            <p:nvPr/>
          </p:nvSpPr>
          <p:spPr bwMode="auto">
            <a:xfrm>
              <a:off x="3389" y="3889"/>
              <a:ext cx="56" cy="79"/>
            </a:xfrm>
            <a:custGeom>
              <a:avLst/>
              <a:gdLst/>
              <a:ahLst/>
              <a:cxnLst>
                <a:cxn ang="0">
                  <a:pos x="252" y="287"/>
                </a:cxn>
                <a:cxn ang="0">
                  <a:pos x="252" y="353"/>
                </a:cxn>
                <a:cxn ang="0">
                  <a:pos x="0" y="353"/>
                </a:cxn>
                <a:cxn ang="0">
                  <a:pos x="8" y="317"/>
                </a:cxn>
                <a:cxn ang="0">
                  <a:pos x="32" y="287"/>
                </a:cxn>
                <a:cxn ang="0">
                  <a:pos x="47" y="260"/>
                </a:cxn>
                <a:cxn ang="0">
                  <a:pos x="72" y="239"/>
                </a:cxn>
                <a:cxn ang="0">
                  <a:pos x="111" y="201"/>
                </a:cxn>
                <a:cxn ang="0">
                  <a:pos x="134" y="179"/>
                </a:cxn>
                <a:cxn ang="0">
                  <a:pos x="157" y="165"/>
                </a:cxn>
                <a:cxn ang="0">
                  <a:pos x="166" y="152"/>
                </a:cxn>
                <a:cxn ang="0">
                  <a:pos x="180" y="123"/>
                </a:cxn>
                <a:cxn ang="0">
                  <a:pos x="180" y="108"/>
                </a:cxn>
                <a:cxn ang="0">
                  <a:pos x="180" y="93"/>
                </a:cxn>
                <a:cxn ang="0">
                  <a:pos x="166" y="72"/>
                </a:cxn>
                <a:cxn ang="0">
                  <a:pos x="157" y="66"/>
                </a:cxn>
                <a:cxn ang="0">
                  <a:pos x="127" y="57"/>
                </a:cxn>
                <a:cxn ang="0">
                  <a:pos x="111" y="66"/>
                </a:cxn>
                <a:cxn ang="0">
                  <a:pos x="95" y="72"/>
                </a:cxn>
                <a:cxn ang="0">
                  <a:pos x="88" y="93"/>
                </a:cxn>
                <a:cxn ang="0">
                  <a:pos x="88" y="116"/>
                </a:cxn>
                <a:cxn ang="0">
                  <a:pos x="8" y="108"/>
                </a:cxn>
                <a:cxn ang="0">
                  <a:pos x="8" y="72"/>
                </a:cxn>
                <a:cxn ang="0">
                  <a:pos x="32" y="43"/>
                </a:cxn>
                <a:cxn ang="0">
                  <a:pos x="47" y="22"/>
                </a:cxn>
                <a:cxn ang="0">
                  <a:pos x="72" y="6"/>
                </a:cxn>
                <a:cxn ang="0">
                  <a:pos x="102" y="0"/>
                </a:cxn>
                <a:cxn ang="0">
                  <a:pos x="134" y="0"/>
                </a:cxn>
                <a:cxn ang="0">
                  <a:pos x="174" y="0"/>
                </a:cxn>
                <a:cxn ang="0">
                  <a:pos x="197" y="6"/>
                </a:cxn>
                <a:cxn ang="0">
                  <a:pos x="220" y="22"/>
                </a:cxn>
                <a:cxn ang="0">
                  <a:pos x="235" y="50"/>
                </a:cxn>
                <a:cxn ang="0">
                  <a:pos x="252" y="66"/>
                </a:cxn>
                <a:cxn ang="0">
                  <a:pos x="252" y="101"/>
                </a:cxn>
                <a:cxn ang="0">
                  <a:pos x="252" y="116"/>
                </a:cxn>
                <a:cxn ang="0">
                  <a:pos x="244" y="137"/>
                </a:cxn>
                <a:cxn ang="0">
                  <a:pos x="235" y="165"/>
                </a:cxn>
                <a:cxn ang="0">
                  <a:pos x="220" y="188"/>
                </a:cxn>
                <a:cxn ang="0">
                  <a:pos x="212" y="195"/>
                </a:cxn>
                <a:cxn ang="0">
                  <a:pos x="189" y="216"/>
                </a:cxn>
                <a:cxn ang="0">
                  <a:pos x="174" y="230"/>
                </a:cxn>
                <a:cxn ang="0">
                  <a:pos x="150" y="245"/>
                </a:cxn>
                <a:cxn ang="0">
                  <a:pos x="134" y="260"/>
                </a:cxn>
                <a:cxn ang="0">
                  <a:pos x="127" y="274"/>
                </a:cxn>
                <a:cxn ang="0">
                  <a:pos x="118" y="281"/>
                </a:cxn>
                <a:cxn ang="0">
                  <a:pos x="111" y="287"/>
                </a:cxn>
                <a:cxn ang="0">
                  <a:pos x="252" y="287"/>
                </a:cxn>
                <a:cxn ang="0">
                  <a:pos x="252" y="287"/>
                </a:cxn>
              </a:cxnLst>
              <a:rect l="0" t="0" r="r" b="b"/>
              <a:pathLst>
                <a:path w="253" h="354">
                  <a:moveTo>
                    <a:pt x="252" y="287"/>
                  </a:moveTo>
                  <a:lnTo>
                    <a:pt x="252" y="353"/>
                  </a:lnTo>
                  <a:lnTo>
                    <a:pt x="0" y="353"/>
                  </a:lnTo>
                  <a:lnTo>
                    <a:pt x="8" y="317"/>
                  </a:lnTo>
                  <a:lnTo>
                    <a:pt x="32" y="287"/>
                  </a:lnTo>
                  <a:lnTo>
                    <a:pt x="47" y="260"/>
                  </a:lnTo>
                  <a:lnTo>
                    <a:pt x="72" y="239"/>
                  </a:lnTo>
                  <a:lnTo>
                    <a:pt x="111" y="201"/>
                  </a:lnTo>
                  <a:lnTo>
                    <a:pt x="134" y="179"/>
                  </a:lnTo>
                  <a:lnTo>
                    <a:pt x="157" y="165"/>
                  </a:lnTo>
                  <a:lnTo>
                    <a:pt x="166" y="152"/>
                  </a:lnTo>
                  <a:lnTo>
                    <a:pt x="180" y="123"/>
                  </a:lnTo>
                  <a:lnTo>
                    <a:pt x="180" y="108"/>
                  </a:lnTo>
                  <a:lnTo>
                    <a:pt x="180" y="93"/>
                  </a:lnTo>
                  <a:lnTo>
                    <a:pt x="166" y="72"/>
                  </a:lnTo>
                  <a:lnTo>
                    <a:pt x="157" y="66"/>
                  </a:lnTo>
                  <a:lnTo>
                    <a:pt x="127" y="57"/>
                  </a:lnTo>
                  <a:lnTo>
                    <a:pt x="111" y="66"/>
                  </a:lnTo>
                  <a:lnTo>
                    <a:pt x="95" y="72"/>
                  </a:lnTo>
                  <a:lnTo>
                    <a:pt x="88" y="93"/>
                  </a:lnTo>
                  <a:lnTo>
                    <a:pt x="88" y="116"/>
                  </a:lnTo>
                  <a:lnTo>
                    <a:pt x="8" y="108"/>
                  </a:lnTo>
                  <a:lnTo>
                    <a:pt x="8" y="72"/>
                  </a:lnTo>
                  <a:lnTo>
                    <a:pt x="32" y="43"/>
                  </a:lnTo>
                  <a:lnTo>
                    <a:pt x="47" y="22"/>
                  </a:lnTo>
                  <a:lnTo>
                    <a:pt x="72" y="6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74" y="0"/>
                  </a:lnTo>
                  <a:lnTo>
                    <a:pt x="197" y="6"/>
                  </a:lnTo>
                  <a:lnTo>
                    <a:pt x="220" y="22"/>
                  </a:lnTo>
                  <a:lnTo>
                    <a:pt x="235" y="50"/>
                  </a:lnTo>
                  <a:lnTo>
                    <a:pt x="252" y="66"/>
                  </a:lnTo>
                  <a:lnTo>
                    <a:pt x="252" y="101"/>
                  </a:lnTo>
                  <a:lnTo>
                    <a:pt x="252" y="116"/>
                  </a:lnTo>
                  <a:lnTo>
                    <a:pt x="244" y="137"/>
                  </a:lnTo>
                  <a:lnTo>
                    <a:pt x="235" y="165"/>
                  </a:lnTo>
                  <a:lnTo>
                    <a:pt x="220" y="188"/>
                  </a:lnTo>
                  <a:lnTo>
                    <a:pt x="212" y="195"/>
                  </a:lnTo>
                  <a:lnTo>
                    <a:pt x="189" y="216"/>
                  </a:lnTo>
                  <a:lnTo>
                    <a:pt x="174" y="230"/>
                  </a:lnTo>
                  <a:lnTo>
                    <a:pt x="150" y="245"/>
                  </a:lnTo>
                  <a:lnTo>
                    <a:pt x="134" y="260"/>
                  </a:lnTo>
                  <a:lnTo>
                    <a:pt x="127" y="274"/>
                  </a:lnTo>
                  <a:lnTo>
                    <a:pt x="118" y="281"/>
                  </a:lnTo>
                  <a:lnTo>
                    <a:pt x="111" y="287"/>
                  </a:lnTo>
                  <a:lnTo>
                    <a:pt x="252" y="287"/>
                  </a:lnTo>
                  <a:lnTo>
                    <a:pt x="252" y="287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8"/>
            <p:cNvSpPr>
              <a:spLocks noChangeArrowheads="1"/>
            </p:cNvSpPr>
            <p:nvPr/>
          </p:nvSpPr>
          <p:spPr bwMode="auto">
            <a:xfrm>
              <a:off x="3901" y="3889"/>
              <a:ext cx="36" cy="79"/>
            </a:xfrm>
            <a:custGeom>
              <a:avLst/>
              <a:gdLst/>
              <a:ahLst/>
              <a:cxnLst>
                <a:cxn ang="0">
                  <a:pos x="164" y="353"/>
                </a:cxn>
                <a:cxn ang="0">
                  <a:pos x="86" y="353"/>
                </a:cxn>
                <a:cxn ang="0">
                  <a:pos x="86" y="101"/>
                </a:cxn>
                <a:cxn ang="0">
                  <a:pos x="54" y="129"/>
                </a:cxn>
                <a:cxn ang="0">
                  <a:pos x="0" y="158"/>
                </a:cxn>
                <a:cxn ang="0">
                  <a:pos x="0" y="80"/>
                </a:cxn>
                <a:cxn ang="0">
                  <a:pos x="22" y="72"/>
                </a:cxn>
                <a:cxn ang="0">
                  <a:pos x="61" y="57"/>
                </a:cxn>
                <a:cxn ang="0">
                  <a:pos x="86" y="22"/>
                </a:cxn>
                <a:cxn ang="0">
                  <a:pos x="101" y="0"/>
                </a:cxn>
                <a:cxn ang="0">
                  <a:pos x="164" y="0"/>
                </a:cxn>
                <a:cxn ang="0">
                  <a:pos x="164" y="353"/>
                </a:cxn>
                <a:cxn ang="0">
                  <a:pos x="164" y="353"/>
                </a:cxn>
              </a:cxnLst>
              <a:rect l="0" t="0" r="r" b="b"/>
              <a:pathLst>
                <a:path w="165" h="354">
                  <a:moveTo>
                    <a:pt x="164" y="353"/>
                  </a:moveTo>
                  <a:lnTo>
                    <a:pt x="86" y="353"/>
                  </a:lnTo>
                  <a:lnTo>
                    <a:pt x="86" y="101"/>
                  </a:lnTo>
                  <a:lnTo>
                    <a:pt x="54" y="129"/>
                  </a:lnTo>
                  <a:lnTo>
                    <a:pt x="0" y="158"/>
                  </a:lnTo>
                  <a:lnTo>
                    <a:pt x="0" y="80"/>
                  </a:lnTo>
                  <a:lnTo>
                    <a:pt x="22" y="72"/>
                  </a:lnTo>
                  <a:lnTo>
                    <a:pt x="61" y="57"/>
                  </a:lnTo>
                  <a:lnTo>
                    <a:pt x="86" y="22"/>
                  </a:lnTo>
                  <a:lnTo>
                    <a:pt x="101" y="0"/>
                  </a:lnTo>
                  <a:lnTo>
                    <a:pt x="164" y="0"/>
                  </a:lnTo>
                  <a:lnTo>
                    <a:pt x="164" y="353"/>
                  </a:lnTo>
                  <a:lnTo>
                    <a:pt x="164" y="35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AutoShape 279"/>
            <p:cNvSpPr>
              <a:spLocks noChangeArrowheads="1"/>
            </p:cNvSpPr>
            <p:nvPr/>
          </p:nvSpPr>
          <p:spPr bwMode="auto">
            <a:xfrm>
              <a:off x="3967" y="3954"/>
              <a:ext cx="16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0"/>
            <p:cNvSpPr>
              <a:spLocks noChangeArrowheads="1"/>
            </p:cNvSpPr>
            <p:nvPr/>
          </p:nvSpPr>
          <p:spPr bwMode="auto">
            <a:xfrm>
              <a:off x="3995" y="3889"/>
              <a:ext cx="60" cy="79"/>
            </a:xfrm>
            <a:custGeom>
              <a:avLst/>
              <a:gdLst/>
              <a:ahLst/>
              <a:cxnLst>
                <a:cxn ang="0">
                  <a:pos x="156" y="353"/>
                </a:cxn>
                <a:cxn ang="0">
                  <a:pos x="156" y="281"/>
                </a:cxn>
                <a:cxn ang="0">
                  <a:pos x="0" y="281"/>
                </a:cxn>
                <a:cxn ang="0">
                  <a:pos x="0" y="223"/>
                </a:cxn>
                <a:cxn ang="0">
                  <a:pos x="165" y="0"/>
                </a:cxn>
                <a:cxn ang="0">
                  <a:pos x="228" y="0"/>
                </a:cxn>
                <a:cxn ang="0">
                  <a:pos x="228" y="223"/>
                </a:cxn>
                <a:cxn ang="0">
                  <a:pos x="266" y="223"/>
                </a:cxn>
                <a:cxn ang="0">
                  <a:pos x="266" y="281"/>
                </a:cxn>
                <a:cxn ang="0">
                  <a:pos x="228" y="281"/>
                </a:cxn>
                <a:cxn ang="0">
                  <a:pos x="228" y="353"/>
                </a:cxn>
                <a:cxn ang="0">
                  <a:pos x="156" y="353"/>
                </a:cxn>
                <a:cxn ang="0">
                  <a:pos x="156" y="353"/>
                </a:cxn>
                <a:cxn ang="0">
                  <a:pos x="156" y="223"/>
                </a:cxn>
                <a:cxn ang="0">
                  <a:pos x="156" y="108"/>
                </a:cxn>
                <a:cxn ang="0">
                  <a:pos x="63" y="223"/>
                </a:cxn>
                <a:cxn ang="0">
                  <a:pos x="156" y="223"/>
                </a:cxn>
                <a:cxn ang="0">
                  <a:pos x="156" y="223"/>
                </a:cxn>
              </a:cxnLst>
              <a:rect l="0" t="0" r="r" b="b"/>
              <a:pathLst>
                <a:path w="267" h="354">
                  <a:moveTo>
                    <a:pt x="156" y="353"/>
                  </a:moveTo>
                  <a:lnTo>
                    <a:pt x="156" y="281"/>
                  </a:lnTo>
                  <a:lnTo>
                    <a:pt x="0" y="281"/>
                  </a:lnTo>
                  <a:lnTo>
                    <a:pt x="0" y="223"/>
                  </a:lnTo>
                  <a:lnTo>
                    <a:pt x="165" y="0"/>
                  </a:lnTo>
                  <a:lnTo>
                    <a:pt x="228" y="0"/>
                  </a:lnTo>
                  <a:lnTo>
                    <a:pt x="228" y="223"/>
                  </a:lnTo>
                  <a:lnTo>
                    <a:pt x="266" y="223"/>
                  </a:lnTo>
                  <a:lnTo>
                    <a:pt x="266" y="281"/>
                  </a:lnTo>
                  <a:lnTo>
                    <a:pt x="228" y="281"/>
                  </a:lnTo>
                  <a:lnTo>
                    <a:pt x="228" y="353"/>
                  </a:lnTo>
                  <a:lnTo>
                    <a:pt x="156" y="353"/>
                  </a:lnTo>
                  <a:lnTo>
                    <a:pt x="156" y="353"/>
                  </a:lnTo>
                  <a:close/>
                  <a:moveTo>
                    <a:pt x="156" y="223"/>
                  </a:moveTo>
                  <a:lnTo>
                    <a:pt x="156" y="108"/>
                  </a:lnTo>
                  <a:lnTo>
                    <a:pt x="63" y="223"/>
                  </a:lnTo>
                  <a:lnTo>
                    <a:pt x="156" y="223"/>
                  </a:lnTo>
                  <a:lnTo>
                    <a:pt x="156" y="2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81"/>
            <p:cNvSpPr>
              <a:spLocks noChangeArrowheads="1"/>
            </p:cNvSpPr>
            <p:nvPr/>
          </p:nvSpPr>
          <p:spPr bwMode="auto">
            <a:xfrm>
              <a:off x="4510" y="3889"/>
              <a:ext cx="36" cy="79"/>
            </a:xfrm>
            <a:custGeom>
              <a:avLst/>
              <a:gdLst/>
              <a:ahLst/>
              <a:cxnLst>
                <a:cxn ang="0">
                  <a:pos x="164" y="353"/>
                </a:cxn>
                <a:cxn ang="0">
                  <a:pos x="85" y="353"/>
                </a:cxn>
                <a:cxn ang="0">
                  <a:pos x="85" y="101"/>
                </a:cxn>
                <a:cxn ang="0">
                  <a:pos x="53" y="129"/>
                </a:cxn>
                <a:cxn ang="0">
                  <a:pos x="0" y="158"/>
                </a:cxn>
                <a:cxn ang="0">
                  <a:pos x="0" y="80"/>
                </a:cxn>
                <a:cxn ang="0">
                  <a:pos x="21" y="72"/>
                </a:cxn>
                <a:cxn ang="0">
                  <a:pos x="61" y="57"/>
                </a:cxn>
                <a:cxn ang="0">
                  <a:pos x="85" y="22"/>
                </a:cxn>
                <a:cxn ang="0">
                  <a:pos x="100" y="0"/>
                </a:cxn>
                <a:cxn ang="0">
                  <a:pos x="164" y="0"/>
                </a:cxn>
                <a:cxn ang="0">
                  <a:pos x="164" y="353"/>
                </a:cxn>
                <a:cxn ang="0">
                  <a:pos x="164" y="353"/>
                </a:cxn>
              </a:cxnLst>
              <a:rect l="0" t="0" r="r" b="b"/>
              <a:pathLst>
                <a:path w="165" h="354">
                  <a:moveTo>
                    <a:pt x="164" y="353"/>
                  </a:moveTo>
                  <a:lnTo>
                    <a:pt x="85" y="353"/>
                  </a:lnTo>
                  <a:lnTo>
                    <a:pt x="85" y="101"/>
                  </a:lnTo>
                  <a:lnTo>
                    <a:pt x="53" y="129"/>
                  </a:lnTo>
                  <a:lnTo>
                    <a:pt x="0" y="158"/>
                  </a:lnTo>
                  <a:lnTo>
                    <a:pt x="0" y="80"/>
                  </a:lnTo>
                  <a:lnTo>
                    <a:pt x="21" y="72"/>
                  </a:lnTo>
                  <a:lnTo>
                    <a:pt x="61" y="57"/>
                  </a:lnTo>
                  <a:lnTo>
                    <a:pt x="85" y="22"/>
                  </a:lnTo>
                  <a:lnTo>
                    <a:pt x="100" y="0"/>
                  </a:lnTo>
                  <a:lnTo>
                    <a:pt x="164" y="0"/>
                  </a:lnTo>
                  <a:lnTo>
                    <a:pt x="164" y="353"/>
                  </a:lnTo>
                  <a:lnTo>
                    <a:pt x="164" y="35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AutoShape 282"/>
            <p:cNvSpPr>
              <a:spLocks noChangeArrowheads="1"/>
            </p:cNvSpPr>
            <p:nvPr/>
          </p:nvSpPr>
          <p:spPr bwMode="auto">
            <a:xfrm>
              <a:off x="4576" y="3954"/>
              <a:ext cx="15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83"/>
            <p:cNvSpPr>
              <a:spLocks noChangeArrowheads="1"/>
            </p:cNvSpPr>
            <p:nvPr/>
          </p:nvSpPr>
          <p:spPr bwMode="auto">
            <a:xfrm>
              <a:off x="4606" y="3889"/>
              <a:ext cx="56" cy="81"/>
            </a:xfrm>
            <a:custGeom>
              <a:avLst/>
              <a:gdLst/>
              <a:ahLst/>
              <a:cxnLst>
                <a:cxn ang="0">
                  <a:pos x="243" y="93"/>
                </a:cxn>
                <a:cxn ang="0">
                  <a:pos x="172" y="101"/>
                </a:cxn>
                <a:cxn ang="0">
                  <a:pos x="172" y="80"/>
                </a:cxn>
                <a:cxn ang="0">
                  <a:pos x="165" y="72"/>
                </a:cxn>
                <a:cxn ang="0">
                  <a:pos x="149" y="66"/>
                </a:cxn>
                <a:cxn ang="0">
                  <a:pos x="125" y="57"/>
                </a:cxn>
                <a:cxn ang="0">
                  <a:pos x="110" y="66"/>
                </a:cxn>
                <a:cxn ang="0">
                  <a:pos x="93" y="80"/>
                </a:cxn>
                <a:cxn ang="0">
                  <a:pos x="87" y="101"/>
                </a:cxn>
                <a:cxn ang="0">
                  <a:pos x="78" y="123"/>
                </a:cxn>
                <a:cxn ang="0">
                  <a:pos x="61" y="165"/>
                </a:cxn>
                <a:cxn ang="0">
                  <a:pos x="93" y="152"/>
                </a:cxn>
                <a:cxn ang="0">
                  <a:pos x="110" y="137"/>
                </a:cxn>
                <a:cxn ang="0">
                  <a:pos x="140" y="129"/>
                </a:cxn>
                <a:cxn ang="0">
                  <a:pos x="172" y="137"/>
                </a:cxn>
                <a:cxn ang="0">
                  <a:pos x="204" y="152"/>
                </a:cxn>
                <a:cxn ang="0">
                  <a:pos x="218" y="165"/>
                </a:cxn>
                <a:cxn ang="0">
                  <a:pos x="234" y="188"/>
                </a:cxn>
                <a:cxn ang="0">
                  <a:pos x="250" y="216"/>
                </a:cxn>
                <a:cxn ang="0">
                  <a:pos x="250" y="245"/>
                </a:cxn>
                <a:cxn ang="0">
                  <a:pos x="250" y="281"/>
                </a:cxn>
                <a:cxn ang="0">
                  <a:pos x="234" y="303"/>
                </a:cxn>
                <a:cxn ang="0">
                  <a:pos x="218" y="331"/>
                </a:cxn>
                <a:cxn ang="0">
                  <a:pos x="188" y="347"/>
                </a:cxn>
                <a:cxn ang="0">
                  <a:pos x="165" y="353"/>
                </a:cxn>
                <a:cxn ang="0">
                  <a:pos x="140" y="359"/>
                </a:cxn>
                <a:cxn ang="0">
                  <a:pos x="101" y="353"/>
                </a:cxn>
                <a:cxn ang="0">
                  <a:pos x="61" y="338"/>
                </a:cxn>
                <a:cxn ang="0">
                  <a:pos x="38" y="317"/>
                </a:cxn>
                <a:cxn ang="0">
                  <a:pos x="15" y="260"/>
                </a:cxn>
                <a:cxn ang="0">
                  <a:pos x="0" y="179"/>
                </a:cxn>
                <a:cxn ang="0">
                  <a:pos x="15" y="101"/>
                </a:cxn>
                <a:cxn ang="0">
                  <a:pos x="38" y="43"/>
                </a:cxn>
                <a:cxn ang="0">
                  <a:pos x="61" y="15"/>
                </a:cxn>
                <a:cxn ang="0">
                  <a:pos x="101" y="0"/>
                </a:cxn>
                <a:cxn ang="0">
                  <a:pos x="140" y="0"/>
                </a:cxn>
                <a:cxn ang="0">
                  <a:pos x="165" y="0"/>
                </a:cxn>
                <a:cxn ang="0">
                  <a:pos x="188" y="6"/>
                </a:cxn>
                <a:cxn ang="0">
                  <a:pos x="211" y="22"/>
                </a:cxn>
                <a:cxn ang="0">
                  <a:pos x="227" y="43"/>
                </a:cxn>
                <a:cxn ang="0">
                  <a:pos x="243" y="66"/>
                </a:cxn>
                <a:cxn ang="0">
                  <a:pos x="243" y="93"/>
                </a:cxn>
                <a:cxn ang="0">
                  <a:pos x="243" y="93"/>
                </a:cxn>
                <a:cxn ang="0">
                  <a:pos x="78" y="239"/>
                </a:cxn>
                <a:cxn ang="0">
                  <a:pos x="87" y="260"/>
                </a:cxn>
                <a:cxn ang="0">
                  <a:pos x="93" y="281"/>
                </a:cxn>
                <a:cxn ang="0">
                  <a:pos x="110" y="296"/>
                </a:cxn>
                <a:cxn ang="0">
                  <a:pos x="125" y="296"/>
                </a:cxn>
                <a:cxn ang="0">
                  <a:pos x="156" y="296"/>
                </a:cxn>
                <a:cxn ang="0">
                  <a:pos x="165" y="287"/>
                </a:cxn>
                <a:cxn ang="0">
                  <a:pos x="179" y="274"/>
                </a:cxn>
                <a:cxn ang="0">
                  <a:pos x="179" y="245"/>
                </a:cxn>
                <a:cxn ang="0">
                  <a:pos x="179" y="223"/>
                </a:cxn>
                <a:cxn ang="0">
                  <a:pos x="165" y="201"/>
                </a:cxn>
                <a:cxn ang="0">
                  <a:pos x="149" y="195"/>
                </a:cxn>
                <a:cxn ang="0">
                  <a:pos x="125" y="195"/>
                </a:cxn>
                <a:cxn ang="0">
                  <a:pos x="110" y="195"/>
                </a:cxn>
                <a:cxn ang="0">
                  <a:pos x="93" y="201"/>
                </a:cxn>
                <a:cxn ang="0">
                  <a:pos x="78" y="223"/>
                </a:cxn>
                <a:cxn ang="0">
                  <a:pos x="78" y="239"/>
                </a:cxn>
                <a:cxn ang="0">
                  <a:pos x="78" y="239"/>
                </a:cxn>
              </a:cxnLst>
              <a:rect l="0" t="0" r="r" b="b"/>
              <a:pathLst>
                <a:path w="251" h="360">
                  <a:moveTo>
                    <a:pt x="243" y="93"/>
                  </a:moveTo>
                  <a:lnTo>
                    <a:pt x="172" y="101"/>
                  </a:lnTo>
                  <a:lnTo>
                    <a:pt x="172" y="80"/>
                  </a:lnTo>
                  <a:lnTo>
                    <a:pt x="165" y="72"/>
                  </a:lnTo>
                  <a:lnTo>
                    <a:pt x="149" y="66"/>
                  </a:lnTo>
                  <a:lnTo>
                    <a:pt x="125" y="57"/>
                  </a:lnTo>
                  <a:lnTo>
                    <a:pt x="110" y="66"/>
                  </a:lnTo>
                  <a:lnTo>
                    <a:pt x="93" y="80"/>
                  </a:lnTo>
                  <a:lnTo>
                    <a:pt x="87" y="101"/>
                  </a:lnTo>
                  <a:lnTo>
                    <a:pt x="78" y="123"/>
                  </a:lnTo>
                  <a:lnTo>
                    <a:pt x="61" y="165"/>
                  </a:lnTo>
                  <a:lnTo>
                    <a:pt x="93" y="152"/>
                  </a:lnTo>
                  <a:lnTo>
                    <a:pt x="110" y="137"/>
                  </a:lnTo>
                  <a:lnTo>
                    <a:pt x="140" y="129"/>
                  </a:lnTo>
                  <a:lnTo>
                    <a:pt x="172" y="137"/>
                  </a:lnTo>
                  <a:lnTo>
                    <a:pt x="204" y="152"/>
                  </a:lnTo>
                  <a:lnTo>
                    <a:pt x="218" y="165"/>
                  </a:lnTo>
                  <a:lnTo>
                    <a:pt x="234" y="188"/>
                  </a:lnTo>
                  <a:lnTo>
                    <a:pt x="250" y="216"/>
                  </a:lnTo>
                  <a:lnTo>
                    <a:pt x="250" y="245"/>
                  </a:lnTo>
                  <a:lnTo>
                    <a:pt x="250" y="281"/>
                  </a:lnTo>
                  <a:lnTo>
                    <a:pt x="234" y="303"/>
                  </a:lnTo>
                  <a:lnTo>
                    <a:pt x="218" y="331"/>
                  </a:lnTo>
                  <a:lnTo>
                    <a:pt x="188" y="347"/>
                  </a:lnTo>
                  <a:lnTo>
                    <a:pt x="165" y="353"/>
                  </a:lnTo>
                  <a:lnTo>
                    <a:pt x="140" y="359"/>
                  </a:lnTo>
                  <a:lnTo>
                    <a:pt x="101" y="353"/>
                  </a:lnTo>
                  <a:lnTo>
                    <a:pt x="61" y="338"/>
                  </a:lnTo>
                  <a:lnTo>
                    <a:pt x="38" y="317"/>
                  </a:lnTo>
                  <a:lnTo>
                    <a:pt x="15" y="260"/>
                  </a:lnTo>
                  <a:lnTo>
                    <a:pt x="0" y="179"/>
                  </a:lnTo>
                  <a:lnTo>
                    <a:pt x="15" y="101"/>
                  </a:lnTo>
                  <a:lnTo>
                    <a:pt x="38" y="43"/>
                  </a:lnTo>
                  <a:lnTo>
                    <a:pt x="61" y="15"/>
                  </a:lnTo>
                  <a:lnTo>
                    <a:pt x="101" y="0"/>
                  </a:lnTo>
                  <a:lnTo>
                    <a:pt x="140" y="0"/>
                  </a:lnTo>
                  <a:lnTo>
                    <a:pt x="165" y="0"/>
                  </a:lnTo>
                  <a:lnTo>
                    <a:pt x="188" y="6"/>
                  </a:lnTo>
                  <a:lnTo>
                    <a:pt x="211" y="22"/>
                  </a:lnTo>
                  <a:lnTo>
                    <a:pt x="227" y="43"/>
                  </a:lnTo>
                  <a:lnTo>
                    <a:pt x="243" y="66"/>
                  </a:lnTo>
                  <a:lnTo>
                    <a:pt x="243" y="93"/>
                  </a:lnTo>
                  <a:lnTo>
                    <a:pt x="243" y="93"/>
                  </a:lnTo>
                  <a:close/>
                  <a:moveTo>
                    <a:pt x="78" y="239"/>
                  </a:moveTo>
                  <a:lnTo>
                    <a:pt x="87" y="260"/>
                  </a:lnTo>
                  <a:lnTo>
                    <a:pt x="93" y="281"/>
                  </a:lnTo>
                  <a:lnTo>
                    <a:pt x="110" y="296"/>
                  </a:lnTo>
                  <a:lnTo>
                    <a:pt x="125" y="296"/>
                  </a:lnTo>
                  <a:lnTo>
                    <a:pt x="156" y="296"/>
                  </a:lnTo>
                  <a:lnTo>
                    <a:pt x="165" y="287"/>
                  </a:lnTo>
                  <a:lnTo>
                    <a:pt x="179" y="274"/>
                  </a:lnTo>
                  <a:lnTo>
                    <a:pt x="179" y="245"/>
                  </a:lnTo>
                  <a:lnTo>
                    <a:pt x="179" y="223"/>
                  </a:lnTo>
                  <a:lnTo>
                    <a:pt x="165" y="201"/>
                  </a:lnTo>
                  <a:lnTo>
                    <a:pt x="149" y="195"/>
                  </a:lnTo>
                  <a:lnTo>
                    <a:pt x="125" y="195"/>
                  </a:lnTo>
                  <a:lnTo>
                    <a:pt x="110" y="195"/>
                  </a:lnTo>
                  <a:lnTo>
                    <a:pt x="93" y="201"/>
                  </a:lnTo>
                  <a:lnTo>
                    <a:pt x="78" y="223"/>
                  </a:lnTo>
                  <a:lnTo>
                    <a:pt x="78" y="239"/>
                  </a:lnTo>
                  <a:lnTo>
                    <a:pt x="78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84"/>
            <p:cNvSpPr>
              <a:spLocks noChangeArrowheads="1"/>
            </p:cNvSpPr>
            <p:nvPr/>
          </p:nvSpPr>
          <p:spPr bwMode="auto">
            <a:xfrm>
              <a:off x="5118" y="3889"/>
              <a:ext cx="37" cy="79"/>
            </a:xfrm>
            <a:custGeom>
              <a:avLst/>
              <a:gdLst/>
              <a:ahLst/>
              <a:cxnLst>
                <a:cxn ang="0">
                  <a:pos x="166" y="353"/>
                </a:cxn>
                <a:cxn ang="0">
                  <a:pos x="88" y="353"/>
                </a:cxn>
                <a:cxn ang="0">
                  <a:pos x="88" y="101"/>
                </a:cxn>
                <a:cxn ang="0">
                  <a:pos x="56" y="129"/>
                </a:cxn>
                <a:cxn ang="0">
                  <a:pos x="0" y="158"/>
                </a:cxn>
                <a:cxn ang="0">
                  <a:pos x="0" y="80"/>
                </a:cxn>
                <a:cxn ang="0">
                  <a:pos x="24" y="72"/>
                </a:cxn>
                <a:cxn ang="0">
                  <a:pos x="63" y="57"/>
                </a:cxn>
                <a:cxn ang="0">
                  <a:pos x="88" y="22"/>
                </a:cxn>
                <a:cxn ang="0">
                  <a:pos x="102" y="0"/>
                </a:cxn>
                <a:cxn ang="0">
                  <a:pos x="166" y="0"/>
                </a:cxn>
                <a:cxn ang="0">
                  <a:pos x="166" y="353"/>
                </a:cxn>
                <a:cxn ang="0">
                  <a:pos x="166" y="353"/>
                </a:cxn>
              </a:cxnLst>
              <a:rect l="0" t="0" r="r" b="b"/>
              <a:pathLst>
                <a:path w="167" h="354">
                  <a:moveTo>
                    <a:pt x="166" y="353"/>
                  </a:moveTo>
                  <a:lnTo>
                    <a:pt x="88" y="353"/>
                  </a:lnTo>
                  <a:lnTo>
                    <a:pt x="88" y="101"/>
                  </a:lnTo>
                  <a:lnTo>
                    <a:pt x="56" y="129"/>
                  </a:lnTo>
                  <a:lnTo>
                    <a:pt x="0" y="158"/>
                  </a:lnTo>
                  <a:lnTo>
                    <a:pt x="0" y="80"/>
                  </a:lnTo>
                  <a:lnTo>
                    <a:pt x="24" y="72"/>
                  </a:lnTo>
                  <a:lnTo>
                    <a:pt x="63" y="57"/>
                  </a:lnTo>
                  <a:lnTo>
                    <a:pt x="88" y="22"/>
                  </a:lnTo>
                  <a:lnTo>
                    <a:pt x="102" y="0"/>
                  </a:lnTo>
                  <a:lnTo>
                    <a:pt x="166" y="0"/>
                  </a:lnTo>
                  <a:lnTo>
                    <a:pt x="166" y="353"/>
                  </a:lnTo>
                  <a:lnTo>
                    <a:pt x="166" y="35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AutoShape 285"/>
            <p:cNvSpPr>
              <a:spLocks noChangeArrowheads="1"/>
            </p:cNvSpPr>
            <p:nvPr/>
          </p:nvSpPr>
          <p:spPr bwMode="auto">
            <a:xfrm>
              <a:off x="5184" y="3954"/>
              <a:ext cx="17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6"/>
            <p:cNvSpPr>
              <a:spLocks noChangeArrowheads="1"/>
            </p:cNvSpPr>
            <p:nvPr/>
          </p:nvSpPr>
          <p:spPr bwMode="auto">
            <a:xfrm>
              <a:off x="5216" y="3889"/>
              <a:ext cx="54" cy="81"/>
            </a:xfrm>
            <a:custGeom>
              <a:avLst/>
              <a:gdLst/>
              <a:ahLst/>
              <a:cxnLst>
                <a:cxn ang="0">
                  <a:pos x="30" y="152"/>
                </a:cxn>
                <a:cxn ang="0">
                  <a:pos x="5" y="116"/>
                </a:cxn>
                <a:cxn ang="0">
                  <a:pos x="5" y="66"/>
                </a:cxn>
                <a:cxn ang="0">
                  <a:pos x="30" y="22"/>
                </a:cxn>
                <a:cxn ang="0">
                  <a:pos x="86" y="0"/>
                </a:cxn>
                <a:cxn ang="0">
                  <a:pos x="155" y="0"/>
                </a:cxn>
                <a:cxn ang="0">
                  <a:pos x="210" y="22"/>
                </a:cxn>
                <a:cxn ang="0">
                  <a:pos x="233" y="66"/>
                </a:cxn>
                <a:cxn ang="0">
                  <a:pos x="233" y="116"/>
                </a:cxn>
                <a:cxn ang="0">
                  <a:pos x="210" y="152"/>
                </a:cxn>
                <a:cxn ang="0">
                  <a:pos x="210" y="173"/>
                </a:cxn>
                <a:cxn ang="0">
                  <a:pos x="242" y="223"/>
                </a:cxn>
                <a:cxn ang="0">
                  <a:pos x="242" y="281"/>
                </a:cxn>
                <a:cxn ang="0">
                  <a:pos x="210" y="331"/>
                </a:cxn>
                <a:cxn ang="0">
                  <a:pos x="155" y="353"/>
                </a:cxn>
                <a:cxn ang="0">
                  <a:pos x="92" y="353"/>
                </a:cxn>
                <a:cxn ang="0">
                  <a:pos x="37" y="338"/>
                </a:cxn>
                <a:cxn ang="0">
                  <a:pos x="0" y="281"/>
                </a:cxn>
                <a:cxn ang="0">
                  <a:pos x="0" y="223"/>
                </a:cxn>
                <a:cxn ang="0">
                  <a:pos x="30" y="179"/>
                </a:cxn>
                <a:cxn ang="0">
                  <a:pos x="60" y="165"/>
                </a:cxn>
                <a:cxn ang="0">
                  <a:pos x="77" y="116"/>
                </a:cxn>
                <a:cxn ang="0">
                  <a:pos x="100" y="129"/>
                </a:cxn>
                <a:cxn ang="0">
                  <a:pos x="138" y="129"/>
                </a:cxn>
                <a:cxn ang="0">
                  <a:pos x="164" y="116"/>
                </a:cxn>
                <a:cxn ang="0">
                  <a:pos x="164" y="72"/>
                </a:cxn>
                <a:cxn ang="0">
                  <a:pos x="138" y="50"/>
                </a:cxn>
                <a:cxn ang="0">
                  <a:pos x="100" y="50"/>
                </a:cxn>
                <a:cxn ang="0">
                  <a:pos x="77" y="72"/>
                </a:cxn>
                <a:cxn ang="0">
                  <a:pos x="77" y="93"/>
                </a:cxn>
                <a:cxn ang="0">
                  <a:pos x="69" y="274"/>
                </a:cxn>
                <a:cxn ang="0">
                  <a:pos x="100" y="303"/>
                </a:cxn>
                <a:cxn ang="0">
                  <a:pos x="138" y="303"/>
                </a:cxn>
                <a:cxn ang="0">
                  <a:pos x="170" y="274"/>
                </a:cxn>
                <a:cxn ang="0">
                  <a:pos x="170" y="223"/>
                </a:cxn>
                <a:cxn ang="0">
                  <a:pos x="138" y="188"/>
                </a:cxn>
                <a:cxn ang="0">
                  <a:pos x="92" y="195"/>
                </a:cxn>
                <a:cxn ang="0">
                  <a:pos x="69" y="223"/>
                </a:cxn>
                <a:cxn ang="0">
                  <a:pos x="69" y="245"/>
                </a:cxn>
              </a:cxnLst>
              <a:rect l="0" t="0" r="r" b="b"/>
              <a:pathLst>
                <a:path w="243" h="360">
                  <a:moveTo>
                    <a:pt x="60" y="165"/>
                  </a:moveTo>
                  <a:lnTo>
                    <a:pt x="30" y="152"/>
                  </a:lnTo>
                  <a:lnTo>
                    <a:pt x="14" y="129"/>
                  </a:lnTo>
                  <a:lnTo>
                    <a:pt x="5" y="116"/>
                  </a:lnTo>
                  <a:lnTo>
                    <a:pt x="5" y="93"/>
                  </a:lnTo>
                  <a:lnTo>
                    <a:pt x="5" y="66"/>
                  </a:lnTo>
                  <a:lnTo>
                    <a:pt x="14" y="43"/>
                  </a:lnTo>
                  <a:lnTo>
                    <a:pt x="30" y="22"/>
                  </a:lnTo>
                  <a:lnTo>
                    <a:pt x="60" y="6"/>
                  </a:lnTo>
                  <a:lnTo>
                    <a:pt x="86" y="0"/>
                  </a:lnTo>
                  <a:lnTo>
                    <a:pt x="115" y="0"/>
                  </a:lnTo>
                  <a:lnTo>
                    <a:pt x="155" y="0"/>
                  </a:lnTo>
                  <a:lnTo>
                    <a:pt x="178" y="6"/>
                  </a:lnTo>
                  <a:lnTo>
                    <a:pt x="210" y="22"/>
                  </a:lnTo>
                  <a:lnTo>
                    <a:pt x="226" y="43"/>
                  </a:lnTo>
                  <a:lnTo>
                    <a:pt x="233" y="66"/>
                  </a:lnTo>
                  <a:lnTo>
                    <a:pt x="233" y="93"/>
                  </a:lnTo>
                  <a:lnTo>
                    <a:pt x="233" y="116"/>
                  </a:lnTo>
                  <a:lnTo>
                    <a:pt x="226" y="129"/>
                  </a:lnTo>
                  <a:lnTo>
                    <a:pt x="210" y="152"/>
                  </a:lnTo>
                  <a:lnTo>
                    <a:pt x="178" y="165"/>
                  </a:lnTo>
                  <a:lnTo>
                    <a:pt x="210" y="173"/>
                  </a:lnTo>
                  <a:lnTo>
                    <a:pt x="226" y="195"/>
                  </a:lnTo>
                  <a:lnTo>
                    <a:pt x="242" y="223"/>
                  </a:lnTo>
                  <a:lnTo>
                    <a:pt x="242" y="245"/>
                  </a:lnTo>
                  <a:lnTo>
                    <a:pt x="242" y="281"/>
                  </a:lnTo>
                  <a:lnTo>
                    <a:pt x="226" y="303"/>
                  </a:lnTo>
                  <a:lnTo>
                    <a:pt x="210" y="331"/>
                  </a:lnTo>
                  <a:lnTo>
                    <a:pt x="178" y="347"/>
                  </a:lnTo>
                  <a:lnTo>
                    <a:pt x="155" y="353"/>
                  </a:lnTo>
                  <a:lnTo>
                    <a:pt x="115" y="359"/>
                  </a:lnTo>
                  <a:lnTo>
                    <a:pt x="92" y="353"/>
                  </a:lnTo>
                  <a:lnTo>
                    <a:pt x="60" y="347"/>
                  </a:lnTo>
                  <a:lnTo>
                    <a:pt x="37" y="338"/>
                  </a:lnTo>
                  <a:lnTo>
                    <a:pt x="14" y="310"/>
                  </a:lnTo>
                  <a:lnTo>
                    <a:pt x="0" y="281"/>
                  </a:lnTo>
                  <a:lnTo>
                    <a:pt x="0" y="252"/>
                  </a:lnTo>
                  <a:lnTo>
                    <a:pt x="0" y="223"/>
                  </a:lnTo>
                  <a:lnTo>
                    <a:pt x="14" y="195"/>
                  </a:lnTo>
                  <a:lnTo>
                    <a:pt x="30" y="179"/>
                  </a:lnTo>
                  <a:lnTo>
                    <a:pt x="60" y="165"/>
                  </a:lnTo>
                  <a:lnTo>
                    <a:pt x="60" y="165"/>
                  </a:lnTo>
                  <a:close/>
                  <a:moveTo>
                    <a:pt x="77" y="93"/>
                  </a:moveTo>
                  <a:lnTo>
                    <a:pt x="77" y="116"/>
                  </a:lnTo>
                  <a:lnTo>
                    <a:pt x="86" y="123"/>
                  </a:lnTo>
                  <a:lnTo>
                    <a:pt x="100" y="129"/>
                  </a:lnTo>
                  <a:lnTo>
                    <a:pt x="115" y="137"/>
                  </a:lnTo>
                  <a:lnTo>
                    <a:pt x="138" y="129"/>
                  </a:lnTo>
                  <a:lnTo>
                    <a:pt x="155" y="123"/>
                  </a:lnTo>
                  <a:lnTo>
                    <a:pt x="164" y="116"/>
                  </a:lnTo>
                  <a:lnTo>
                    <a:pt x="164" y="93"/>
                  </a:lnTo>
                  <a:lnTo>
                    <a:pt x="164" y="72"/>
                  </a:lnTo>
                  <a:lnTo>
                    <a:pt x="155" y="66"/>
                  </a:lnTo>
                  <a:lnTo>
                    <a:pt x="138" y="50"/>
                  </a:lnTo>
                  <a:lnTo>
                    <a:pt x="115" y="50"/>
                  </a:lnTo>
                  <a:lnTo>
                    <a:pt x="100" y="50"/>
                  </a:lnTo>
                  <a:lnTo>
                    <a:pt x="86" y="66"/>
                  </a:lnTo>
                  <a:lnTo>
                    <a:pt x="77" y="72"/>
                  </a:lnTo>
                  <a:lnTo>
                    <a:pt x="77" y="93"/>
                  </a:lnTo>
                  <a:lnTo>
                    <a:pt x="77" y="93"/>
                  </a:lnTo>
                  <a:close/>
                  <a:moveTo>
                    <a:pt x="69" y="245"/>
                  </a:moveTo>
                  <a:lnTo>
                    <a:pt x="69" y="274"/>
                  </a:lnTo>
                  <a:lnTo>
                    <a:pt x="86" y="287"/>
                  </a:lnTo>
                  <a:lnTo>
                    <a:pt x="100" y="303"/>
                  </a:lnTo>
                  <a:lnTo>
                    <a:pt x="115" y="303"/>
                  </a:lnTo>
                  <a:lnTo>
                    <a:pt x="138" y="303"/>
                  </a:lnTo>
                  <a:lnTo>
                    <a:pt x="155" y="287"/>
                  </a:lnTo>
                  <a:lnTo>
                    <a:pt x="170" y="274"/>
                  </a:lnTo>
                  <a:lnTo>
                    <a:pt x="170" y="245"/>
                  </a:lnTo>
                  <a:lnTo>
                    <a:pt x="170" y="223"/>
                  </a:lnTo>
                  <a:lnTo>
                    <a:pt x="155" y="201"/>
                  </a:lnTo>
                  <a:lnTo>
                    <a:pt x="138" y="188"/>
                  </a:lnTo>
                  <a:lnTo>
                    <a:pt x="115" y="188"/>
                  </a:lnTo>
                  <a:lnTo>
                    <a:pt x="92" y="195"/>
                  </a:lnTo>
                  <a:lnTo>
                    <a:pt x="86" y="201"/>
                  </a:lnTo>
                  <a:lnTo>
                    <a:pt x="69" y="223"/>
                  </a:lnTo>
                  <a:lnTo>
                    <a:pt x="69" y="245"/>
                  </a:lnTo>
                  <a:lnTo>
                    <a:pt x="69" y="2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287"/>
            <p:cNvSpPr>
              <a:spLocks noChangeShapeType="1"/>
            </p:cNvSpPr>
            <p:nvPr/>
          </p:nvSpPr>
          <p:spPr bwMode="auto">
            <a:xfrm flipV="1">
              <a:off x="1545" y="1415"/>
              <a:ext cx="1" cy="244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88"/>
            <p:cNvSpPr>
              <a:spLocks noChangeArrowheads="1"/>
            </p:cNvSpPr>
            <p:nvPr/>
          </p:nvSpPr>
          <p:spPr bwMode="auto">
            <a:xfrm>
              <a:off x="1123" y="3386"/>
              <a:ext cx="109" cy="76"/>
            </a:xfrm>
            <a:custGeom>
              <a:avLst/>
              <a:gdLst/>
              <a:ahLst/>
              <a:cxnLst>
                <a:cxn ang="0">
                  <a:pos x="485" y="339"/>
                </a:cxn>
                <a:cxn ang="0">
                  <a:pos x="0" y="339"/>
                </a:cxn>
                <a:cxn ang="0">
                  <a:pos x="0" y="7"/>
                </a:cxn>
                <a:cxn ang="0">
                  <a:pos x="87" y="7"/>
                </a:cxn>
                <a:cxn ang="0">
                  <a:pos x="87" y="261"/>
                </a:cxn>
                <a:cxn ang="0">
                  <a:pos x="195" y="261"/>
                </a:cxn>
                <a:cxn ang="0">
                  <a:pos x="195" y="30"/>
                </a:cxn>
                <a:cxn ang="0">
                  <a:pos x="273" y="30"/>
                </a:cxn>
                <a:cxn ang="0">
                  <a:pos x="273" y="261"/>
                </a:cxn>
                <a:cxn ang="0">
                  <a:pos x="406" y="261"/>
                </a:cxn>
                <a:cxn ang="0">
                  <a:pos x="406" y="0"/>
                </a:cxn>
                <a:cxn ang="0">
                  <a:pos x="485" y="0"/>
                </a:cxn>
                <a:cxn ang="0">
                  <a:pos x="485" y="339"/>
                </a:cxn>
                <a:cxn ang="0">
                  <a:pos x="485" y="339"/>
                </a:cxn>
              </a:cxnLst>
              <a:rect l="0" t="0" r="r" b="b"/>
              <a:pathLst>
                <a:path w="486" h="340">
                  <a:moveTo>
                    <a:pt x="485" y="339"/>
                  </a:moveTo>
                  <a:lnTo>
                    <a:pt x="0" y="339"/>
                  </a:lnTo>
                  <a:lnTo>
                    <a:pt x="0" y="7"/>
                  </a:lnTo>
                  <a:lnTo>
                    <a:pt x="87" y="7"/>
                  </a:lnTo>
                  <a:lnTo>
                    <a:pt x="87" y="261"/>
                  </a:lnTo>
                  <a:lnTo>
                    <a:pt x="195" y="261"/>
                  </a:lnTo>
                  <a:lnTo>
                    <a:pt x="195" y="30"/>
                  </a:lnTo>
                  <a:lnTo>
                    <a:pt x="273" y="30"/>
                  </a:lnTo>
                  <a:lnTo>
                    <a:pt x="273" y="261"/>
                  </a:lnTo>
                  <a:lnTo>
                    <a:pt x="406" y="261"/>
                  </a:lnTo>
                  <a:lnTo>
                    <a:pt x="406" y="0"/>
                  </a:lnTo>
                  <a:lnTo>
                    <a:pt x="485" y="0"/>
                  </a:lnTo>
                  <a:lnTo>
                    <a:pt x="485" y="339"/>
                  </a:lnTo>
                  <a:lnTo>
                    <a:pt x="485" y="339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89"/>
            <p:cNvSpPr>
              <a:spLocks noChangeArrowheads="1"/>
            </p:cNvSpPr>
            <p:nvPr/>
          </p:nvSpPr>
          <p:spPr bwMode="auto">
            <a:xfrm>
              <a:off x="1153" y="3304"/>
              <a:ext cx="79" cy="75"/>
            </a:xfrm>
            <a:custGeom>
              <a:avLst/>
              <a:gdLst/>
              <a:ahLst/>
              <a:cxnLst>
                <a:cxn ang="0">
                  <a:pos x="352" y="208"/>
                </a:cxn>
                <a:cxn ang="0">
                  <a:pos x="0" y="332"/>
                </a:cxn>
                <a:cxn ang="0">
                  <a:pos x="0" y="245"/>
                </a:cxn>
                <a:cxn ang="0">
                  <a:pos x="188" y="180"/>
                </a:cxn>
                <a:cxn ang="0">
                  <a:pos x="235" y="164"/>
                </a:cxn>
                <a:cxn ang="0">
                  <a:pos x="218" y="158"/>
                </a:cxn>
                <a:cxn ang="0">
                  <a:pos x="212" y="158"/>
                </a:cxn>
                <a:cxn ang="0">
                  <a:pos x="195" y="158"/>
                </a:cxn>
                <a:cxn ang="0">
                  <a:pos x="188" y="152"/>
                </a:cxn>
                <a:cxn ang="0">
                  <a:pos x="0" y="93"/>
                </a:cxn>
                <a:cxn ang="0">
                  <a:pos x="0" y="0"/>
                </a:cxn>
                <a:cxn ang="0">
                  <a:pos x="352" y="122"/>
                </a:cxn>
                <a:cxn ang="0">
                  <a:pos x="352" y="208"/>
                </a:cxn>
                <a:cxn ang="0">
                  <a:pos x="352" y="208"/>
                </a:cxn>
              </a:cxnLst>
              <a:rect l="0" t="0" r="r" b="b"/>
              <a:pathLst>
                <a:path w="353" h="333">
                  <a:moveTo>
                    <a:pt x="352" y="208"/>
                  </a:moveTo>
                  <a:lnTo>
                    <a:pt x="0" y="332"/>
                  </a:lnTo>
                  <a:lnTo>
                    <a:pt x="0" y="245"/>
                  </a:lnTo>
                  <a:lnTo>
                    <a:pt x="188" y="180"/>
                  </a:lnTo>
                  <a:lnTo>
                    <a:pt x="235" y="164"/>
                  </a:lnTo>
                  <a:lnTo>
                    <a:pt x="218" y="158"/>
                  </a:lnTo>
                  <a:lnTo>
                    <a:pt x="212" y="158"/>
                  </a:lnTo>
                  <a:lnTo>
                    <a:pt x="195" y="158"/>
                  </a:lnTo>
                  <a:lnTo>
                    <a:pt x="188" y="152"/>
                  </a:lnTo>
                  <a:lnTo>
                    <a:pt x="0" y="93"/>
                  </a:lnTo>
                  <a:lnTo>
                    <a:pt x="0" y="0"/>
                  </a:lnTo>
                  <a:lnTo>
                    <a:pt x="352" y="122"/>
                  </a:lnTo>
                  <a:lnTo>
                    <a:pt x="352" y="208"/>
                  </a:lnTo>
                  <a:lnTo>
                    <a:pt x="352" y="208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90"/>
            <p:cNvSpPr>
              <a:spLocks noChangeArrowheads="1"/>
            </p:cNvSpPr>
            <p:nvPr/>
          </p:nvSpPr>
          <p:spPr bwMode="auto">
            <a:xfrm>
              <a:off x="1153" y="3229"/>
              <a:ext cx="81" cy="70"/>
            </a:xfrm>
            <a:custGeom>
              <a:avLst/>
              <a:gdLst/>
              <a:ahLst/>
              <a:cxnLst>
                <a:cxn ang="0">
                  <a:pos x="235" y="93"/>
                </a:cxn>
                <a:cxn ang="0">
                  <a:pos x="259" y="0"/>
                </a:cxn>
                <a:cxn ang="0">
                  <a:pos x="282" y="21"/>
                </a:cxn>
                <a:cxn ang="0">
                  <a:pos x="313" y="35"/>
                </a:cxn>
                <a:cxn ang="0">
                  <a:pos x="337" y="58"/>
                </a:cxn>
                <a:cxn ang="0">
                  <a:pos x="345" y="86"/>
                </a:cxn>
                <a:cxn ang="0">
                  <a:pos x="352" y="108"/>
                </a:cxn>
                <a:cxn ang="0">
                  <a:pos x="360" y="152"/>
                </a:cxn>
                <a:cxn ang="0">
                  <a:pos x="352" y="188"/>
                </a:cxn>
                <a:cxn ang="0">
                  <a:pos x="345" y="224"/>
                </a:cxn>
                <a:cxn ang="0">
                  <a:pos x="328" y="252"/>
                </a:cxn>
                <a:cxn ang="0">
                  <a:pos x="299" y="275"/>
                </a:cxn>
                <a:cxn ang="0">
                  <a:pos x="267" y="288"/>
                </a:cxn>
                <a:cxn ang="0">
                  <a:pos x="227" y="296"/>
                </a:cxn>
                <a:cxn ang="0">
                  <a:pos x="188" y="310"/>
                </a:cxn>
                <a:cxn ang="0">
                  <a:pos x="140" y="296"/>
                </a:cxn>
                <a:cxn ang="0">
                  <a:pos x="101" y="288"/>
                </a:cxn>
                <a:cxn ang="0">
                  <a:pos x="71" y="281"/>
                </a:cxn>
                <a:cxn ang="0">
                  <a:pos x="39" y="266"/>
                </a:cxn>
                <a:cxn ang="0">
                  <a:pos x="15" y="231"/>
                </a:cxn>
                <a:cxn ang="0">
                  <a:pos x="0" y="194"/>
                </a:cxn>
                <a:cxn ang="0">
                  <a:pos x="0" y="159"/>
                </a:cxn>
                <a:cxn ang="0">
                  <a:pos x="0" y="116"/>
                </a:cxn>
                <a:cxn ang="0">
                  <a:pos x="7" y="93"/>
                </a:cxn>
                <a:cxn ang="0">
                  <a:pos x="23" y="58"/>
                </a:cxn>
                <a:cxn ang="0">
                  <a:pos x="39" y="42"/>
                </a:cxn>
                <a:cxn ang="0">
                  <a:pos x="117" y="15"/>
                </a:cxn>
                <a:cxn ang="0">
                  <a:pos x="204" y="0"/>
                </a:cxn>
                <a:cxn ang="0">
                  <a:pos x="204" y="224"/>
                </a:cxn>
                <a:cxn ang="0">
                  <a:pos x="227" y="215"/>
                </a:cxn>
                <a:cxn ang="0">
                  <a:pos x="250" y="209"/>
                </a:cxn>
                <a:cxn ang="0">
                  <a:pos x="267" y="201"/>
                </a:cxn>
                <a:cxn ang="0">
                  <a:pos x="282" y="173"/>
                </a:cxn>
                <a:cxn ang="0">
                  <a:pos x="290" y="152"/>
                </a:cxn>
                <a:cxn ang="0">
                  <a:pos x="290" y="129"/>
                </a:cxn>
                <a:cxn ang="0">
                  <a:pos x="282" y="108"/>
                </a:cxn>
                <a:cxn ang="0">
                  <a:pos x="267" y="102"/>
                </a:cxn>
                <a:cxn ang="0">
                  <a:pos x="235" y="93"/>
                </a:cxn>
                <a:cxn ang="0">
                  <a:pos x="235" y="93"/>
                </a:cxn>
                <a:cxn ang="0">
                  <a:pos x="149" y="86"/>
                </a:cxn>
                <a:cxn ang="0">
                  <a:pos x="126" y="86"/>
                </a:cxn>
                <a:cxn ang="0">
                  <a:pos x="101" y="93"/>
                </a:cxn>
                <a:cxn ang="0">
                  <a:pos x="87" y="102"/>
                </a:cxn>
                <a:cxn ang="0">
                  <a:pos x="71" y="129"/>
                </a:cxn>
                <a:cxn ang="0">
                  <a:pos x="71" y="152"/>
                </a:cxn>
                <a:cxn ang="0">
                  <a:pos x="71" y="173"/>
                </a:cxn>
                <a:cxn ang="0">
                  <a:pos x="87" y="201"/>
                </a:cxn>
                <a:cxn ang="0">
                  <a:pos x="101" y="209"/>
                </a:cxn>
                <a:cxn ang="0">
                  <a:pos x="126" y="215"/>
                </a:cxn>
                <a:cxn ang="0">
                  <a:pos x="149" y="215"/>
                </a:cxn>
                <a:cxn ang="0">
                  <a:pos x="149" y="86"/>
                </a:cxn>
                <a:cxn ang="0">
                  <a:pos x="149" y="86"/>
                </a:cxn>
              </a:cxnLst>
              <a:rect l="0" t="0" r="r" b="b"/>
              <a:pathLst>
                <a:path w="361" h="311">
                  <a:moveTo>
                    <a:pt x="235" y="93"/>
                  </a:moveTo>
                  <a:lnTo>
                    <a:pt x="259" y="0"/>
                  </a:lnTo>
                  <a:lnTo>
                    <a:pt x="282" y="21"/>
                  </a:lnTo>
                  <a:lnTo>
                    <a:pt x="313" y="35"/>
                  </a:lnTo>
                  <a:lnTo>
                    <a:pt x="337" y="58"/>
                  </a:lnTo>
                  <a:lnTo>
                    <a:pt x="345" y="86"/>
                  </a:lnTo>
                  <a:lnTo>
                    <a:pt x="352" y="108"/>
                  </a:lnTo>
                  <a:lnTo>
                    <a:pt x="360" y="152"/>
                  </a:lnTo>
                  <a:lnTo>
                    <a:pt x="352" y="188"/>
                  </a:lnTo>
                  <a:lnTo>
                    <a:pt x="345" y="224"/>
                  </a:lnTo>
                  <a:lnTo>
                    <a:pt x="328" y="252"/>
                  </a:lnTo>
                  <a:lnTo>
                    <a:pt x="299" y="275"/>
                  </a:lnTo>
                  <a:lnTo>
                    <a:pt x="267" y="288"/>
                  </a:lnTo>
                  <a:lnTo>
                    <a:pt x="227" y="296"/>
                  </a:lnTo>
                  <a:lnTo>
                    <a:pt x="188" y="310"/>
                  </a:lnTo>
                  <a:lnTo>
                    <a:pt x="140" y="296"/>
                  </a:lnTo>
                  <a:lnTo>
                    <a:pt x="101" y="288"/>
                  </a:lnTo>
                  <a:lnTo>
                    <a:pt x="71" y="281"/>
                  </a:lnTo>
                  <a:lnTo>
                    <a:pt x="39" y="266"/>
                  </a:lnTo>
                  <a:lnTo>
                    <a:pt x="15" y="231"/>
                  </a:lnTo>
                  <a:lnTo>
                    <a:pt x="0" y="194"/>
                  </a:lnTo>
                  <a:lnTo>
                    <a:pt x="0" y="159"/>
                  </a:lnTo>
                  <a:lnTo>
                    <a:pt x="0" y="116"/>
                  </a:lnTo>
                  <a:lnTo>
                    <a:pt x="7" y="93"/>
                  </a:lnTo>
                  <a:lnTo>
                    <a:pt x="23" y="58"/>
                  </a:lnTo>
                  <a:lnTo>
                    <a:pt x="39" y="42"/>
                  </a:lnTo>
                  <a:lnTo>
                    <a:pt x="117" y="15"/>
                  </a:lnTo>
                  <a:lnTo>
                    <a:pt x="204" y="0"/>
                  </a:lnTo>
                  <a:lnTo>
                    <a:pt x="204" y="224"/>
                  </a:lnTo>
                  <a:lnTo>
                    <a:pt x="227" y="215"/>
                  </a:lnTo>
                  <a:lnTo>
                    <a:pt x="250" y="209"/>
                  </a:lnTo>
                  <a:lnTo>
                    <a:pt x="267" y="201"/>
                  </a:lnTo>
                  <a:lnTo>
                    <a:pt x="282" y="173"/>
                  </a:lnTo>
                  <a:lnTo>
                    <a:pt x="290" y="152"/>
                  </a:lnTo>
                  <a:lnTo>
                    <a:pt x="290" y="129"/>
                  </a:lnTo>
                  <a:lnTo>
                    <a:pt x="282" y="108"/>
                  </a:lnTo>
                  <a:lnTo>
                    <a:pt x="267" y="102"/>
                  </a:lnTo>
                  <a:lnTo>
                    <a:pt x="235" y="93"/>
                  </a:lnTo>
                  <a:lnTo>
                    <a:pt x="235" y="93"/>
                  </a:lnTo>
                  <a:close/>
                  <a:moveTo>
                    <a:pt x="149" y="86"/>
                  </a:moveTo>
                  <a:lnTo>
                    <a:pt x="126" y="86"/>
                  </a:lnTo>
                  <a:lnTo>
                    <a:pt x="101" y="93"/>
                  </a:lnTo>
                  <a:lnTo>
                    <a:pt x="87" y="102"/>
                  </a:lnTo>
                  <a:lnTo>
                    <a:pt x="71" y="129"/>
                  </a:lnTo>
                  <a:lnTo>
                    <a:pt x="71" y="152"/>
                  </a:lnTo>
                  <a:lnTo>
                    <a:pt x="71" y="173"/>
                  </a:lnTo>
                  <a:lnTo>
                    <a:pt x="87" y="201"/>
                  </a:lnTo>
                  <a:lnTo>
                    <a:pt x="101" y="209"/>
                  </a:lnTo>
                  <a:lnTo>
                    <a:pt x="126" y="215"/>
                  </a:lnTo>
                  <a:lnTo>
                    <a:pt x="149" y="215"/>
                  </a:lnTo>
                  <a:lnTo>
                    <a:pt x="149" y="86"/>
                  </a:lnTo>
                  <a:lnTo>
                    <a:pt x="149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91"/>
            <p:cNvSpPr>
              <a:spLocks noChangeArrowheads="1"/>
            </p:cNvSpPr>
            <p:nvPr/>
          </p:nvSpPr>
          <p:spPr bwMode="auto">
            <a:xfrm>
              <a:off x="1153" y="3146"/>
              <a:ext cx="79" cy="68"/>
            </a:xfrm>
            <a:custGeom>
              <a:avLst/>
              <a:gdLst/>
              <a:ahLst/>
              <a:cxnLst>
                <a:cxn ang="0">
                  <a:pos x="352" y="0"/>
                </a:cxn>
                <a:cxn ang="0">
                  <a:pos x="352" y="94"/>
                </a:cxn>
                <a:cxn ang="0">
                  <a:pos x="172" y="94"/>
                </a:cxn>
                <a:cxn ang="0">
                  <a:pos x="140" y="94"/>
                </a:cxn>
                <a:cxn ang="0">
                  <a:pos x="117" y="94"/>
                </a:cxn>
                <a:cxn ang="0">
                  <a:pos x="101" y="94"/>
                </a:cxn>
                <a:cxn ang="0">
                  <a:pos x="87" y="101"/>
                </a:cxn>
                <a:cxn ang="0">
                  <a:pos x="78" y="116"/>
                </a:cxn>
                <a:cxn ang="0">
                  <a:pos x="71" y="122"/>
                </a:cxn>
                <a:cxn ang="0">
                  <a:pos x="71" y="144"/>
                </a:cxn>
                <a:cxn ang="0">
                  <a:pos x="71" y="165"/>
                </a:cxn>
                <a:cxn ang="0">
                  <a:pos x="78" y="180"/>
                </a:cxn>
                <a:cxn ang="0">
                  <a:pos x="94" y="202"/>
                </a:cxn>
                <a:cxn ang="0">
                  <a:pos x="117" y="216"/>
                </a:cxn>
                <a:cxn ang="0">
                  <a:pos x="133" y="216"/>
                </a:cxn>
                <a:cxn ang="0">
                  <a:pos x="157" y="216"/>
                </a:cxn>
                <a:cxn ang="0">
                  <a:pos x="195" y="216"/>
                </a:cxn>
                <a:cxn ang="0">
                  <a:pos x="352" y="216"/>
                </a:cxn>
                <a:cxn ang="0">
                  <a:pos x="352" y="302"/>
                </a:cxn>
                <a:cxn ang="0">
                  <a:pos x="0" y="302"/>
                </a:cxn>
                <a:cxn ang="0">
                  <a:pos x="0" y="216"/>
                </a:cxn>
                <a:cxn ang="0">
                  <a:pos x="55" y="216"/>
                </a:cxn>
                <a:cxn ang="0">
                  <a:pos x="23" y="202"/>
                </a:cxn>
                <a:cxn ang="0">
                  <a:pos x="7" y="173"/>
                </a:cxn>
                <a:cxn ang="0">
                  <a:pos x="0" y="144"/>
                </a:cxn>
                <a:cxn ang="0">
                  <a:pos x="0" y="108"/>
                </a:cxn>
                <a:cxn ang="0">
                  <a:pos x="0" y="87"/>
                </a:cxn>
                <a:cxn ang="0">
                  <a:pos x="7" y="57"/>
                </a:cxn>
                <a:cxn ang="0">
                  <a:pos x="15" y="43"/>
                </a:cxn>
                <a:cxn ang="0">
                  <a:pos x="32" y="30"/>
                </a:cxn>
                <a:cxn ang="0">
                  <a:pos x="55" y="15"/>
                </a:cxn>
                <a:cxn ang="0">
                  <a:pos x="71" y="7"/>
                </a:cxn>
                <a:cxn ang="0">
                  <a:pos x="94" y="0"/>
                </a:cxn>
                <a:cxn ang="0">
                  <a:pos x="133" y="0"/>
                </a:cxn>
                <a:cxn ang="0">
                  <a:pos x="352" y="0"/>
                </a:cxn>
                <a:cxn ang="0">
                  <a:pos x="352" y="0"/>
                </a:cxn>
              </a:cxnLst>
              <a:rect l="0" t="0" r="r" b="b"/>
              <a:pathLst>
                <a:path w="353" h="303">
                  <a:moveTo>
                    <a:pt x="352" y="0"/>
                  </a:moveTo>
                  <a:lnTo>
                    <a:pt x="352" y="94"/>
                  </a:lnTo>
                  <a:lnTo>
                    <a:pt x="172" y="94"/>
                  </a:lnTo>
                  <a:lnTo>
                    <a:pt x="140" y="94"/>
                  </a:lnTo>
                  <a:lnTo>
                    <a:pt x="117" y="94"/>
                  </a:lnTo>
                  <a:lnTo>
                    <a:pt x="101" y="94"/>
                  </a:lnTo>
                  <a:lnTo>
                    <a:pt x="87" y="101"/>
                  </a:lnTo>
                  <a:lnTo>
                    <a:pt x="78" y="116"/>
                  </a:lnTo>
                  <a:lnTo>
                    <a:pt x="71" y="122"/>
                  </a:lnTo>
                  <a:lnTo>
                    <a:pt x="71" y="144"/>
                  </a:lnTo>
                  <a:lnTo>
                    <a:pt x="71" y="165"/>
                  </a:lnTo>
                  <a:lnTo>
                    <a:pt x="78" y="180"/>
                  </a:lnTo>
                  <a:lnTo>
                    <a:pt x="94" y="202"/>
                  </a:lnTo>
                  <a:lnTo>
                    <a:pt x="117" y="216"/>
                  </a:lnTo>
                  <a:lnTo>
                    <a:pt x="133" y="216"/>
                  </a:lnTo>
                  <a:lnTo>
                    <a:pt x="157" y="216"/>
                  </a:lnTo>
                  <a:lnTo>
                    <a:pt x="195" y="216"/>
                  </a:lnTo>
                  <a:lnTo>
                    <a:pt x="352" y="216"/>
                  </a:lnTo>
                  <a:lnTo>
                    <a:pt x="352" y="302"/>
                  </a:lnTo>
                  <a:lnTo>
                    <a:pt x="0" y="302"/>
                  </a:lnTo>
                  <a:lnTo>
                    <a:pt x="0" y="216"/>
                  </a:lnTo>
                  <a:lnTo>
                    <a:pt x="55" y="216"/>
                  </a:lnTo>
                  <a:lnTo>
                    <a:pt x="23" y="202"/>
                  </a:lnTo>
                  <a:lnTo>
                    <a:pt x="7" y="173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0" y="87"/>
                  </a:lnTo>
                  <a:lnTo>
                    <a:pt x="7" y="57"/>
                  </a:lnTo>
                  <a:lnTo>
                    <a:pt x="15" y="43"/>
                  </a:lnTo>
                  <a:lnTo>
                    <a:pt x="32" y="30"/>
                  </a:lnTo>
                  <a:lnTo>
                    <a:pt x="55" y="15"/>
                  </a:lnTo>
                  <a:lnTo>
                    <a:pt x="71" y="7"/>
                  </a:lnTo>
                  <a:lnTo>
                    <a:pt x="94" y="0"/>
                  </a:lnTo>
                  <a:lnTo>
                    <a:pt x="133" y="0"/>
                  </a:lnTo>
                  <a:lnTo>
                    <a:pt x="352" y="0"/>
                  </a:lnTo>
                  <a:lnTo>
                    <a:pt x="352" y="0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2"/>
            <p:cNvSpPr>
              <a:spLocks noChangeArrowheads="1"/>
            </p:cNvSpPr>
            <p:nvPr/>
          </p:nvSpPr>
          <p:spPr bwMode="auto">
            <a:xfrm>
              <a:off x="1125" y="3090"/>
              <a:ext cx="109" cy="43"/>
            </a:xfrm>
            <a:custGeom>
              <a:avLst/>
              <a:gdLst/>
              <a:ahLst/>
              <a:cxnLst>
                <a:cxn ang="0">
                  <a:pos x="127" y="7"/>
                </a:cxn>
                <a:cxn ang="0">
                  <a:pos x="196" y="7"/>
                </a:cxn>
                <a:cxn ang="0">
                  <a:pos x="196" y="72"/>
                </a:cxn>
                <a:cxn ang="0">
                  <a:pos x="345" y="72"/>
                </a:cxn>
                <a:cxn ang="0">
                  <a:pos x="377" y="72"/>
                </a:cxn>
                <a:cxn ang="0">
                  <a:pos x="392" y="72"/>
                </a:cxn>
                <a:cxn ang="0">
                  <a:pos x="400" y="72"/>
                </a:cxn>
                <a:cxn ang="0">
                  <a:pos x="408" y="65"/>
                </a:cxn>
                <a:cxn ang="0">
                  <a:pos x="408" y="65"/>
                </a:cxn>
                <a:cxn ang="0">
                  <a:pos x="417" y="58"/>
                </a:cxn>
                <a:cxn ang="0">
                  <a:pos x="417" y="42"/>
                </a:cxn>
                <a:cxn ang="0">
                  <a:pos x="417" y="21"/>
                </a:cxn>
                <a:cxn ang="0">
                  <a:pos x="408" y="7"/>
                </a:cxn>
                <a:cxn ang="0">
                  <a:pos x="472" y="0"/>
                </a:cxn>
                <a:cxn ang="0">
                  <a:pos x="479" y="36"/>
                </a:cxn>
                <a:cxn ang="0">
                  <a:pos x="486" y="72"/>
                </a:cxn>
                <a:cxn ang="0">
                  <a:pos x="486" y="86"/>
                </a:cxn>
                <a:cxn ang="0">
                  <a:pos x="479" y="116"/>
                </a:cxn>
                <a:cxn ang="0">
                  <a:pos x="472" y="129"/>
                </a:cxn>
                <a:cxn ang="0">
                  <a:pos x="455" y="137"/>
                </a:cxn>
                <a:cxn ang="0">
                  <a:pos x="447" y="144"/>
                </a:cxn>
                <a:cxn ang="0">
                  <a:pos x="417" y="159"/>
                </a:cxn>
                <a:cxn ang="0">
                  <a:pos x="408" y="159"/>
                </a:cxn>
                <a:cxn ang="0">
                  <a:pos x="385" y="159"/>
                </a:cxn>
                <a:cxn ang="0">
                  <a:pos x="353" y="159"/>
                </a:cxn>
                <a:cxn ang="0">
                  <a:pos x="196" y="159"/>
                </a:cxn>
                <a:cxn ang="0">
                  <a:pos x="196" y="194"/>
                </a:cxn>
                <a:cxn ang="0">
                  <a:pos x="127" y="194"/>
                </a:cxn>
                <a:cxn ang="0">
                  <a:pos x="127" y="159"/>
                </a:cxn>
                <a:cxn ang="0">
                  <a:pos x="63" y="159"/>
                </a:cxn>
                <a:cxn ang="0">
                  <a:pos x="0" y="72"/>
                </a:cxn>
                <a:cxn ang="0">
                  <a:pos x="127" y="72"/>
                </a:cxn>
                <a:cxn ang="0">
                  <a:pos x="127" y="7"/>
                </a:cxn>
                <a:cxn ang="0">
                  <a:pos x="127" y="7"/>
                </a:cxn>
              </a:cxnLst>
              <a:rect l="0" t="0" r="r" b="b"/>
              <a:pathLst>
                <a:path w="487" h="195">
                  <a:moveTo>
                    <a:pt x="127" y="7"/>
                  </a:moveTo>
                  <a:lnTo>
                    <a:pt x="196" y="7"/>
                  </a:lnTo>
                  <a:lnTo>
                    <a:pt x="196" y="72"/>
                  </a:lnTo>
                  <a:lnTo>
                    <a:pt x="345" y="72"/>
                  </a:lnTo>
                  <a:lnTo>
                    <a:pt x="377" y="72"/>
                  </a:lnTo>
                  <a:lnTo>
                    <a:pt x="392" y="72"/>
                  </a:lnTo>
                  <a:lnTo>
                    <a:pt x="400" y="72"/>
                  </a:lnTo>
                  <a:lnTo>
                    <a:pt x="408" y="65"/>
                  </a:lnTo>
                  <a:lnTo>
                    <a:pt x="408" y="65"/>
                  </a:lnTo>
                  <a:lnTo>
                    <a:pt x="417" y="58"/>
                  </a:lnTo>
                  <a:lnTo>
                    <a:pt x="417" y="42"/>
                  </a:lnTo>
                  <a:lnTo>
                    <a:pt x="417" y="21"/>
                  </a:lnTo>
                  <a:lnTo>
                    <a:pt x="408" y="7"/>
                  </a:lnTo>
                  <a:lnTo>
                    <a:pt x="472" y="0"/>
                  </a:lnTo>
                  <a:lnTo>
                    <a:pt x="479" y="36"/>
                  </a:lnTo>
                  <a:lnTo>
                    <a:pt x="486" y="72"/>
                  </a:lnTo>
                  <a:lnTo>
                    <a:pt x="486" y="86"/>
                  </a:lnTo>
                  <a:lnTo>
                    <a:pt x="479" y="116"/>
                  </a:lnTo>
                  <a:lnTo>
                    <a:pt x="472" y="129"/>
                  </a:lnTo>
                  <a:lnTo>
                    <a:pt x="455" y="137"/>
                  </a:lnTo>
                  <a:lnTo>
                    <a:pt x="447" y="144"/>
                  </a:lnTo>
                  <a:lnTo>
                    <a:pt x="417" y="159"/>
                  </a:lnTo>
                  <a:lnTo>
                    <a:pt x="408" y="159"/>
                  </a:lnTo>
                  <a:lnTo>
                    <a:pt x="385" y="159"/>
                  </a:lnTo>
                  <a:lnTo>
                    <a:pt x="353" y="159"/>
                  </a:lnTo>
                  <a:lnTo>
                    <a:pt x="196" y="159"/>
                  </a:lnTo>
                  <a:lnTo>
                    <a:pt x="196" y="194"/>
                  </a:lnTo>
                  <a:lnTo>
                    <a:pt x="127" y="194"/>
                  </a:lnTo>
                  <a:lnTo>
                    <a:pt x="127" y="159"/>
                  </a:lnTo>
                  <a:lnTo>
                    <a:pt x="63" y="159"/>
                  </a:lnTo>
                  <a:lnTo>
                    <a:pt x="0" y="72"/>
                  </a:lnTo>
                  <a:lnTo>
                    <a:pt x="127" y="72"/>
                  </a:lnTo>
                  <a:lnTo>
                    <a:pt x="127" y="7"/>
                  </a:lnTo>
                  <a:lnTo>
                    <a:pt x="127" y="7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93"/>
            <p:cNvSpPr>
              <a:spLocks noChangeArrowheads="1"/>
            </p:cNvSpPr>
            <p:nvPr/>
          </p:nvSpPr>
          <p:spPr bwMode="auto">
            <a:xfrm>
              <a:off x="1153" y="3020"/>
              <a:ext cx="81" cy="68"/>
            </a:xfrm>
            <a:custGeom>
              <a:avLst/>
              <a:gdLst/>
              <a:ahLst/>
              <a:cxnLst>
                <a:cxn ang="0">
                  <a:pos x="235" y="215"/>
                </a:cxn>
                <a:cxn ang="0">
                  <a:pos x="273" y="194"/>
                </a:cxn>
                <a:cxn ang="0">
                  <a:pos x="290" y="143"/>
                </a:cxn>
                <a:cxn ang="0">
                  <a:pos x="273" y="92"/>
                </a:cxn>
                <a:cxn ang="0">
                  <a:pos x="259" y="79"/>
                </a:cxn>
                <a:cxn ang="0">
                  <a:pos x="235" y="86"/>
                </a:cxn>
                <a:cxn ang="0">
                  <a:pos x="227" y="122"/>
                </a:cxn>
                <a:cxn ang="0">
                  <a:pos x="188" y="251"/>
                </a:cxn>
                <a:cxn ang="0">
                  <a:pos x="133" y="287"/>
                </a:cxn>
                <a:cxn ang="0">
                  <a:pos x="71" y="287"/>
                </a:cxn>
                <a:cxn ang="0">
                  <a:pos x="23" y="259"/>
                </a:cxn>
                <a:cxn ang="0">
                  <a:pos x="0" y="194"/>
                </a:cxn>
                <a:cxn ang="0">
                  <a:pos x="0" y="115"/>
                </a:cxn>
                <a:cxn ang="0">
                  <a:pos x="15" y="57"/>
                </a:cxn>
                <a:cxn ang="0">
                  <a:pos x="62" y="21"/>
                </a:cxn>
                <a:cxn ang="0">
                  <a:pos x="101" y="92"/>
                </a:cxn>
                <a:cxn ang="0">
                  <a:pos x="78" y="115"/>
                </a:cxn>
                <a:cxn ang="0">
                  <a:pos x="71" y="152"/>
                </a:cxn>
                <a:cxn ang="0">
                  <a:pos x="78" y="194"/>
                </a:cxn>
                <a:cxn ang="0">
                  <a:pos x="94" y="200"/>
                </a:cxn>
                <a:cxn ang="0">
                  <a:pos x="117" y="194"/>
                </a:cxn>
                <a:cxn ang="0">
                  <a:pos x="126" y="157"/>
                </a:cxn>
                <a:cxn ang="0">
                  <a:pos x="149" y="79"/>
                </a:cxn>
                <a:cxn ang="0">
                  <a:pos x="172" y="21"/>
                </a:cxn>
                <a:cxn ang="0">
                  <a:pos x="218" y="6"/>
                </a:cxn>
                <a:cxn ang="0">
                  <a:pos x="273" y="6"/>
                </a:cxn>
                <a:cxn ang="0">
                  <a:pos x="328" y="35"/>
                </a:cxn>
                <a:cxn ang="0">
                  <a:pos x="352" y="101"/>
                </a:cxn>
                <a:cxn ang="0">
                  <a:pos x="352" y="187"/>
                </a:cxn>
                <a:cxn ang="0">
                  <a:pos x="328" y="251"/>
                </a:cxn>
                <a:cxn ang="0">
                  <a:pos x="282" y="295"/>
                </a:cxn>
                <a:cxn ang="0">
                  <a:pos x="250" y="302"/>
                </a:cxn>
              </a:cxnLst>
              <a:rect l="0" t="0" r="r" b="b"/>
              <a:pathLst>
                <a:path w="361" h="303">
                  <a:moveTo>
                    <a:pt x="250" y="302"/>
                  </a:moveTo>
                  <a:lnTo>
                    <a:pt x="235" y="215"/>
                  </a:lnTo>
                  <a:lnTo>
                    <a:pt x="259" y="208"/>
                  </a:lnTo>
                  <a:lnTo>
                    <a:pt x="273" y="194"/>
                  </a:lnTo>
                  <a:lnTo>
                    <a:pt x="282" y="179"/>
                  </a:lnTo>
                  <a:lnTo>
                    <a:pt x="290" y="143"/>
                  </a:lnTo>
                  <a:lnTo>
                    <a:pt x="290" y="122"/>
                  </a:lnTo>
                  <a:lnTo>
                    <a:pt x="273" y="92"/>
                  </a:lnTo>
                  <a:lnTo>
                    <a:pt x="267" y="86"/>
                  </a:lnTo>
                  <a:lnTo>
                    <a:pt x="259" y="79"/>
                  </a:lnTo>
                  <a:lnTo>
                    <a:pt x="250" y="86"/>
                  </a:lnTo>
                  <a:lnTo>
                    <a:pt x="235" y="86"/>
                  </a:lnTo>
                  <a:lnTo>
                    <a:pt x="227" y="92"/>
                  </a:lnTo>
                  <a:lnTo>
                    <a:pt x="227" y="122"/>
                  </a:lnTo>
                  <a:lnTo>
                    <a:pt x="204" y="200"/>
                  </a:lnTo>
                  <a:lnTo>
                    <a:pt x="188" y="251"/>
                  </a:lnTo>
                  <a:lnTo>
                    <a:pt x="157" y="274"/>
                  </a:lnTo>
                  <a:lnTo>
                    <a:pt x="133" y="287"/>
                  </a:lnTo>
                  <a:lnTo>
                    <a:pt x="101" y="295"/>
                  </a:lnTo>
                  <a:lnTo>
                    <a:pt x="71" y="287"/>
                  </a:lnTo>
                  <a:lnTo>
                    <a:pt x="55" y="274"/>
                  </a:lnTo>
                  <a:lnTo>
                    <a:pt x="23" y="259"/>
                  </a:lnTo>
                  <a:lnTo>
                    <a:pt x="7" y="238"/>
                  </a:lnTo>
                  <a:lnTo>
                    <a:pt x="0" y="194"/>
                  </a:lnTo>
                  <a:lnTo>
                    <a:pt x="0" y="152"/>
                  </a:lnTo>
                  <a:lnTo>
                    <a:pt x="0" y="115"/>
                  </a:lnTo>
                  <a:lnTo>
                    <a:pt x="7" y="79"/>
                  </a:lnTo>
                  <a:lnTo>
                    <a:pt x="15" y="57"/>
                  </a:lnTo>
                  <a:lnTo>
                    <a:pt x="39" y="35"/>
                  </a:lnTo>
                  <a:lnTo>
                    <a:pt x="62" y="21"/>
                  </a:lnTo>
                  <a:lnTo>
                    <a:pt x="94" y="14"/>
                  </a:lnTo>
                  <a:lnTo>
                    <a:pt x="101" y="92"/>
                  </a:lnTo>
                  <a:lnTo>
                    <a:pt x="87" y="101"/>
                  </a:lnTo>
                  <a:lnTo>
                    <a:pt x="78" y="115"/>
                  </a:lnTo>
                  <a:lnTo>
                    <a:pt x="71" y="129"/>
                  </a:lnTo>
                  <a:lnTo>
                    <a:pt x="71" y="152"/>
                  </a:lnTo>
                  <a:lnTo>
                    <a:pt x="71" y="179"/>
                  </a:lnTo>
                  <a:lnTo>
                    <a:pt x="78" y="194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200"/>
                  </a:lnTo>
                  <a:lnTo>
                    <a:pt x="117" y="194"/>
                  </a:lnTo>
                  <a:lnTo>
                    <a:pt x="117" y="187"/>
                  </a:lnTo>
                  <a:lnTo>
                    <a:pt x="126" y="157"/>
                  </a:lnTo>
                  <a:lnTo>
                    <a:pt x="133" y="122"/>
                  </a:lnTo>
                  <a:lnTo>
                    <a:pt x="149" y="79"/>
                  </a:lnTo>
                  <a:lnTo>
                    <a:pt x="157" y="42"/>
                  </a:lnTo>
                  <a:lnTo>
                    <a:pt x="172" y="21"/>
                  </a:lnTo>
                  <a:lnTo>
                    <a:pt x="195" y="14"/>
                  </a:lnTo>
                  <a:lnTo>
                    <a:pt x="218" y="6"/>
                  </a:lnTo>
                  <a:lnTo>
                    <a:pt x="250" y="0"/>
                  </a:lnTo>
                  <a:lnTo>
                    <a:pt x="273" y="6"/>
                  </a:lnTo>
                  <a:lnTo>
                    <a:pt x="299" y="14"/>
                  </a:lnTo>
                  <a:lnTo>
                    <a:pt x="328" y="35"/>
                  </a:lnTo>
                  <a:lnTo>
                    <a:pt x="345" y="65"/>
                  </a:lnTo>
                  <a:lnTo>
                    <a:pt x="352" y="101"/>
                  </a:lnTo>
                  <a:lnTo>
                    <a:pt x="360" y="143"/>
                  </a:lnTo>
                  <a:lnTo>
                    <a:pt x="352" y="187"/>
                  </a:lnTo>
                  <a:lnTo>
                    <a:pt x="345" y="230"/>
                  </a:lnTo>
                  <a:lnTo>
                    <a:pt x="328" y="251"/>
                  </a:lnTo>
                  <a:lnTo>
                    <a:pt x="313" y="274"/>
                  </a:lnTo>
                  <a:lnTo>
                    <a:pt x="282" y="295"/>
                  </a:lnTo>
                  <a:lnTo>
                    <a:pt x="250" y="302"/>
                  </a:lnTo>
                  <a:lnTo>
                    <a:pt x="250" y="302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94"/>
            <p:cNvSpPr>
              <a:spLocks noChangeArrowheads="1"/>
            </p:cNvSpPr>
            <p:nvPr/>
          </p:nvSpPr>
          <p:spPr bwMode="auto">
            <a:xfrm>
              <a:off x="1153" y="2889"/>
              <a:ext cx="109" cy="71"/>
            </a:xfrm>
            <a:custGeom>
              <a:avLst/>
              <a:gdLst/>
              <a:ahLst/>
              <a:cxnLst>
                <a:cxn ang="0">
                  <a:pos x="0" y="317"/>
                </a:cxn>
                <a:cxn ang="0">
                  <a:pos x="0" y="239"/>
                </a:cxn>
                <a:cxn ang="0">
                  <a:pos x="55" y="239"/>
                </a:cxn>
                <a:cxn ang="0">
                  <a:pos x="32" y="225"/>
                </a:cxn>
                <a:cxn ang="0">
                  <a:pos x="7" y="195"/>
                </a:cxn>
                <a:cxn ang="0">
                  <a:pos x="0" y="174"/>
                </a:cxn>
                <a:cxn ang="0">
                  <a:pos x="0" y="138"/>
                </a:cxn>
                <a:cxn ang="0">
                  <a:pos x="0" y="108"/>
                </a:cxn>
                <a:cxn ang="0">
                  <a:pos x="15" y="73"/>
                </a:cxn>
                <a:cxn ang="0">
                  <a:pos x="39" y="43"/>
                </a:cxn>
                <a:cxn ang="0">
                  <a:pos x="78" y="22"/>
                </a:cxn>
                <a:cxn ang="0">
                  <a:pos x="126" y="7"/>
                </a:cxn>
                <a:cxn ang="0">
                  <a:pos x="172" y="0"/>
                </a:cxn>
                <a:cxn ang="0">
                  <a:pos x="218" y="7"/>
                </a:cxn>
                <a:cxn ang="0">
                  <a:pos x="259" y="15"/>
                </a:cxn>
                <a:cxn ang="0">
                  <a:pos x="282" y="22"/>
                </a:cxn>
                <a:cxn ang="0">
                  <a:pos x="313" y="43"/>
                </a:cxn>
                <a:cxn ang="0">
                  <a:pos x="337" y="73"/>
                </a:cxn>
                <a:cxn ang="0">
                  <a:pos x="352" y="108"/>
                </a:cxn>
                <a:cxn ang="0">
                  <a:pos x="360" y="138"/>
                </a:cxn>
                <a:cxn ang="0">
                  <a:pos x="352" y="165"/>
                </a:cxn>
                <a:cxn ang="0">
                  <a:pos x="345" y="189"/>
                </a:cxn>
                <a:cxn ang="0">
                  <a:pos x="337" y="209"/>
                </a:cxn>
                <a:cxn ang="0">
                  <a:pos x="313" y="239"/>
                </a:cxn>
                <a:cxn ang="0">
                  <a:pos x="485" y="239"/>
                </a:cxn>
                <a:cxn ang="0">
                  <a:pos x="485" y="317"/>
                </a:cxn>
                <a:cxn ang="0">
                  <a:pos x="0" y="317"/>
                </a:cxn>
                <a:cxn ang="0">
                  <a:pos x="0" y="317"/>
                </a:cxn>
                <a:cxn ang="0">
                  <a:pos x="172" y="239"/>
                </a:cxn>
                <a:cxn ang="0">
                  <a:pos x="212" y="239"/>
                </a:cxn>
                <a:cxn ang="0">
                  <a:pos x="235" y="230"/>
                </a:cxn>
                <a:cxn ang="0">
                  <a:pos x="267" y="209"/>
                </a:cxn>
                <a:cxn ang="0">
                  <a:pos x="273" y="195"/>
                </a:cxn>
                <a:cxn ang="0">
                  <a:pos x="290" y="180"/>
                </a:cxn>
                <a:cxn ang="0">
                  <a:pos x="290" y="165"/>
                </a:cxn>
                <a:cxn ang="0">
                  <a:pos x="290" y="138"/>
                </a:cxn>
                <a:cxn ang="0">
                  <a:pos x="282" y="123"/>
                </a:cxn>
                <a:cxn ang="0">
                  <a:pos x="267" y="108"/>
                </a:cxn>
                <a:cxn ang="0">
                  <a:pos x="235" y="101"/>
                </a:cxn>
                <a:cxn ang="0">
                  <a:pos x="212" y="87"/>
                </a:cxn>
                <a:cxn ang="0">
                  <a:pos x="172" y="87"/>
                </a:cxn>
                <a:cxn ang="0">
                  <a:pos x="140" y="87"/>
                </a:cxn>
                <a:cxn ang="0">
                  <a:pos x="117" y="101"/>
                </a:cxn>
                <a:cxn ang="0">
                  <a:pos x="94" y="108"/>
                </a:cxn>
                <a:cxn ang="0">
                  <a:pos x="78" y="123"/>
                </a:cxn>
                <a:cxn ang="0">
                  <a:pos x="71" y="138"/>
                </a:cxn>
                <a:cxn ang="0">
                  <a:pos x="71" y="165"/>
                </a:cxn>
                <a:cxn ang="0">
                  <a:pos x="71" y="180"/>
                </a:cxn>
                <a:cxn ang="0">
                  <a:pos x="78" y="195"/>
                </a:cxn>
                <a:cxn ang="0">
                  <a:pos x="94" y="209"/>
                </a:cxn>
                <a:cxn ang="0">
                  <a:pos x="117" y="230"/>
                </a:cxn>
                <a:cxn ang="0">
                  <a:pos x="140" y="239"/>
                </a:cxn>
                <a:cxn ang="0">
                  <a:pos x="172" y="239"/>
                </a:cxn>
                <a:cxn ang="0">
                  <a:pos x="172" y="239"/>
                </a:cxn>
              </a:cxnLst>
              <a:rect l="0" t="0" r="r" b="b"/>
              <a:pathLst>
                <a:path w="486" h="318">
                  <a:moveTo>
                    <a:pt x="0" y="317"/>
                  </a:moveTo>
                  <a:lnTo>
                    <a:pt x="0" y="239"/>
                  </a:lnTo>
                  <a:lnTo>
                    <a:pt x="55" y="239"/>
                  </a:lnTo>
                  <a:lnTo>
                    <a:pt x="32" y="225"/>
                  </a:lnTo>
                  <a:lnTo>
                    <a:pt x="7" y="195"/>
                  </a:lnTo>
                  <a:lnTo>
                    <a:pt x="0" y="174"/>
                  </a:lnTo>
                  <a:lnTo>
                    <a:pt x="0" y="138"/>
                  </a:lnTo>
                  <a:lnTo>
                    <a:pt x="0" y="108"/>
                  </a:lnTo>
                  <a:lnTo>
                    <a:pt x="15" y="73"/>
                  </a:lnTo>
                  <a:lnTo>
                    <a:pt x="39" y="43"/>
                  </a:lnTo>
                  <a:lnTo>
                    <a:pt x="78" y="22"/>
                  </a:lnTo>
                  <a:lnTo>
                    <a:pt x="126" y="7"/>
                  </a:lnTo>
                  <a:lnTo>
                    <a:pt x="172" y="0"/>
                  </a:lnTo>
                  <a:lnTo>
                    <a:pt x="218" y="7"/>
                  </a:lnTo>
                  <a:lnTo>
                    <a:pt x="259" y="15"/>
                  </a:lnTo>
                  <a:lnTo>
                    <a:pt x="282" y="22"/>
                  </a:lnTo>
                  <a:lnTo>
                    <a:pt x="313" y="43"/>
                  </a:lnTo>
                  <a:lnTo>
                    <a:pt x="337" y="73"/>
                  </a:lnTo>
                  <a:lnTo>
                    <a:pt x="352" y="108"/>
                  </a:lnTo>
                  <a:lnTo>
                    <a:pt x="360" y="138"/>
                  </a:lnTo>
                  <a:lnTo>
                    <a:pt x="352" y="165"/>
                  </a:lnTo>
                  <a:lnTo>
                    <a:pt x="345" y="189"/>
                  </a:lnTo>
                  <a:lnTo>
                    <a:pt x="337" y="209"/>
                  </a:lnTo>
                  <a:lnTo>
                    <a:pt x="313" y="239"/>
                  </a:lnTo>
                  <a:lnTo>
                    <a:pt x="485" y="239"/>
                  </a:lnTo>
                  <a:lnTo>
                    <a:pt x="485" y="317"/>
                  </a:lnTo>
                  <a:lnTo>
                    <a:pt x="0" y="317"/>
                  </a:lnTo>
                  <a:lnTo>
                    <a:pt x="0" y="317"/>
                  </a:lnTo>
                  <a:close/>
                  <a:moveTo>
                    <a:pt x="172" y="239"/>
                  </a:moveTo>
                  <a:lnTo>
                    <a:pt x="212" y="239"/>
                  </a:lnTo>
                  <a:lnTo>
                    <a:pt x="235" y="230"/>
                  </a:lnTo>
                  <a:lnTo>
                    <a:pt x="267" y="209"/>
                  </a:lnTo>
                  <a:lnTo>
                    <a:pt x="273" y="195"/>
                  </a:lnTo>
                  <a:lnTo>
                    <a:pt x="290" y="180"/>
                  </a:lnTo>
                  <a:lnTo>
                    <a:pt x="290" y="165"/>
                  </a:lnTo>
                  <a:lnTo>
                    <a:pt x="290" y="138"/>
                  </a:lnTo>
                  <a:lnTo>
                    <a:pt x="282" y="123"/>
                  </a:lnTo>
                  <a:lnTo>
                    <a:pt x="267" y="108"/>
                  </a:lnTo>
                  <a:lnTo>
                    <a:pt x="235" y="101"/>
                  </a:lnTo>
                  <a:lnTo>
                    <a:pt x="212" y="87"/>
                  </a:lnTo>
                  <a:lnTo>
                    <a:pt x="172" y="87"/>
                  </a:lnTo>
                  <a:lnTo>
                    <a:pt x="140" y="87"/>
                  </a:lnTo>
                  <a:lnTo>
                    <a:pt x="117" y="101"/>
                  </a:lnTo>
                  <a:lnTo>
                    <a:pt x="94" y="108"/>
                  </a:lnTo>
                  <a:lnTo>
                    <a:pt x="78" y="123"/>
                  </a:lnTo>
                  <a:lnTo>
                    <a:pt x="71" y="138"/>
                  </a:lnTo>
                  <a:lnTo>
                    <a:pt x="71" y="165"/>
                  </a:lnTo>
                  <a:lnTo>
                    <a:pt x="71" y="180"/>
                  </a:lnTo>
                  <a:lnTo>
                    <a:pt x="78" y="195"/>
                  </a:lnTo>
                  <a:lnTo>
                    <a:pt x="94" y="209"/>
                  </a:lnTo>
                  <a:lnTo>
                    <a:pt x="117" y="230"/>
                  </a:lnTo>
                  <a:lnTo>
                    <a:pt x="140" y="239"/>
                  </a:lnTo>
                  <a:lnTo>
                    <a:pt x="172" y="239"/>
                  </a:lnTo>
                  <a:lnTo>
                    <a:pt x="172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95"/>
            <p:cNvSpPr>
              <a:spLocks noChangeArrowheads="1"/>
            </p:cNvSpPr>
            <p:nvPr/>
          </p:nvSpPr>
          <p:spPr bwMode="auto">
            <a:xfrm>
              <a:off x="1153" y="2813"/>
              <a:ext cx="81" cy="68"/>
            </a:xfrm>
            <a:custGeom>
              <a:avLst/>
              <a:gdLst/>
              <a:ahLst/>
              <a:cxnLst>
                <a:cxn ang="0">
                  <a:pos x="235" y="92"/>
                </a:cxn>
                <a:cxn ang="0">
                  <a:pos x="259" y="0"/>
                </a:cxn>
                <a:cxn ang="0">
                  <a:pos x="282" y="14"/>
                </a:cxn>
                <a:cxn ang="0">
                  <a:pos x="313" y="35"/>
                </a:cxn>
                <a:cxn ang="0">
                  <a:pos x="337" y="56"/>
                </a:cxn>
                <a:cxn ang="0">
                  <a:pos x="345" y="79"/>
                </a:cxn>
                <a:cxn ang="0">
                  <a:pos x="352" y="107"/>
                </a:cxn>
                <a:cxn ang="0">
                  <a:pos x="360" y="151"/>
                </a:cxn>
                <a:cxn ang="0">
                  <a:pos x="352" y="179"/>
                </a:cxn>
                <a:cxn ang="0">
                  <a:pos x="345" y="223"/>
                </a:cxn>
                <a:cxn ang="0">
                  <a:pos x="328" y="244"/>
                </a:cxn>
                <a:cxn ang="0">
                  <a:pos x="299" y="274"/>
                </a:cxn>
                <a:cxn ang="0">
                  <a:pos x="267" y="286"/>
                </a:cxn>
                <a:cxn ang="0">
                  <a:pos x="227" y="295"/>
                </a:cxn>
                <a:cxn ang="0">
                  <a:pos x="188" y="302"/>
                </a:cxn>
                <a:cxn ang="0">
                  <a:pos x="140" y="295"/>
                </a:cxn>
                <a:cxn ang="0">
                  <a:pos x="101" y="286"/>
                </a:cxn>
                <a:cxn ang="0">
                  <a:pos x="71" y="281"/>
                </a:cxn>
                <a:cxn ang="0">
                  <a:pos x="39" y="265"/>
                </a:cxn>
                <a:cxn ang="0">
                  <a:pos x="15" y="230"/>
                </a:cxn>
                <a:cxn ang="0">
                  <a:pos x="0" y="187"/>
                </a:cxn>
                <a:cxn ang="0">
                  <a:pos x="0" y="151"/>
                </a:cxn>
                <a:cxn ang="0">
                  <a:pos x="0" y="115"/>
                </a:cxn>
                <a:cxn ang="0">
                  <a:pos x="7" y="92"/>
                </a:cxn>
                <a:cxn ang="0">
                  <a:pos x="23" y="56"/>
                </a:cxn>
                <a:cxn ang="0">
                  <a:pos x="39" y="35"/>
                </a:cxn>
                <a:cxn ang="0">
                  <a:pos x="117" y="5"/>
                </a:cxn>
                <a:cxn ang="0">
                  <a:pos x="204" y="0"/>
                </a:cxn>
                <a:cxn ang="0">
                  <a:pos x="204" y="215"/>
                </a:cxn>
                <a:cxn ang="0">
                  <a:pos x="227" y="215"/>
                </a:cxn>
                <a:cxn ang="0">
                  <a:pos x="250" y="208"/>
                </a:cxn>
                <a:cxn ang="0">
                  <a:pos x="267" y="194"/>
                </a:cxn>
                <a:cxn ang="0">
                  <a:pos x="282" y="173"/>
                </a:cxn>
                <a:cxn ang="0">
                  <a:pos x="290" y="151"/>
                </a:cxn>
                <a:cxn ang="0">
                  <a:pos x="290" y="122"/>
                </a:cxn>
                <a:cxn ang="0">
                  <a:pos x="282" y="107"/>
                </a:cxn>
                <a:cxn ang="0">
                  <a:pos x="267" y="100"/>
                </a:cxn>
                <a:cxn ang="0">
                  <a:pos x="235" y="92"/>
                </a:cxn>
                <a:cxn ang="0">
                  <a:pos x="235" y="92"/>
                </a:cxn>
                <a:cxn ang="0">
                  <a:pos x="149" y="79"/>
                </a:cxn>
                <a:cxn ang="0">
                  <a:pos x="126" y="79"/>
                </a:cxn>
                <a:cxn ang="0">
                  <a:pos x="101" y="92"/>
                </a:cxn>
                <a:cxn ang="0">
                  <a:pos x="87" y="100"/>
                </a:cxn>
                <a:cxn ang="0">
                  <a:pos x="71" y="122"/>
                </a:cxn>
                <a:cxn ang="0">
                  <a:pos x="71" y="151"/>
                </a:cxn>
                <a:cxn ang="0">
                  <a:pos x="71" y="173"/>
                </a:cxn>
                <a:cxn ang="0">
                  <a:pos x="87" y="194"/>
                </a:cxn>
                <a:cxn ang="0">
                  <a:pos x="101" y="208"/>
                </a:cxn>
                <a:cxn ang="0">
                  <a:pos x="126" y="215"/>
                </a:cxn>
                <a:cxn ang="0">
                  <a:pos x="149" y="215"/>
                </a:cxn>
                <a:cxn ang="0">
                  <a:pos x="149" y="79"/>
                </a:cxn>
                <a:cxn ang="0">
                  <a:pos x="149" y="79"/>
                </a:cxn>
              </a:cxnLst>
              <a:rect l="0" t="0" r="r" b="b"/>
              <a:pathLst>
                <a:path w="361" h="303">
                  <a:moveTo>
                    <a:pt x="235" y="92"/>
                  </a:moveTo>
                  <a:lnTo>
                    <a:pt x="259" y="0"/>
                  </a:lnTo>
                  <a:lnTo>
                    <a:pt x="282" y="14"/>
                  </a:lnTo>
                  <a:lnTo>
                    <a:pt x="313" y="35"/>
                  </a:lnTo>
                  <a:lnTo>
                    <a:pt x="337" y="56"/>
                  </a:lnTo>
                  <a:lnTo>
                    <a:pt x="345" y="79"/>
                  </a:lnTo>
                  <a:lnTo>
                    <a:pt x="352" y="107"/>
                  </a:lnTo>
                  <a:lnTo>
                    <a:pt x="360" y="151"/>
                  </a:lnTo>
                  <a:lnTo>
                    <a:pt x="352" y="179"/>
                  </a:lnTo>
                  <a:lnTo>
                    <a:pt x="345" y="223"/>
                  </a:lnTo>
                  <a:lnTo>
                    <a:pt x="328" y="244"/>
                  </a:lnTo>
                  <a:lnTo>
                    <a:pt x="299" y="274"/>
                  </a:lnTo>
                  <a:lnTo>
                    <a:pt x="267" y="286"/>
                  </a:lnTo>
                  <a:lnTo>
                    <a:pt x="227" y="295"/>
                  </a:lnTo>
                  <a:lnTo>
                    <a:pt x="188" y="302"/>
                  </a:lnTo>
                  <a:lnTo>
                    <a:pt x="140" y="295"/>
                  </a:lnTo>
                  <a:lnTo>
                    <a:pt x="101" y="286"/>
                  </a:lnTo>
                  <a:lnTo>
                    <a:pt x="71" y="281"/>
                  </a:lnTo>
                  <a:lnTo>
                    <a:pt x="39" y="265"/>
                  </a:lnTo>
                  <a:lnTo>
                    <a:pt x="15" y="230"/>
                  </a:lnTo>
                  <a:lnTo>
                    <a:pt x="0" y="187"/>
                  </a:lnTo>
                  <a:lnTo>
                    <a:pt x="0" y="151"/>
                  </a:lnTo>
                  <a:lnTo>
                    <a:pt x="0" y="115"/>
                  </a:lnTo>
                  <a:lnTo>
                    <a:pt x="7" y="92"/>
                  </a:lnTo>
                  <a:lnTo>
                    <a:pt x="23" y="56"/>
                  </a:lnTo>
                  <a:lnTo>
                    <a:pt x="39" y="35"/>
                  </a:lnTo>
                  <a:lnTo>
                    <a:pt x="117" y="5"/>
                  </a:lnTo>
                  <a:lnTo>
                    <a:pt x="204" y="0"/>
                  </a:lnTo>
                  <a:lnTo>
                    <a:pt x="204" y="215"/>
                  </a:lnTo>
                  <a:lnTo>
                    <a:pt x="227" y="215"/>
                  </a:lnTo>
                  <a:lnTo>
                    <a:pt x="250" y="208"/>
                  </a:lnTo>
                  <a:lnTo>
                    <a:pt x="267" y="194"/>
                  </a:lnTo>
                  <a:lnTo>
                    <a:pt x="282" y="173"/>
                  </a:lnTo>
                  <a:lnTo>
                    <a:pt x="290" y="151"/>
                  </a:lnTo>
                  <a:lnTo>
                    <a:pt x="290" y="122"/>
                  </a:lnTo>
                  <a:lnTo>
                    <a:pt x="282" y="107"/>
                  </a:lnTo>
                  <a:lnTo>
                    <a:pt x="267" y="100"/>
                  </a:lnTo>
                  <a:lnTo>
                    <a:pt x="235" y="92"/>
                  </a:lnTo>
                  <a:lnTo>
                    <a:pt x="235" y="92"/>
                  </a:lnTo>
                  <a:close/>
                  <a:moveTo>
                    <a:pt x="149" y="79"/>
                  </a:moveTo>
                  <a:lnTo>
                    <a:pt x="126" y="79"/>
                  </a:lnTo>
                  <a:lnTo>
                    <a:pt x="101" y="92"/>
                  </a:lnTo>
                  <a:lnTo>
                    <a:pt x="87" y="100"/>
                  </a:lnTo>
                  <a:lnTo>
                    <a:pt x="71" y="122"/>
                  </a:lnTo>
                  <a:lnTo>
                    <a:pt x="71" y="151"/>
                  </a:lnTo>
                  <a:lnTo>
                    <a:pt x="71" y="173"/>
                  </a:lnTo>
                  <a:lnTo>
                    <a:pt x="87" y="194"/>
                  </a:lnTo>
                  <a:lnTo>
                    <a:pt x="101" y="208"/>
                  </a:lnTo>
                  <a:lnTo>
                    <a:pt x="126" y="215"/>
                  </a:lnTo>
                  <a:lnTo>
                    <a:pt x="149" y="215"/>
                  </a:lnTo>
                  <a:lnTo>
                    <a:pt x="149" y="79"/>
                  </a:lnTo>
                  <a:lnTo>
                    <a:pt x="149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96"/>
            <p:cNvSpPr>
              <a:spLocks noChangeArrowheads="1"/>
            </p:cNvSpPr>
            <p:nvPr/>
          </p:nvSpPr>
          <p:spPr bwMode="auto">
            <a:xfrm>
              <a:off x="1153" y="2750"/>
              <a:ext cx="79" cy="47"/>
            </a:xfrm>
            <a:custGeom>
              <a:avLst/>
              <a:gdLst/>
              <a:ahLst/>
              <a:cxnLst>
                <a:cxn ang="0">
                  <a:pos x="352" y="116"/>
                </a:cxn>
                <a:cxn ang="0">
                  <a:pos x="352" y="209"/>
                </a:cxn>
                <a:cxn ang="0">
                  <a:pos x="0" y="209"/>
                </a:cxn>
                <a:cxn ang="0">
                  <a:pos x="0" y="116"/>
                </a:cxn>
                <a:cxn ang="0">
                  <a:pos x="55" y="116"/>
                </a:cxn>
                <a:cxn ang="0">
                  <a:pos x="23" y="101"/>
                </a:cxn>
                <a:cxn ang="0">
                  <a:pos x="7" y="86"/>
                </a:cxn>
                <a:cxn ang="0">
                  <a:pos x="0" y="72"/>
                </a:cxn>
                <a:cxn ang="0">
                  <a:pos x="0" y="50"/>
                </a:cxn>
                <a:cxn ang="0">
                  <a:pos x="0" y="29"/>
                </a:cxn>
                <a:cxn ang="0">
                  <a:pos x="15" y="0"/>
                </a:cxn>
                <a:cxn ang="0">
                  <a:pos x="101" y="29"/>
                </a:cxn>
                <a:cxn ang="0">
                  <a:pos x="87" y="42"/>
                </a:cxn>
                <a:cxn ang="0">
                  <a:pos x="87" y="72"/>
                </a:cxn>
                <a:cxn ang="0">
                  <a:pos x="87" y="86"/>
                </a:cxn>
                <a:cxn ang="0">
                  <a:pos x="94" y="93"/>
                </a:cxn>
                <a:cxn ang="0">
                  <a:pos x="117" y="101"/>
                </a:cxn>
                <a:cxn ang="0">
                  <a:pos x="133" y="107"/>
                </a:cxn>
                <a:cxn ang="0">
                  <a:pos x="157" y="116"/>
                </a:cxn>
                <a:cxn ang="0">
                  <a:pos x="195" y="116"/>
                </a:cxn>
                <a:cxn ang="0">
                  <a:pos x="250" y="116"/>
                </a:cxn>
                <a:cxn ang="0">
                  <a:pos x="352" y="116"/>
                </a:cxn>
                <a:cxn ang="0">
                  <a:pos x="352" y="116"/>
                </a:cxn>
              </a:cxnLst>
              <a:rect l="0" t="0" r="r" b="b"/>
              <a:pathLst>
                <a:path w="353" h="210">
                  <a:moveTo>
                    <a:pt x="352" y="116"/>
                  </a:moveTo>
                  <a:lnTo>
                    <a:pt x="352" y="209"/>
                  </a:lnTo>
                  <a:lnTo>
                    <a:pt x="0" y="209"/>
                  </a:lnTo>
                  <a:lnTo>
                    <a:pt x="0" y="116"/>
                  </a:lnTo>
                  <a:lnTo>
                    <a:pt x="55" y="116"/>
                  </a:lnTo>
                  <a:lnTo>
                    <a:pt x="23" y="101"/>
                  </a:lnTo>
                  <a:lnTo>
                    <a:pt x="7" y="86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29"/>
                  </a:lnTo>
                  <a:lnTo>
                    <a:pt x="15" y="0"/>
                  </a:lnTo>
                  <a:lnTo>
                    <a:pt x="101" y="29"/>
                  </a:lnTo>
                  <a:lnTo>
                    <a:pt x="87" y="42"/>
                  </a:lnTo>
                  <a:lnTo>
                    <a:pt x="87" y="72"/>
                  </a:lnTo>
                  <a:lnTo>
                    <a:pt x="87" y="86"/>
                  </a:lnTo>
                  <a:lnTo>
                    <a:pt x="94" y="93"/>
                  </a:lnTo>
                  <a:lnTo>
                    <a:pt x="117" y="101"/>
                  </a:lnTo>
                  <a:lnTo>
                    <a:pt x="133" y="107"/>
                  </a:lnTo>
                  <a:lnTo>
                    <a:pt x="157" y="116"/>
                  </a:lnTo>
                  <a:lnTo>
                    <a:pt x="195" y="116"/>
                  </a:lnTo>
                  <a:lnTo>
                    <a:pt x="250" y="116"/>
                  </a:lnTo>
                  <a:lnTo>
                    <a:pt x="352" y="116"/>
                  </a:lnTo>
                  <a:lnTo>
                    <a:pt x="352" y="11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97"/>
            <p:cNvSpPr>
              <a:spLocks noChangeArrowheads="1"/>
            </p:cNvSpPr>
            <p:nvPr/>
          </p:nvSpPr>
          <p:spPr bwMode="auto">
            <a:xfrm>
              <a:off x="1123" y="2629"/>
              <a:ext cx="111" cy="73"/>
            </a:xfrm>
            <a:custGeom>
              <a:avLst/>
              <a:gdLst/>
              <a:ahLst/>
              <a:cxnLst>
                <a:cxn ang="0">
                  <a:pos x="485" y="324"/>
                </a:cxn>
                <a:cxn ang="0">
                  <a:pos x="0" y="324"/>
                </a:cxn>
                <a:cxn ang="0">
                  <a:pos x="0" y="239"/>
                </a:cxn>
                <a:cxn ang="0">
                  <a:pos x="172" y="239"/>
                </a:cxn>
                <a:cxn ang="0">
                  <a:pos x="148" y="209"/>
                </a:cxn>
                <a:cxn ang="0">
                  <a:pos x="133" y="173"/>
                </a:cxn>
                <a:cxn ang="0">
                  <a:pos x="133" y="144"/>
                </a:cxn>
                <a:cxn ang="0">
                  <a:pos x="133" y="101"/>
                </a:cxn>
                <a:cxn ang="0">
                  <a:pos x="148" y="66"/>
                </a:cxn>
                <a:cxn ang="0">
                  <a:pos x="172" y="43"/>
                </a:cxn>
                <a:cxn ang="0">
                  <a:pos x="204" y="29"/>
                </a:cxn>
                <a:cxn ang="0">
                  <a:pos x="227" y="15"/>
                </a:cxn>
                <a:cxn ang="0">
                  <a:pos x="266" y="0"/>
                </a:cxn>
                <a:cxn ang="0">
                  <a:pos x="305" y="0"/>
                </a:cxn>
                <a:cxn ang="0">
                  <a:pos x="351" y="0"/>
                </a:cxn>
                <a:cxn ang="0">
                  <a:pos x="391" y="15"/>
                </a:cxn>
                <a:cxn ang="0">
                  <a:pos x="415" y="29"/>
                </a:cxn>
                <a:cxn ang="0">
                  <a:pos x="446" y="43"/>
                </a:cxn>
                <a:cxn ang="0">
                  <a:pos x="470" y="66"/>
                </a:cxn>
                <a:cxn ang="0">
                  <a:pos x="485" y="101"/>
                </a:cxn>
                <a:cxn ang="0">
                  <a:pos x="493" y="137"/>
                </a:cxn>
                <a:cxn ang="0">
                  <a:pos x="485" y="165"/>
                </a:cxn>
                <a:cxn ang="0">
                  <a:pos x="478" y="195"/>
                </a:cxn>
                <a:cxn ang="0">
                  <a:pos x="461" y="216"/>
                </a:cxn>
                <a:cxn ang="0">
                  <a:pos x="432" y="239"/>
                </a:cxn>
                <a:cxn ang="0">
                  <a:pos x="485" y="239"/>
                </a:cxn>
                <a:cxn ang="0">
                  <a:pos x="485" y="324"/>
                </a:cxn>
                <a:cxn ang="0">
                  <a:pos x="485" y="324"/>
                </a:cxn>
                <a:cxn ang="0">
                  <a:pos x="298" y="239"/>
                </a:cxn>
                <a:cxn ang="0">
                  <a:pos x="337" y="230"/>
                </a:cxn>
                <a:cxn ang="0">
                  <a:pos x="360" y="230"/>
                </a:cxn>
                <a:cxn ang="0">
                  <a:pos x="391" y="223"/>
                </a:cxn>
                <a:cxn ang="0">
                  <a:pos x="406" y="209"/>
                </a:cxn>
                <a:cxn ang="0">
                  <a:pos x="415" y="179"/>
                </a:cxn>
                <a:cxn ang="0">
                  <a:pos x="423" y="158"/>
                </a:cxn>
                <a:cxn ang="0">
                  <a:pos x="423" y="144"/>
                </a:cxn>
                <a:cxn ang="0">
                  <a:pos x="415" y="122"/>
                </a:cxn>
                <a:cxn ang="0">
                  <a:pos x="400" y="108"/>
                </a:cxn>
                <a:cxn ang="0">
                  <a:pos x="383" y="101"/>
                </a:cxn>
                <a:cxn ang="0">
                  <a:pos x="345" y="93"/>
                </a:cxn>
                <a:cxn ang="0">
                  <a:pos x="305" y="87"/>
                </a:cxn>
                <a:cxn ang="0">
                  <a:pos x="273" y="93"/>
                </a:cxn>
                <a:cxn ang="0">
                  <a:pos x="250" y="101"/>
                </a:cxn>
                <a:cxn ang="0">
                  <a:pos x="227" y="108"/>
                </a:cxn>
                <a:cxn ang="0">
                  <a:pos x="211" y="122"/>
                </a:cxn>
                <a:cxn ang="0">
                  <a:pos x="204" y="144"/>
                </a:cxn>
                <a:cxn ang="0">
                  <a:pos x="204" y="165"/>
                </a:cxn>
                <a:cxn ang="0">
                  <a:pos x="204" y="179"/>
                </a:cxn>
                <a:cxn ang="0">
                  <a:pos x="211" y="201"/>
                </a:cxn>
                <a:cxn ang="0">
                  <a:pos x="218" y="216"/>
                </a:cxn>
                <a:cxn ang="0">
                  <a:pos x="250" y="230"/>
                </a:cxn>
                <a:cxn ang="0">
                  <a:pos x="273" y="230"/>
                </a:cxn>
                <a:cxn ang="0">
                  <a:pos x="298" y="239"/>
                </a:cxn>
                <a:cxn ang="0">
                  <a:pos x="298" y="239"/>
                </a:cxn>
              </a:cxnLst>
              <a:rect l="0" t="0" r="r" b="b"/>
              <a:pathLst>
                <a:path w="494" h="325">
                  <a:moveTo>
                    <a:pt x="485" y="324"/>
                  </a:moveTo>
                  <a:lnTo>
                    <a:pt x="0" y="324"/>
                  </a:lnTo>
                  <a:lnTo>
                    <a:pt x="0" y="239"/>
                  </a:lnTo>
                  <a:lnTo>
                    <a:pt x="172" y="239"/>
                  </a:lnTo>
                  <a:lnTo>
                    <a:pt x="148" y="209"/>
                  </a:lnTo>
                  <a:lnTo>
                    <a:pt x="133" y="173"/>
                  </a:lnTo>
                  <a:lnTo>
                    <a:pt x="133" y="144"/>
                  </a:lnTo>
                  <a:lnTo>
                    <a:pt x="133" y="101"/>
                  </a:lnTo>
                  <a:lnTo>
                    <a:pt x="148" y="66"/>
                  </a:lnTo>
                  <a:lnTo>
                    <a:pt x="172" y="43"/>
                  </a:lnTo>
                  <a:lnTo>
                    <a:pt x="204" y="29"/>
                  </a:lnTo>
                  <a:lnTo>
                    <a:pt x="227" y="15"/>
                  </a:lnTo>
                  <a:lnTo>
                    <a:pt x="266" y="0"/>
                  </a:lnTo>
                  <a:lnTo>
                    <a:pt x="305" y="0"/>
                  </a:lnTo>
                  <a:lnTo>
                    <a:pt x="351" y="0"/>
                  </a:lnTo>
                  <a:lnTo>
                    <a:pt x="391" y="15"/>
                  </a:lnTo>
                  <a:lnTo>
                    <a:pt x="415" y="29"/>
                  </a:lnTo>
                  <a:lnTo>
                    <a:pt x="446" y="43"/>
                  </a:lnTo>
                  <a:lnTo>
                    <a:pt x="470" y="66"/>
                  </a:lnTo>
                  <a:lnTo>
                    <a:pt x="485" y="101"/>
                  </a:lnTo>
                  <a:lnTo>
                    <a:pt x="493" y="137"/>
                  </a:lnTo>
                  <a:lnTo>
                    <a:pt x="485" y="165"/>
                  </a:lnTo>
                  <a:lnTo>
                    <a:pt x="478" y="195"/>
                  </a:lnTo>
                  <a:lnTo>
                    <a:pt x="461" y="216"/>
                  </a:lnTo>
                  <a:lnTo>
                    <a:pt x="432" y="239"/>
                  </a:lnTo>
                  <a:lnTo>
                    <a:pt x="485" y="239"/>
                  </a:lnTo>
                  <a:lnTo>
                    <a:pt x="485" y="324"/>
                  </a:lnTo>
                  <a:lnTo>
                    <a:pt x="485" y="324"/>
                  </a:lnTo>
                  <a:close/>
                  <a:moveTo>
                    <a:pt x="298" y="239"/>
                  </a:moveTo>
                  <a:lnTo>
                    <a:pt x="337" y="230"/>
                  </a:lnTo>
                  <a:lnTo>
                    <a:pt x="360" y="230"/>
                  </a:lnTo>
                  <a:lnTo>
                    <a:pt x="391" y="223"/>
                  </a:lnTo>
                  <a:lnTo>
                    <a:pt x="406" y="209"/>
                  </a:lnTo>
                  <a:lnTo>
                    <a:pt x="415" y="179"/>
                  </a:lnTo>
                  <a:lnTo>
                    <a:pt x="423" y="158"/>
                  </a:lnTo>
                  <a:lnTo>
                    <a:pt x="423" y="144"/>
                  </a:lnTo>
                  <a:lnTo>
                    <a:pt x="415" y="122"/>
                  </a:lnTo>
                  <a:lnTo>
                    <a:pt x="400" y="108"/>
                  </a:lnTo>
                  <a:lnTo>
                    <a:pt x="383" y="101"/>
                  </a:lnTo>
                  <a:lnTo>
                    <a:pt x="345" y="93"/>
                  </a:lnTo>
                  <a:lnTo>
                    <a:pt x="305" y="87"/>
                  </a:lnTo>
                  <a:lnTo>
                    <a:pt x="273" y="93"/>
                  </a:lnTo>
                  <a:lnTo>
                    <a:pt x="250" y="101"/>
                  </a:lnTo>
                  <a:lnTo>
                    <a:pt x="227" y="108"/>
                  </a:lnTo>
                  <a:lnTo>
                    <a:pt x="211" y="122"/>
                  </a:lnTo>
                  <a:lnTo>
                    <a:pt x="204" y="144"/>
                  </a:lnTo>
                  <a:lnTo>
                    <a:pt x="204" y="165"/>
                  </a:lnTo>
                  <a:lnTo>
                    <a:pt x="204" y="179"/>
                  </a:lnTo>
                  <a:lnTo>
                    <a:pt x="211" y="201"/>
                  </a:lnTo>
                  <a:lnTo>
                    <a:pt x="218" y="216"/>
                  </a:lnTo>
                  <a:lnTo>
                    <a:pt x="250" y="230"/>
                  </a:lnTo>
                  <a:lnTo>
                    <a:pt x="273" y="230"/>
                  </a:lnTo>
                  <a:lnTo>
                    <a:pt x="298" y="239"/>
                  </a:lnTo>
                  <a:lnTo>
                    <a:pt x="298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98"/>
            <p:cNvSpPr>
              <a:spLocks noChangeArrowheads="1"/>
            </p:cNvSpPr>
            <p:nvPr/>
          </p:nvSpPr>
          <p:spPr bwMode="auto">
            <a:xfrm>
              <a:off x="1123" y="2597"/>
              <a:ext cx="109" cy="17"/>
            </a:xfrm>
            <a:custGeom>
              <a:avLst/>
              <a:gdLst/>
              <a:ahLst/>
              <a:cxnLst>
                <a:cxn ang="0">
                  <a:pos x="87" y="79"/>
                </a:cxn>
                <a:cxn ang="0">
                  <a:pos x="0" y="79"/>
                </a:cxn>
                <a:cxn ang="0">
                  <a:pos x="0" y="0"/>
                </a:cxn>
                <a:cxn ang="0">
                  <a:pos x="87" y="0"/>
                </a:cxn>
                <a:cxn ang="0">
                  <a:pos x="87" y="79"/>
                </a:cxn>
                <a:cxn ang="0">
                  <a:pos x="87" y="79"/>
                </a:cxn>
                <a:cxn ang="0">
                  <a:pos x="485" y="79"/>
                </a:cxn>
                <a:cxn ang="0">
                  <a:pos x="133" y="79"/>
                </a:cxn>
                <a:cxn ang="0">
                  <a:pos x="133" y="0"/>
                </a:cxn>
                <a:cxn ang="0">
                  <a:pos x="485" y="0"/>
                </a:cxn>
                <a:cxn ang="0">
                  <a:pos x="485" y="79"/>
                </a:cxn>
                <a:cxn ang="0">
                  <a:pos x="485" y="79"/>
                </a:cxn>
              </a:cxnLst>
              <a:rect l="0" t="0" r="r" b="b"/>
              <a:pathLst>
                <a:path w="486" h="80">
                  <a:moveTo>
                    <a:pt x="8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79"/>
                  </a:lnTo>
                  <a:lnTo>
                    <a:pt x="87" y="79"/>
                  </a:lnTo>
                  <a:close/>
                  <a:moveTo>
                    <a:pt x="485" y="79"/>
                  </a:moveTo>
                  <a:lnTo>
                    <a:pt x="133" y="79"/>
                  </a:lnTo>
                  <a:lnTo>
                    <a:pt x="133" y="0"/>
                  </a:lnTo>
                  <a:lnTo>
                    <a:pt x="485" y="0"/>
                  </a:lnTo>
                  <a:lnTo>
                    <a:pt x="485" y="79"/>
                  </a:lnTo>
                  <a:lnTo>
                    <a:pt x="485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99"/>
            <p:cNvSpPr>
              <a:spLocks noChangeArrowheads="1"/>
            </p:cNvSpPr>
            <p:nvPr/>
          </p:nvSpPr>
          <p:spPr bwMode="auto">
            <a:xfrm>
              <a:off x="1153" y="2507"/>
              <a:ext cx="79" cy="68"/>
            </a:xfrm>
            <a:custGeom>
              <a:avLst/>
              <a:gdLst/>
              <a:ahLst/>
              <a:cxnLst>
                <a:cxn ang="0">
                  <a:pos x="352" y="0"/>
                </a:cxn>
                <a:cxn ang="0">
                  <a:pos x="352" y="93"/>
                </a:cxn>
                <a:cxn ang="0">
                  <a:pos x="172" y="93"/>
                </a:cxn>
                <a:cxn ang="0">
                  <a:pos x="140" y="93"/>
                </a:cxn>
                <a:cxn ang="0">
                  <a:pos x="117" y="93"/>
                </a:cxn>
                <a:cxn ang="0">
                  <a:pos x="101" y="93"/>
                </a:cxn>
                <a:cxn ang="0">
                  <a:pos x="87" y="102"/>
                </a:cxn>
                <a:cxn ang="0">
                  <a:pos x="78" y="116"/>
                </a:cxn>
                <a:cxn ang="0">
                  <a:pos x="71" y="123"/>
                </a:cxn>
                <a:cxn ang="0">
                  <a:pos x="71" y="152"/>
                </a:cxn>
                <a:cxn ang="0">
                  <a:pos x="71" y="165"/>
                </a:cxn>
                <a:cxn ang="0">
                  <a:pos x="78" y="188"/>
                </a:cxn>
                <a:cxn ang="0">
                  <a:pos x="94" y="209"/>
                </a:cxn>
                <a:cxn ang="0">
                  <a:pos x="117" y="215"/>
                </a:cxn>
                <a:cxn ang="0">
                  <a:pos x="133" y="215"/>
                </a:cxn>
                <a:cxn ang="0">
                  <a:pos x="157" y="215"/>
                </a:cxn>
                <a:cxn ang="0">
                  <a:pos x="195" y="224"/>
                </a:cxn>
                <a:cxn ang="0">
                  <a:pos x="352" y="224"/>
                </a:cxn>
                <a:cxn ang="0">
                  <a:pos x="352" y="303"/>
                </a:cxn>
                <a:cxn ang="0">
                  <a:pos x="0" y="303"/>
                </a:cxn>
                <a:cxn ang="0">
                  <a:pos x="0" y="224"/>
                </a:cxn>
                <a:cxn ang="0">
                  <a:pos x="55" y="224"/>
                </a:cxn>
                <a:cxn ang="0">
                  <a:pos x="23" y="195"/>
                </a:cxn>
                <a:cxn ang="0">
                  <a:pos x="7" y="174"/>
                </a:cxn>
                <a:cxn ang="0">
                  <a:pos x="0" y="144"/>
                </a:cxn>
                <a:cxn ang="0">
                  <a:pos x="0" y="116"/>
                </a:cxn>
                <a:cxn ang="0">
                  <a:pos x="0" y="86"/>
                </a:cxn>
                <a:cxn ang="0">
                  <a:pos x="7" y="57"/>
                </a:cxn>
                <a:cxn ang="0">
                  <a:pos x="15" y="42"/>
                </a:cxn>
                <a:cxn ang="0">
                  <a:pos x="32" y="29"/>
                </a:cxn>
                <a:cxn ang="0">
                  <a:pos x="55" y="15"/>
                </a:cxn>
                <a:cxn ang="0">
                  <a:pos x="71" y="7"/>
                </a:cxn>
                <a:cxn ang="0">
                  <a:pos x="94" y="7"/>
                </a:cxn>
                <a:cxn ang="0">
                  <a:pos x="133" y="0"/>
                </a:cxn>
                <a:cxn ang="0">
                  <a:pos x="352" y="0"/>
                </a:cxn>
                <a:cxn ang="0">
                  <a:pos x="352" y="0"/>
                </a:cxn>
              </a:cxnLst>
              <a:rect l="0" t="0" r="r" b="b"/>
              <a:pathLst>
                <a:path w="353" h="304">
                  <a:moveTo>
                    <a:pt x="352" y="0"/>
                  </a:moveTo>
                  <a:lnTo>
                    <a:pt x="352" y="93"/>
                  </a:lnTo>
                  <a:lnTo>
                    <a:pt x="172" y="93"/>
                  </a:lnTo>
                  <a:lnTo>
                    <a:pt x="140" y="93"/>
                  </a:lnTo>
                  <a:lnTo>
                    <a:pt x="117" y="93"/>
                  </a:lnTo>
                  <a:lnTo>
                    <a:pt x="101" y="93"/>
                  </a:lnTo>
                  <a:lnTo>
                    <a:pt x="87" y="102"/>
                  </a:lnTo>
                  <a:lnTo>
                    <a:pt x="78" y="116"/>
                  </a:lnTo>
                  <a:lnTo>
                    <a:pt x="71" y="123"/>
                  </a:lnTo>
                  <a:lnTo>
                    <a:pt x="71" y="152"/>
                  </a:lnTo>
                  <a:lnTo>
                    <a:pt x="71" y="165"/>
                  </a:lnTo>
                  <a:lnTo>
                    <a:pt x="78" y="188"/>
                  </a:lnTo>
                  <a:lnTo>
                    <a:pt x="94" y="209"/>
                  </a:lnTo>
                  <a:lnTo>
                    <a:pt x="117" y="215"/>
                  </a:lnTo>
                  <a:lnTo>
                    <a:pt x="133" y="215"/>
                  </a:lnTo>
                  <a:lnTo>
                    <a:pt x="157" y="215"/>
                  </a:lnTo>
                  <a:lnTo>
                    <a:pt x="195" y="224"/>
                  </a:lnTo>
                  <a:lnTo>
                    <a:pt x="352" y="224"/>
                  </a:lnTo>
                  <a:lnTo>
                    <a:pt x="352" y="303"/>
                  </a:lnTo>
                  <a:lnTo>
                    <a:pt x="0" y="303"/>
                  </a:lnTo>
                  <a:lnTo>
                    <a:pt x="0" y="224"/>
                  </a:lnTo>
                  <a:lnTo>
                    <a:pt x="55" y="224"/>
                  </a:lnTo>
                  <a:lnTo>
                    <a:pt x="23" y="195"/>
                  </a:lnTo>
                  <a:lnTo>
                    <a:pt x="7" y="174"/>
                  </a:lnTo>
                  <a:lnTo>
                    <a:pt x="0" y="144"/>
                  </a:lnTo>
                  <a:lnTo>
                    <a:pt x="0" y="116"/>
                  </a:lnTo>
                  <a:lnTo>
                    <a:pt x="0" y="86"/>
                  </a:lnTo>
                  <a:lnTo>
                    <a:pt x="7" y="57"/>
                  </a:lnTo>
                  <a:lnTo>
                    <a:pt x="15" y="42"/>
                  </a:lnTo>
                  <a:lnTo>
                    <a:pt x="32" y="29"/>
                  </a:lnTo>
                  <a:lnTo>
                    <a:pt x="55" y="15"/>
                  </a:lnTo>
                  <a:lnTo>
                    <a:pt x="71" y="7"/>
                  </a:lnTo>
                  <a:lnTo>
                    <a:pt x="94" y="7"/>
                  </a:lnTo>
                  <a:lnTo>
                    <a:pt x="133" y="0"/>
                  </a:lnTo>
                  <a:lnTo>
                    <a:pt x="352" y="0"/>
                  </a:lnTo>
                  <a:lnTo>
                    <a:pt x="352" y="0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00"/>
            <p:cNvSpPr>
              <a:spLocks noChangeArrowheads="1"/>
            </p:cNvSpPr>
            <p:nvPr/>
          </p:nvSpPr>
          <p:spPr bwMode="auto">
            <a:xfrm>
              <a:off x="1123" y="2417"/>
              <a:ext cx="139" cy="33"/>
            </a:xfrm>
            <a:custGeom>
              <a:avLst/>
              <a:gdLst/>
              <a:ahLst/>
              <a:cxnLst>
                <a:cxn ang="0">
                  <a:pos x="618" y="0"/>
                </a:cxn>
                <a:cxn ang="0">
                  <a:pos x="618" y="48"/>
                </a:cxn>
                <a:cxn ang="0">
                  <a:pos x="549" y="99"/>
                </a:cxn>
                <a:cxn ang="0">
                  <a:pos x="470" y="128"/>
                </a:cxn>
                <a:cxn ang="0">
                  <a:pos x="391" y="150"/>
                </a:cxn>
                <a:cxn ang="0">
                  <a:pos x="305" y="150"/>
                </a:cxn>
                <a:cxn ang="0">
                  <a:pos x="218" y="142"/>
                </a:cxn>
                <a:cxn ang="0">
                  <a:pos x="133" y="128"/>
                </a:cxn>
                <a:cxn ang="0">
                  <a:pos x="70" y="91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93" y="34"/>
                </a:cxn>
                <a:cxn ang="0">
                  <a:pos x="165" y="48"/>
                </a:cxn>
                <a:cxn ang="0">
                  <a:pos x="234" y="70"/>
                </a:cxn>
                <a:cxn ang="0">
                  <a:pos x="305" y="70"/>
                </a:cxn>
                <a:cxn ang="0">
                  <a:pos x="360" y="70"/>
                </a:cxn>
                <a:cxn ang="0">
                  <a:pos x="423" y="55"/>
                </a:cxn>
                <a:cxn ang="0">
                  <a:pos x="478" y="48"/>
                </a:cxn>
                <a:cxn ang="0">
                  <a:pos x="524" y="34"/>
                </a:cxn>
                <a:cxn ang="0">
                  <a:pos x="549" y="27"/>
                </a:cxn>
                <a:cxn ang="0">
                  <a:pos x="588" y="20"/>
                </a:cxn>
                <a:cxn ang="0">
                  <a:pos x="618" y="0"/>
                </a:cxn>
                <a:cxn ang="0">
                  <a:pos x="618" y="0"/>
                </a:cxn>
              </a:cxnLst>
              <a:rect l="0" t="0" r="r" b="b"/>
              <a:pathLst>
                <a:path w="619" h="151">
                  <a:moveTo>
                    <a:pt x="618" y="0"/>
                  </a:moveTo>
                  <a:lnTo>
                    <a:pt x="618" y="48"/>
                  </a:lnTo>
                  <a:lnTo>
                    <a:pt x="549" y="99"/>
                  </a:lnTo>
                  <a:lnTo>
                    <a:pt x="470" y="128"/>
                  </a:lnTo>
                  <a:lnTo>
                    <a:pt x="391" y="150"/>
                  </a:lnTo>
                  <a:lnTo>
                    <a:pt x="305" y="150"/>
                  </a:lnTo>
                  <a:lnTo>
                    <a:pt x="218" y="142"/>
                  </a:lnTo>
                  <a:lnTo>
                    <a:pt x="133" y="128"/>
                  </a:lnTo>
                  <a:lnTo>
                    <a:pt x="70" y="91"/>
                  </a:lnTo>
                  <a:lnTo>
                    <a:pt x="0" y="48"/>
                  </a:lnTo>
                  <a:lnTo>
                    <a:pt x="0" y="0"/>
                  </a:lnTo>
                  <a:lnTo>
                    <a:pt x="93" y="34"/>
                  </a:lnTo>
                  <a:lnTo>
                    <a:pt x="165" y="48"/>
                  </a:lnTo>
                  <a:lnTo>
                    <a:pt x="234" y="70"/>
                  </a:lnTo>
                  <a:lnTo>
                    <a:pt x="305" y="70"/>
                  </a:lnTo>
                  <a:lnTo>
                    <a:pt x="360" y="70"/>
                  </a:lnTo>
                  <a:lnTo>
                    <a:pt x="423" y="55"/>
                  </a:lnTo>
                  <a:lnTo>
                    <a:pt x="478" y="48"/>
                  </a:lnTo>
                  <a:lnTo>
                    <a:pt x="524" y="34"/>
                  </a:lnTo>
                  <a:lnTo>
                    <a:pt x="549" y="27"/>
                  </a:lnTo>
                  <a:lnTo>
                    <a:pt x="588" y="20"/>
                  </a:lnTo>
                  <a:lnTo>
                    <a:pt x="618" y="0"/>
                  </a:lnTo>
                  <a:lnTo>
                    <a:pt x="618" y="0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01"/>
            <p:cNvSpPr>
              <a:spLocks noChangeArrowheads="1"/>
            </p:cNvSpPr>
            <p:nvPr/>
          </p:nvSpPr>
          <p:spPr bwMode="auto">
            <a:xfrm>
              <a:off x="1153" y="2337"/>
              <a:ext cx="81" cy="71"/>
            </a:xfrm>
            <a:custGeom>
              <a:avLst/>
              <a:gdLst/>
              <a:ahLst/>
              <a:cxnLst>
                <a:cxn ang="0">
                  <a:pos x="94" y="295"/>
                </a:cxn>
                <a:cxn ang="0">
                  <a:pos x="32" y="274"/>
                </a:cxn>
                <a:cxn ang="0">
                  <a:pos x="7" y="230"/>
                </a:cxn>
                <a:cxn ang="0">
                  <a:pos x="0" y="158"/>
                </a:cxn>
                <a:cxn ang="0">
                  <a:pos x="0" y="101"/>
                </a:cxn>
                <a:cxn ang="0">
                  <a:pos x="23" y="51"/>
                </a:cxn>
                <a:cxn ang="0">
                  <a:pos x="71" y="29"/>
                </a:cxn>
                <a:cxn ang="0">
                  <a:pos x="133" y="29"/>
                </a:cxn>
                <a:cxn ang="0">
                  <a:pos x="282" y="29"/>
                </a:cxn>
                <a:cxn ang="0">
                  <a:pos x="328" y="21"/>
                </a:cxn>
                <a:cxn ang="0">
                  <a:pos x="352" y="93"/>
                </a:cxn>
                <a:cxn ang="0">
                  <a:pos x="328" y="101"/>
                </a:cxn>
                <a:cxn ang="0">
                  <a:pos x="313" y="101"/>
                </a:cxn>
                <a:cxn ang="0">
                  <a:pos x="345" y="152"/>
                </a:cxn>
                <a:cxn ang="0">
                  <a:pos x="360" y="201"/>
                </a:cxn>
                <a:cxn ang="0">
                  <a:pos x="345" y="259"/>
                </a:cxn>
                <a:cxn ang="0">
                  <a:pos x="313" y="295"/>
                </a:cxn>
                <a:cxn ang="0">
                  <a:pos x="259" y="316"/>
                </a:cxn>
                <a:cxn ang="0">
                  <a:pos x="204" y="295"/>
                </a:cxn>
                <a:cxn ang="0">
                  <a:pos x="165" y="266"/>
                </a:cxn>
                <a:cxn ang="0">
                  <a:pos x="140" y="194"/>
                </a:cxn>
                <a:cxn ang="0">
                  <a:pos x="133" y="122"/>
                </a:cxn>
                <a:cxn ang="0">
                  <a:pos x="117" y="108"/>
                </a:cxn>
                <a:cxn ang="0">
                  <a:pos x="78" y="122"/>
                </a:cxn>
                <a:cxn ang="0">
                  <a:pos x="71" y="164"/>
                </a:cxn>
                <a:cxn ang="0">
                  <a:pos x="78" y="201"/>
                </a:cxn>
                <a:cxn ang="0">
                  <a:pos x="101" y="224"/>
                </a:cxn>
                <a:cxn ang="0">
                  <a:pos x="195" y="108"/>
                </a:cxn>
                <a:cxn ang="0">
                  <a:pos x="204" y="164"/>
                </a:cxn>
                <a:cxn ang="0">
                  <a:pos x="218" y="208"/>
                </a:cxn>
                <a:cxn ang="0">
                  <a:pos x="250" y="224"/>
                </a:cxn>
                <a:cxn ang="0">
                  <a:pos x="273" y="215"/>
                </a:cxn>
                <a:cxn ang="0">
                  <a:pos x="290" y="173"/>
                </a:cxn>
                <a:cxn ang="0">
                  <a:pos x="273" y="137"/>
                </a:cxn>
                <a:cxn ang="0">
                  <a:pos x="250" y="108"/>
                </a:cxn>
                <a:cxn ang="0">
                  <a:pos x="212" y="108"/>
                </a:cxn>
                <a:cxn ang="0">
                  <a:pos x="195" y="108"/>
                </a:cxn>
              </a:cxnLst>
              <a:rect l="0" t="0" r="r" b="b"/>
              <a:pathLst>
                <a:path w="361" h="317">
                  <a:moveTo>
                    <a:pt x="101" y="224"/>
                  </a:moveTo>
                  <a:lnTo>
                    <a:pt x="94" y="295"/>
                  </a:lnTo>
                  <a:lnTo>
                    <a:pt x="62" y="288"/>
                  </a:lnTo>
                  <a:lnTo>
                    <a:pt x="32" y="274"/>
                  </a:lnTo>
                  <a:lnTo>
                    <a:pt x="15" y="259"/>
                  </a:lnTo>
                  <a:lnTo>
                    <a:pt x="7" y="230"/>
                  </a:lnTo>
                  <a:lnTo>
                    <a:pt x="0" y="201"/>
                  </a:lnTo>
                  <a:lnTo>
                    <a:pt x="0" y="158"/>
                  </a:lnTo>
                  <a:lnTo>
                    <a:pt x="0" y="122"/>
                  </a:lnTo>
                  <a:lnTo>
                    <a:pt x="0" y="101"/>
                  </a:lnTo>
                  <a:lnTo>
                    <a:pt x="7" y="79"/>
                  </a:lnTo>
                  <a:lnTo>
                    <a:pt x="23" y="51"/>
                  </a:lnTo>
                  <a:lnTo>
                    <a:pt x="39" y="35"/>
                  </a:lnTo>
                  <a:lnTo>
                    <a:pt x="71" y="29"/>
                  </a:lnTo>
                  <a:lnTo>
                    <a:pt x="94" y="29"/>
                  </a:lnTo>
                  <a:lnTo>
                    <a:pt x="133" y="29"/>
                  </a:lnTo>
                  <a:lnTo>
                    <a:pt x="235" y="29"/>
                  </a:lnTo>
                  <a:lnTo>
                    <a:pt x="282" y="29"/>
                  </a:lnTo>
                  <a:lnTo>
                    <a:pt x="313" y="21"/>
                  </a:lnTo>
                  <a:lnTo>
                    <a:pt x="328" y="21"/>
                  </a:lnTo>
                  <a:lnTo>
                    <a:pt x="352" y="0"/>
                  </a:lnTo>
                  <a:lnTo>
                    <a:pt x="352" y="93"/>
                  </a:lnTo>
                  <a:lnTo>
                    <a:pt x="345" y="93"/>
                  </a:lnTo>
                  <a:lnTo>
                    <a:pt x="328" y="101"/>
                  </a:lnTo>
                  <a:lnTo>
                    <a:pt x="322" y="101"/>
                  </a:lnTo>
                  <a:lnTo>
                    <a:pt x="313" y="101"/>
                  </a:lnTo>
                  <a:lnTo>
                    <a:pt x="337" y="122"/>
                  </a:lnTo>
                  <a:lnTo>
                    <a:pt x="345" y="152"/>
                  </a:lnTo>
                  <a:lnTo>
                    <a:pt x="352" y="173"/>
                  </a:lnTo>
                  <a:lnTo>
                    <a:pt x="360" y="201"/>
                  </a:lnTo>
                  <a:lnTo>
                    <a:pt x="352" y="230"/>
                  </a:lnTo>
                  <a:lnTo>
                    <a:pt x="345" y="259"/>
                  </a:lnTo>
                  <a:lnTo>
                    <a:pt x="328" y="281"/>
                  </a:lnTo>
                  <a:lnTo>
                    <a:pt x="313" y="295"/>
                  </a:lnTo>
                  <a:lnTo>
                    <a:pt x="282" y="310"/>
                  </a:lnTo>
                  <a:lnTo>
                    <a:pt x="259" y="316"/>
                  </a:lnTo>
                  <a:lnTo>
                    <a:pt x="227" y="310"/>
                  </a:lnTo>
                  <a:lnTo>
                    <a:pt x="204" y="295"/>
                  </a:lnTo>
                  <a:lnTo>
                    <a:pt x="188" y="281"/>
                  </a:lnTo>
                  <a:lnTo>
                    <a:pt x="165" y="266"/>
                  </a:lnTo>
                  <a:lnTo>
                    <a:pt x="157" y="230"/>
                  </a:lnTo>
                  <a:lnTo>
                    <a:pt x="140" y="194"/>
                  </a:lnTo>
                  <a:lnTo>
                    <a:pt x="140" y="158"/>
                  </a:lnTo>
                  <a:lnTo>
                    <a:pt x="133" y="122"/>
                  </a:lnTo>
                  <a:lnTo>
                    <a:pt x="126" y="108"/>
                  </a:lnTo>
                  <a:lnTo>
                    <a:pt x="117" y="108"/>
                  </a:lnTo>
                  <a:lnTo>
                    <a:pt x="87" y="108"/>
                  </a:lnTo>
                  <a:lnTo>
                    <a:pt x="78" y="122"/>
                  </a:lnTo>
                  <a:lnTo>
                    <a:pt x="71" y="143"/>
                  </a:lnTo>
                  <a:lnTo>
                    <a:pt x="71" y="164"/>
                  </a:lnTo>
                  <a:lnTo>
                    <a:pt x="71" y="180"/>
                  </a:lnTo>
                  <a:lnTo>
                    <a:pt x="78" y="201"/>
                  </a:lnTo>
                  <a:lnTo>
                    <a:pt x="87" y="208"/>
                  </a:lnTo>
                  <a:lnTo>
                    <a:pt x="101" y="224"/>
                  </a:lnTo>
                  <a:lnTo>
                    <a:pt x="101" y="224"/>
                  </a:lnTo>
                  <a:close/>
                  <a:moveTo>
                    <a:pt x="195" y="108"/>
                  </a:moveTo>
                  <a:lnTo>
                    <a:pt x="195" y="137"/>
                  </a:lnTo>
                  <a:lnTo>
                    <a:pt x="204" y="164"/>
                  </a:lnTo>
                  <a:lnTo>
                    <a:pt x="212" y="194"/>
                  </a:lnTo>
                  <a:lnTo>
                    <a:pt x="218" y="208"/>
                  </a:lnTo>
                  <a:lnTo>
                    <a:pt x="227" y="224"/>
                  </a:lnTo>
                  <a:lnTo>
                    <a:pt x="250" y="224"/>
                  </a:lnTo>
                  <a:lnTo>
                    <a:pt x="267" y="224"/>
                  </a:lnTo>
                  <a:lnTo>
                    <a:pt x="273" y="215"/>
                  </a:lnTo>
                  <a:lnTo>
                    <a:pt x="290" y="201"/>
                  </a:lnTo>
                  <a:lnTo>
                    <a:pt x="290" y="173"/>
                  </a:lnTo>
                  <a:lnTo>
                    <a:pt x="282" y="158"/>
                  </a:lnTo>
                  <a:lnTo>
                    <a:pt x="273" y="137"/>
                  </a:lnTo>
                  <a:lnTo>
                    <a:pt x="267" y="116"/>
                  </a:lnTo>
                  <a:lnTo>
                    <a:pt x="250" y="108"/>
                  </a:lnTo>
                  <a:lnTo>
                    <a:pt x="227" y="108"/>
                  </a:lnTo>
                  <a:lnTo>
                    <a:pt x="212" y="108"/>
                  </a:lnTo>
                  <a:lnTo>
                    <a:pt x="195" y="108"/>
                  </a:lnTo>
                  <a:lnTo>
                    <a:pt x="195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02"/>
            <p:cNvSpPr>
              <a:spLocks noChangeArrowheads="1"/>
            </p:cNvSpPr>
            <p:nvPr/>
          </p:nvSpPr>
          <p:spPr bwMode="auto">
            <a:xfrm>
              <a:off x="1153" y="2278"/>
              <a:ext cx="79" cy="43"/>
            </a:xfrm>
            <a:custGeom>
              <a:avLst/>
              <a:gdLst/>
              <a:ahLst/>
              <a:cxnLst>
                <a:cxn ang="0">
                  <a:pos x="352" y="116"/>
                </a:cxn>
                <a:cxn ang="0">
                  <a:pos x="352" y="194"/>
                </a:cxn>
                <a:cxn ang="0">
                  <a:pos x="0" y="194"/>
                </a:cxn>
                <a:cxn ang="0">
                  <a:pos x="0" y="116"/>
                </a:cxn>
                <a:cxn ang="0">
                  <a:pos x="55" y="116"/>
                </a:cxn>
                <a:cxn ang="0">
                  <a:pos x="23" y="101"/>
                </a:cxn>
                <a:cxn ang="0">
                  <a:pos x="7" y="80"/>
                </a:cxn>
                <a:cxn ang="0">
                  <a:pos x="0" y="65"/>
                </a:cxn>
                <a:cxn ang="0">
                  <a:pos x="0" y="51"/>
                </a:cxn>
                <a:cxn ang="0">
                  <a:pos x="0" y="21"/>
                </a:cxn>
                <a:cxn ang="0">
                  <a:pos x="15" y="0"/>
                </a:cxn>
                <a:cxn ang="0">
                  <a:pos x="101" y="21"/>
                </a:cxn>
                <a:cxn ang="0">
                  <a:pos x="87" y="43"/>
                </a:cxn>
                <a:cxn ang="0">
                  <a:pos x="87" y="57"/>
                </a:cxn>
                <a:cxn ang="0">
                  <a:pos x="87" y="71"/>
                </a:cxn>
                <a:cxn ang="0">
                  <a:pos x="94" y="87"/>
                </a:cxn>
                <a:cxn ang="0">
                  <a:pos x="117" y="101"/>
                </a:cxn>
                <a:cxn ang="0">
                  <a:pos x="133" y="108"/>
                </a:cxn>
                <a:cxn ang="0">
                  <a:pos x="157" y="116"/>
                </a:cxn>
                <a:cxn ang="0">
                  <a:pos x="195" y="116"/>
                </a:cxn>
                <a:cxn ang="0">
                  <a:pos x="250" y="116"/>
                </a:cxn>
                <a:cxn ang="0">
                  <a:pos x="352" y="116"/>
                </a:cxn>
                <a:cxn ang="0">
                  <a:pos x="352" y="116"/>
                </a:cxn>
              </a:cxnLst>
              <a:rect l="0" t="0" r="r" b="b"/>
              <a:pathLst>
                <a:path w="353" h="195">
                  <a:moveTo>
                    <a:pt x="352" y="116"/>
                  </a:moveTo>
                  <a:lnTo>
                    <a:pt x="352" y="194"/>
                  </a:lnTo>
                  <a:lnTo>
                    <a:pt x="0" y="194"/>
                  </a:lnTo>
                  <a:lnTo>
                    <a:pt x="0" y="116"/>
                  </a:lnTo>
                  <a:lnTo>
                    <a:pt x="55" y="116"/>
                  </a:lnTo>
                  <a:lnTo>
                    <a:pt x="23" y="101"/>
                  </a:lnTo>
                  <a:lnTo>
                    <a:pt x="7" y="80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0" y="21"/>
                  </a:lnTo>
                  <a:lnTo>
                    <a:pt x="15" y="0"/>
                  </a:lnTo>
                  <a:lnTo>
                    <a:pt x="101" y="21"/>
                  </a:lnTo>
                  <a:lnTo>
                    <a:pt x="87" y="43"/>
                  </a:lnTo>
                  <a:lnTo>
                    <a:pt x="87" y="57"/>
                  </a:lnTo>
                  <a:lnTo>
                    <a:pt x="87" y="71"/>
                  </a:lnTo>
                  <a:lnTo>
                    <a:pt x="94" y="87"/>
                  </a:lnTo>
                  <a:lnTo>
                    <a:pt x="117" y="101"/>
                  </a:lnTo>
                  <a:lnTo>
                    <a:pt x="133" y="108"/>
                  </a:lnTo>
                  <a:lnTo>
                    <a:pt x="157" y="116"/>
                  </a:lnTo>
                  <a:lnTo>
                    <a:pt x="195" y="116"/>
                  </a:lnTo>
                  <a:lnTo>
                    <a:pt x="250" y="116"/>
                  </a:lnTo>
                  <a:lnTo>
                    <a:pt x="352" y="116"/>
                  </a:lnTo>
                  <a:lnTo>
                    <a:pt x="352" y="11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03"/>
            <p:cNvSpPr>
              <a:spLocks noChangeArrowheads="1"/>
            </p:cNvSpPr>
            <p:nvPr/>
          </p:nvSpPr>
          <p:spPr bwMode="auto">
            <a:xfrm>
              <a:off x="1123" y="2196"/>
              <a:ext cx="111" cy="71"/>
            </a:xfrm>
            <a:custGeom>
              <a:avLst/>
              <a:gdLst/>
              <a:ahLst/>
              <a:cxnLst>
                <a:cxn ang="0">
                  <a:pos x="485" y="318"/>
                </a:cxn>
                <a:cxn ang="0">
                  <a:pos x="0" y="318"/>
                </a:cxn>
                <a:cxn ang="0">
                  <a:pos x="0" y="239"/>
                </a:cxn>
                <a:cxn ang="0">
                  <a:pos x="172" y="239"/>
                </a:cxn>
                <a:cxn ang="0">
                  <a:pos x="148" y="202"/>
                </a:cxn>
                <a:cxn ang="0">
                  <a:pos x="133" y="180"/>
                </a:cxn>
                <a:cxn ang="0">
                  <a:pos x="133" y="138"/>
                </a:cxn>
                <a:cxn ang="0">
                  <a:pos x="133" y="108"/>
                </a:cxn>
                <a:cxn ang="0">
                  <a:pos x="148" y="73"/>
                </a:cxn>
                <a:cxn ang="0">
                  <a:pos x="172" y="37"/>
                </a:cxn>
                <a:cxn ang="0">
                  <a:pos x="204" y="22"/>
                </a:cxn>
                <a:cxn ang="0">
                  <a:pos x="227" y="16"/>
                </a:cxn>
                <a:cxn ang="0">
                  <a:pos x="266" y="7"/>
                </a:cxn>
                <a:cxn ang="0">
                  <a:pos x="305" y="0"/>
                </a:cxn>
                <a:cxn ang="0">
                  <a:pos x="351" y="7"/>
                </a:cxn>
                <a:cxn ang="0">
                  <a:pos x="391" y="16"/>
                </a:cxn>
                <a:cxn ang="0">
                  <a:pos x="415" y="22"/>
                </a:cxn>
                <a:cxn ang="0">
                  <a:pos x="446" y="37"/>
                </a:cxn>
                <a:cxn ang="0">
                  <a:pos x="470" y="73"/>
                </a:cxn>
                <a:cxn ang="0">
                  <a:pos x="485" y="94"/>
                </a:cxn>
                <a:cxn ang="0">
                  <a:pos x="493" y="138"/>
                </a:cxn>
                <a:cxn ang="0">
                  <a:pos x="485" y="166"/>
                </a:cxn>
                <a:cxn ang="0">
                  <a:pos x="478" y="189"/>
                </a:cxn>
                <a:cxn ang="0">
                  <a:pos x="461" y="210"/>
                </a:cxn>
                <a:cxn ang="0">
                  <a:pos x="432" y="239"/>
                </a:cxn>
                <a:cxn ang="0">
                  <a:pos x="485" y="239"/>
                </a:cxn>
                <a:cxn ang="0">
                  <a:pos x="485" y="318"/>
                </a:cxn>
                <a:cxn ang="0">
                  <a:pos x="485" y="318"/>
                </a:cxn>
                <a:cxn ang="0">
                  <a:pos x="298" y="239"/>
                </a:cxn>
                <a:cxn ang="0">
                  <a:pos x="337" y="239"/>
                </a:cxn>
                <a:cxn ang="0">
                  <a:pos x="360" y="231"/>
                </a:cxn>
                <a:cxn ang="0">
                  <a:pos x="391" y="224"/>
                </a:cxn>
                <a:cxn ang="0">
                  <a:pos x="406" y="202"/>
                </a:cxn>
                <a:cxn ang="0">
                  <a:pos x="415" y="180"/>
                </a:cxn>
                <a:cxn ang="0">
                  <a:pos x="423" y="152"/>
                </a:cxn>
                <a:cxn ang="0">
                  <a:pos x="423" y="138"/>
                </a:cxn>
                <a:cxn ang="0">
                  <a:pos x="415" y="124"/>
                </a:cxn>
                <a:cxn ang="0">
                  <a:pos x="400" y="108"/>
                </a:cxn>
                <a:cxn ang="0">
                  <a:pos x="383" y="94"/>
                </a:cxn>
                <a:cxn ang="0">
                  <a:pos x="345" y="87"/>
                </a:cxn>
                <a:cxn ang="0">
                  <a:pos x="305" y="87"/>
                </a:cxn>
                <a:cxn ang="0">
                  <a:pos x="273" y="87"/>
                </a:cxn>
                <a:cxn ang="0">
                  <a:pos x="250" y="94"/>
                </a:cxn>
                <a:cxn ang="0">
                  <a:pos x="227" y="108"/>
                </a:cxn>
                <a:cxn ang="0">
                  <a:pos x="211" y="124"/>
                </a:cxn>
                <a:cxn ang="0">
                  <a:pos x="204" y="138"/>
                </a:cxn>
                <a:cxn ang="0">
                  <a:pos x="204" y="166"/>
                </a:cxn>
                <a:cxn ang="0">
                  <a:pos x="204" y="180"/>
                </a:cxn>
                <a:cxn ang="0">
                  <a:pos x="211" y="195"/>
                </a:cxn>
                <a:cxn ang="0">
                  <a:pos x="218" y="210"/>
                </a:cxn>
                <a:cxn ang="0">
                  <a:pos x="250" y="231"/>
                </a:cxn>
                <a:cxn ang="0">
                  <a:pos x="273" y="239"/>
                </a:cxn>
                <a:cxn ang="0">
                  <a:pos x="298" y="239"/>
                </a:cxn>
                <a:cxn ang="0">
                  <a:pos x="298" y="239"/>
                </a:cxn>
              </a:cxnLst>
              <a:rect l="0" t="0" r="r" b="b"/>
              <a:pathLst>
                <a:path w="494" h="319">
                  <a:moveTo>
                    <a:pt x="485" y="318"/>
                  </a:moveTo>
                  <a:lnTo>
                    <a:pt x="0" y="318"/>
                  </a:lnTo>
                  <a:lnTo>
                    <a:pt x="0" y="239"/>
                  </a:lnTo>
                  <a:lnTo>
                    <a:pt x="172" y="239"/>
                  </a:lnTo>
                  <a:lnTo>
                    <a:pt x="148" y="202"/>
                  </a:lnTo>
                  <a:lnTo>
                    <a:pt x="133" y="180"/>
                  </a:lnTo>
                  <a:lnTo>
                    <a:pt x="133" y="138"/>
                  </a:lnTo>
                  <a:lnTo>
                    <a:pt x="133" y="108"/>
                  </a:lnTo>
                  <a:lnTo>
                    <a:pt x="148" y="73"/>
                  </a:lnTo>
                  <a:lnTo>
                    <a:pt x="172" y="37"/>
                  </a:lnTo>
                  <a:lnTo>
                    <a:pt x="204" y="22"/>
                  </a:lnTo>
                  <a:lnTo>
                    <a:pt x="227" y="16"/>
                  </a:lnTo>
                  <a:lnTo>
                    <a:pt x="266" y="7"/>
                  </a:lnTo>
                  <a:lnTo>
                    <a:pt x="305" y="0"/>
                  </a:lnTo>
                  <a:lnTo>
                    <a:pt x="351" y="7"/>
                  </a:lnTo>
                  <a:lnTo>
                    <a:pt x="391" y="16"/>
                  </a:lnTo>
                  <a:lnTo>
                    <a:pt x="415" y="22"/>
                  </a:lnTo>
                  <a:lnTo>
                    <a:pt x="446" y="37"/>
                  </a:lnTo>
                  <a:lnTo>
                    <a:pt x="470" y="73"/>
                  </a:lnTo>
                  <a:lnTo>
                    <a:pt x="485" y="94"/>
                  </a:lnTo>
                  <a:lnTo>
                    <a:pt x="493" y="138"/>
                  </a:lnTo>
                  <a:lnTo>
                    <a:pt x="485" y="166"/>
                  </a:lnTo>
                  <a:lnTo>
                    <a:pt x="478" y="189"/>
                  </a:lnTo>
                  <a:lnTo>
                    <a:pt x="461" y="210"/>
                  </a:lnTo>
                  <a:lnTo>
                    <a:pt x="432" y="239"/>
                  </a:lnTo>
                  <a:lnTo>
                    <a:pt x="485" y="239"/>
                  </a:lnTo>
                  <a:lnTo>
                    <a:pt x="485" y="318"/>
                  </a:lnTo>
                  <a:lnTo>
                    <a:pt x="485" y="318"/>
                  </a:lnTo>
                  <a:close/>
                  <a:moveTo>
                    <a:pt x="298" y="239"/>
                  </a:moveTo>
                  <a:lnTo>
                    <a:pt x="337" y="239"/>
                  </a:lnTo>
                  <a:lnTo>
                    <a:pt x="360" y="231"/>
                  </a:lnTo>
                  <a:lnTo>
                    <a:pt x="391" y="224"/>
                  </a:lnTo>
                  <a:lnTo>
                    <a:pt x="406" y="202"/>
                  </a:lnTo>
                  <a:lnTo>
                    <a:pt x="415" y="180"/>
                  </a:lnTo>
                  <a:lnTo>
                    <a:pt x="423" y="152"/>
                  </a:lnTo>
                  <a:lnTo>
                    <a:pt x="423" y="138"/>
                  </a:lnTo>
                  <a:lnTo>
                    <a:pt x="415" y="124"/>
                  </a:lnTo>
                  <a:lnTo>
                    <a:pt x="400" y="108"/>
                  </a:lnTo>
                  <a:lnTo>
                    <a:pt x="383" y="94"/>
                  </a:lnTo>
                  <a:lnTo>
                    <a:pt x="345" y="87"/>
                  </a:lnTo>
                  <a:lnTo>
                    <a:pt x="305" y="87"/>
                  </a:lnTo>
                  <a:lnTo>
                    <a:pt x="273" y="87"/>
                  </a:lnTo>
                  <a:lnTo>
                    <a:pt x="250" y="94"/>
                  </a:lnTo>
                  <a:lnTo>
                    <a:pt x="227" y="108"/>
                  </a:lnTo>
                  <a:lnTo>
                    <a:pt x="211" y="124"/>
                  </a:lnTo>
                  <a:lnTo>
                    <a:pt x="204" y="138"/>
                  </a:lnTo>
                  <a:lnTo>
                    <a:pt x="204" y="166"/>
                  </a:lnTo>
                  <a:lnTo>
                    <a:pt x="204" y="180"/>
                  </a:lnTo>
                  <a:lnTo>
                    <a:pt x="211" y="195"/>
                  </a:lnTo>
                  <a:lnTo>
                    <a:pt x="218" y="210"/>
                  </a:lnTo>
                  <a:lnTo>
                    <a:pt x="250" y="231"/>
                  </a:lnTo>
                  <a:lnTo>
                    <a:pt x="273" y="239"/>
                  </a:lnTo>
                  <a:lnTo>
                    <a:pt x="298" y="239"/>
                  </a:lnTo>
                  <a:lnTo>
                    <a:pt x="298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04"/>
            <p:cNvSpPr>
              <a:spLocks noChangeArrowheads="1"/>
            </p:cNvSpPr>
            <p:nvPr/>
          </p:nvSpPr>
          <p:spPr bwMode="auto">
            <a:xfrm>
              <a:off x="1123" y="2162"/>
              <a:ext cx="109" cy="19"/>
            </a:xfrm>
            <a:custGeom>
              <a:avLst/>
              <a:gdLst/>
              <a:ahLst/>
              <a:cxnLst>
                <a:cxn ang="0">
                  <a:pos x="87" y="87"/>
                </a:cxn>
                <a:cxn ang="0">
                  <a:pos x="0" y="87"/>
                </a:cxn>
                <a:cxn ang="0">
                  <a:pos x="0" y="0"/>
                </a:cxn>
                <a:cxn ang="0">
                  <a:pos x="87" y="0"/>
                </a:cxn>
                <a:cxn ang="0">
                  <a:pos x="87" y="87"/>
                </a:cxn>
                <a:cxn ang="0">
                  <a:pos x="87" y="87"/>
                </a:cxn>
                <a:cxn ang="0">
                  <a:pos x="485" y="87"/>
                </a:cxn>
                <a:cxn ang="0">
                  <a:pos x="133" y="87"/>
                </a:cxn>
                <a:cxn ang="0">
                  <a:pos x="133" y="0"/>
                </a:cxn>
                <a:cxn ang="0">
                  <a:pos x="485" y="0"/>
                </a:cxn>
                <a:cxn ang="0">
                  <a:pos x="485" y="87"/>
                </a:cxn>
                <a:cxn ang="0">
                  <a:pos x="485" y="87"/>
                </a:cxn>
              </a:cxnLst>
              <a:rect l="0" t="0" r="r" b="b"/>
              <a:pathLst>
                <a:path w="486" h="88">
                  <a:moveTo>
                    <a:pt x="87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7"/>
                  </a:lnTo>
                  <a:lnTo>
                    <a:pt x="87" y="87"/>
                  </a:lnTo>
                  <a:close/>
                  <a:moveTo>
                    <a:pt x="485" y="87"/>
                  </a:moveTo>
                  <a:lnTo>
                    <a:pt x="133" y="87"/>
                  </a:lnTo>
                  <a:lnTo>
                    <a:pt x="133" y="0"/>
                  </a:lnTo>
                  <a:lnTo>
                    <a:pt x="485" y="0"/>
                  </a:lnTo>
                  <a:lnTo>
                    <a:pt x="485" y="87"/>
                  </a:lnTo>
                  <a:lnTo>
                    <a:pt x="485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05"/>
            <p:cNvSpPr>
              <a:spLocks noChangeArrowheads="1"/>
            </p:cNvSpPr>
            <p:nvPr/>
          </p:nvSpPr>
          <p:spPr bwMode="auto">
            <a:xfrm>
              <a:off x="1125" y="2105"/>
              <a:ext cx="109" cy="43"/>
            </a:xfrm>
            <a:custGeom>
              <a:avLst/>
              <a:gdLst/>
              <a:ahLst/>
              <a:cxnLst>
                <a:cxn ang="0">
                  <a:pos x="127" y="6"/>
                </a:cxn>
                <a:cxn ang="0">
                  <a:pos x="196" y="6"/>
                </a:cxn>
                <a:cxn ang="0">
                  <a:pos x="196" y="71"/>
                </a:cxn>
                <a:cxn ang="0">
                  <a:pos x="345" y="71"/>
                </a:cxn>
                <a:cxn ang="0">
                  <a:pos x="377" y="71"/>
                </a:cxn>
                <a:cxn ang="0">
                  <a:pos x="392" y="71"/>
                </a:cxn>
                <a:cxn ang="0">
                  <a:pos x="400" y="71"/>
                </a:cxn>
                <a:cxn ang="0">
                  <a:pos x="408" y="66"/>
                </a:cxn>
                <a:cxn ang="0">
                  <a:pos x="408" y="66"/>
                </a:cxn>
                <a:cxn ang="0">
                  <a:pos x="417" y="57"/>
                </a:cxn>
                <a:cxn ang="0">
                  <a:pos x="417" y="50"/>
                </a:cxn>
                <a:cxn ang="0">
                  <a:pos x="417" y="30"/>
                </a:cxn>
                <a:cxn ang="0">
                  <a:pos x="408" y="6"/>
                </a:cxn>
                <a:cxn ang="0">
                  <a:pos x="472" y="0"/>
                </a:cxn>
                <a:cxn ang="0">
                  <a:pos x="479" y="30"/>
                </a:cxn>
                <a:cxn ang="0">
                  <a:pos x="486" y="71"/>
                </a:cxn>
                <a:cxn ang="0">
                  <a:pos x="486" y="101"/>
                </a:cxn>
                <a:cxn ang="0">
                  <a:pos x="479" y="116"/>
                </a:cxn>
                <a:cxn ang="0">
                  <a:pos x="472" y="129"/>
                </a:cxn>
                <a:cxn ang="0">
                  <a:pos x="455" y="138"/>
                </a:cxn>
                <a:cxn ang="0">
                  <a:pos x="447" y="144"/>
                </a:cxn>
                <a:cxn ang="0">
                  <a:pos x="417" y="159"/>
                </a:cxn>
                <a:cxn ang="0">
                  <a:pos x="408" y="159"/>
                </a:cxn>
                <a:cxn ang="0">
                  <a:pos x="385" y="159"/>
                </a:cxn>
                <a:cxn ang="0">
                  <a:pos x="353" y="159"/>
                </a:cxn>
                <a:cxn ang="0">
                  <a:pos x="196" y="159"/>
                </a:cxn>
                <a:cxn ang="0">
                  <a:pos x="196" y="195"/>
                </a:cxn>
                <a:cxn ang="0">
                  <a:pos x="127" y="195"/>
                </a:cxn>
                <a:cxn ang="0">
                  <a:pos x="127" y="159"/>
                </a:cxn>
                <a:cxn ang="0">
                  <a:pos x="63" y="159"/>
                </a:cxn>
                <a:cxn ang="0">
                  <a:pos x="0" y="71"/>
                </a:cxn>
                <a:cxn ang="0">
                  <a:pos x="127" y="71"/>
                </a:cxn>
                <a:cxn ang="0">
                  <a:pos x="127" y="6"/>
                </a:cxn>
                <a:cxn ang="0">
                  <a:pos x="127" y="6"/>
                </a:cxn>
              </a:cxnLst>
              <a:rect l="0" t="0" r="r" b="b"/>
              <a:pathLst>
                <a:path w="487" h="196">
                  <a:moveTo>
                    <a:pt x="127" y="6"/>
                  </a:moveTo>
                  <a:lnTo>
                    <a:pt x="196" y="6"/>
                  </a:lnTo>
                  <a:lnTo>
                    <a:pt x="196" y="71"/>
                  </a:lnTo>
                  <a:lnTo>
                    <a:pt x="345" y="71"/>
                  </a:lnTo>
                  <a:lnTo>
                    <a:pt x="377" y="71"/>
                  </a:lnTo>
                  <a:lnTo>
                    <a:pt x="392" y="71"/>
                  </a:lnTo>
                  <a:lnTo>
                    <a:pt x="400" y="71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17" y="57"/>
                  </a:lnTo>
                  <a:lnTo>
                    <a:pt x="417" y="50"/>
                  </a:lnTo>
                  <a:lnTo>
                    <a:pt x="417" y="30"/>
                  </a:lnTo>
                  <a:lnTo>
                    <a:pt x="408" y="6"/>
                  </a:lnTo>
                  <a:lnTo>
                    <a:pt x="472" y="0"/>
                  </a:lnTo>
                  <a:lnTo>
                    <a:pt x="479" y="30"/>
                  </a:lnTo>
                  <a:lnTo>
                    <a:pt x="486" y="71"/>
                  </a:lnTo>
                  <a:lnTo>
                    <a:pt x="486" y="101"/>
                  </a:lnTo>
                  <a:lnTo>
                    <a:pt x="479" y="116"/>
                  </a:lnTo>
                  <a:lnTo>
                    <a:pt x="472" y="129"/>
                  </a:lnTo>
                  <a:lnTo>
                    <a:pt x="455" y="138"/>
                  </a:lnTo>
                  <a:lnTo>
                    <a:pt x="447" y="144"/>
                  </a:lnTo>
                  <a:lnTo>
                    <a:pt x="417" y="159"/>
                  </a:lnTo>
                  <a:lnTo>
                    <a:pt x="408" y="159"/>
                  </a:lnTo>
                  <a:lnTo>
                    <a:pt x="385" y="159"/>
                  </a:lnTo>
                  <a:lnTo>
                    <a:pt x="353" y="159"/>
                  </a:lnTo>
                  <a:lnTo>
                    <a:pt x="196" y="159"/>
                  </a:lnTo>
                  <a:lnTo>
                    <a:pt x="196" y="195"/>
                  </a:lnTo>
                  <a:lnTo>
                    <a:pt x="127" y="195"/>
                  </a:lnTo>
                  <a:lnTo>
                    <a:pt x="127" y="159"/>
                  </a:lnTo>
                  <a:lnTo>
                    <a:pt x="63" y="159"/>
                  </a:lnTo>
                  <a:lnTo>
                    <a:pt x="0" y="71"/>
                  </a:lnTo>
                  <a:lnTo>
                    <a:pt x="127" y="71"/>
                  </a:lnTo>
                  <a:lnTo>
                    <a:pt x="127" y="6"/>
                  </a:lnTo>
                  <a:lnTo>
                    <a:pt x="127" y="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06"/>
            <p:cNvSpPr>
              <a:spLocks noChangeArrowheads="1"/>
            </p:cNvSpPr>
            <p:nvPr/>
          </p:nvSpPr>
          <p:spPr bwMode="auto">
            <a:xfrm>
              <a:off x="1153" y="2049"/>
              <a:ext cx="79" cy="45"/>
            </a:xfrm>
            <a:custGeom>
              <a:avLst/>
              <a:gdLst/>
              <a:ahLst/>
              <a:cxnLst>
                <a:cxn ang="0">
                  <a:pos x="352" y="116"/>
                </a:cxn>
                <a:cxn ang="0">
                  <a:pos x="352" y="201"/>
                </a:cxn>
                <a:cxn ang="0">
                  <a:pos x="0" y="201"/>
                </a:cxn>
                <a:cxn ang="0">
                  <a:pos x="0" y="116"/>
                </a:cxn>
                <a:cxn ang="0">
                  <a:pos x="55" y="116"/>
                </a:cxn>
                <a:cxn ang="0">
                  <a:pos x="23" y="93"/>
                </a:cxn>
                <a:cxn ang="0">
                  <a:pos x="7" y="81"/>
                </a:cxn>
                <a:cxn ang="0">
                  <a:pos x="0" y="72"/>
                </a:cxn>
                <a:cxn ang="0">
                  <a:pos x="0" y="51"/>
                </a:cxn>
                <a:cxn ang="0">
                  <a:pos x="0" y="21"/>
                </a:cxn>
                <a:cxn ang="0">
                  <a:pos x="15" y="0"/>
                </a:cxn>
                <a:cxn ang="0">
                  <a:pos x="101" y="21"/>
                </a:cxn>
                <a:cxn ang="0">
                  <a:pos x="87" y="35"/>
                </a:cxn>
                <a:cxn ang="0">
                  <a:pos x="87" y="65"/>
                </a:cxn>
                <a:cxn ang="0">
                  <a:pos x="87" y="81"/>
                </a:cxn>
                <a:cxn ang="0">
                  <a:pos x="94" y="86"/>
                </a:cxn>
                <a:cxn ang="0">
                  <a:pos x="117" y="108"/>
                </a:cxn>
                <a:cxn ang="0">
                  <a:pos x="133" y="116"/>
                </a:cxn>
                <a:cxn ang="0">
                  <a:pos x="157" y="116"/>
                </a:cxn>
                <a:cxn ang="0">
                  <a:pos x="195" y="116"/>
                </a:cxn>
                <a:cxn ang="0">
                  <a:pos x="250" y="116"/>
                </a:cxn>
                <a:cxn ang="0">
                  <a:pos x="352" y="116"/>
                </a:cxn>
                <a:cxn ang="0">
                  <a:pos x="352" y="116"/>
                </a:cxn>
              </a:cxnLst>
              <a:rect l="0" t="0" r="r" b="b"/>
              <a:pathLst>
                <a:path w="353" h="202">
                  <a:moveTo>
                    <a:pt x="352" y="116"/>
                  </a:moveTo>
                  <a:lnTo>
                    <a:pt x="352" y="201"/>
                  </a:lnTo>
                  <a:lnTo>
                    <a:pt x="0" y="201"/>
                  </a:lnTo>
                  <a:lnTo>
                    <a:pt x="0" y="116"/>
                  </a:lnTo>
                  <a:lnTo>
                    <a:pt x="55" y="116"/>
                  </a:lnTo>
                  <a:lnTo>
                    <a:pt x="23" y="93"/>
                  </a:lnTo>
                  <a:lnTo>
                    <a:pt x="7" y="81"/>
                  </a:lnTo>
                  <a:lnTo>
                    <a:pt x="0" y="72"/>
                  </a:lnTo>
                  <a:lnTo>
                    <a:pt x="0" y="51"/>
                  </a:lnTo>
                  <a:lnTo>
                    <a:pt x="0" y="21"/>
                  </a:lnTo>
                  <a:lnTo>
                    <a:pt x="15" y="0"/>
                  </a:lnTo>
                  <a:lnTo>
                    <a:pt x="101" y="21"/>
                  </a:lnTo>
                  <a:lnTo>
                    <a:pt x="87" y="35"/>
                  </a:lnTo>
                  <a:lnTo>
                    <a:pt x="87" y="65"/>
                  </a:lnTo>
                  <a:lnTo>
                    <a:pt x="87" y="81"/>
                  </a:lnTo>
                  <a:lnTo>
                    <a:pt x="94" y="86"/>
                  </a:lnTo>
                  <a:lnTo>
                    <a:pt x="117" y="108"/>
                  </a:lnTo>
                  <a:lnTo>
                    <a:pt x="133" y="116"/>
                  </a:lnTo>
                  <a:lnTo>
                    <a:pt x="157" y="116"/>
                  </a:lnTo>
                  <a:lnTo>
                    <a:pt x="195" y="116"/>
                  </a:lnTo>
                  <a:lnTo>
                    <a:pt x="250" y="116"/>
                  </a:lnTo>
                  <a:lnTo>
                    <a:pt x="352" y="116"/>
                  </a:lnTo>
                  <a:lnTo>
                    <a:pt x="352" y="11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07"/>
            <p:cNvSpPr>
              <a:spLocks noChangeArrowheads="1"/>
            </p:cNvSpPr>
            <p:nvPr/>
          </p:nvSpPr>
          <p:spPr bwMode="auto">
            <a:xfrm>
              <a:off x="1153" y="1976"/>
              <a:ext cx="81" cy="71"/>
            </a:xfrm>
            <a:custGeom>
              <a:avLst/>
              <a:gdLst/>
              <a:ahLst/>
              <a:cxnLst>
                <a:cxn ang="0">
                  <a:pos x="94" y="297"/>
                </a:cxn>
                <a:cxn ang="0">
                  <a:pos x="32" y="274"/>
                </a:cxn>
                <a:cxn ang="0">
                  <a:pos x="7" y="230"/>
                </a:cxn>
                <a:cxn ang="0">
                  <a:pos x="0" y="159"/>
                </a:cxn>
                <a:cxn ang="0">
                  <a:pos x="0" y="101"/>
                </a:cxn>
                <a:cxn ang="0">
                  <a:pos x="23" y="51"/>
                </a:cxn>
                <a:cxn ang="0">
                  <a:pos x="71" y="30"/>
                </a:cxn>
                <a:cxn ang="0">
                  <a:pos x="133" y="30"/>
                </a:cxn>
                <a:cxn ang="0">
                  <a:pos x="282" y="30"/>
                </a:cxn>
                <a:cxn ang="0">
                  <a:pos x="328" y="22"/>
                </a:cxn>
                <a:cxn ang="0">
                  <a:pos x="352" y="94"/>
                </a:cxn>
                <a:cxn ang="0">
                  <a:pos x="328" y="101"/>
                </a:cxn>
                <a:cxn ang="0">
                  <a:pos x="313" y="101"/>
                </a:cxn>
                <a:cxn ang="0">
                  <a:pos x="345" y="152"/>
                </a:cxn>
                <a:cxn ang="0">
                  <a:pos x="360" y="202"/>
                </a:cxn>
                <a:cxn ang="0">
                  <a:pos x="345" y="260"/>
                </a:cxn>
                <a:cxn ang="0">
                  <a:pos x="313" y="297"/>
                </a:cxn>
                <a:cxn ang="0">
                  <a:pos x="259" y="317"/>
                </a:cxn>
                <a:cxn ang="0">
                  <a:pos x="204" y="297"/>
                </a:cxn>
                <a:cxn ang="0">
                  <a:pos x="165" y="267"/>
                </a:cxn>
                <a:cxn ang="0">
                  <a:pos x="140" y="188"/>
                </a:cxn>
                <a:cxn ang="0">
                  <a:pos x="133" y="129"/>
                </a:cxn>
                <a:cxn ang="0">
                  <a:pos x="117" y="108"/>
                </a:cxn>
                <a:cxn ang="0">
                  <a:pos x="78" y="123"/>
                </a:cxn>
                <a:cxn ang="0">
                  <a:pos x="71" y="165"/>
                </a:cxn>
                <a:cxn ang="0">
                  <a:pos x="78" y="202"/>
                </a:cxn>
                <a:cxn ang="0">
                  <a:pos x="101" y="224"/>
                </a:cxn>
                <a:cxn ang="0">
                  <a:pos x="195" y="108"/>
                </a:cxn>
                <a:cxn ang="0">
                  <a:pos x="204" y="165"/>
                </a:cxn>
                <a:cxn ang="0">
                  <a:pos x="218" y="209"/>
                </a:cxn>
                <a:cxn ang="0">
                  <a:pos x="250" y="224"/>
                </a:cxn>
                <a:cxn ang="0">
                  <a:pos x="273" y="216"/>
                </a:cxn>
                <a:cxn ang="0">
                  <a:pos x="290" y="180"/>
                </a:cxn>
                <a:cxn ang="0">
                  <a:pos x="273" y="129"/>
                </a:cxn>
                <a:cxn ang="0">
                  <a:pos x="250" y="117"/>
                </a:cxn>
                <a:cxn ang="0">
                  <a:pos x="212" y="108"/>
                </a:cxn>
                <a:cxn ang="0">
                  <a:pos x="195" y="108"/>
                </a:cxn>
              </a:cxnLst>
              <a:rect l="0" t="0" r="r" b="b"/>
              <a:pathLst>
                <a:path w="361" h="318">
                  <a:moveTo>
                    <a:pt x="101" y="224"/>
                  </a:moveTo>
                  <a:lnTo>
                    <a:pt x="94" y="297"/>
                  </a:lnTo>
                  <a:lnTo>
                    <a:pt x="62" y="288"/>
                  </a:lnTo>
                  <a:lnTo>
                    <a:pt x="32" y="274"/>
                  </a:lnTo>
                  <a:lnTo>
                    <a:pt x="15" y="260"/>
                  </a:lnTo>
                  <a:lnTo>
                    <a:pt x="7" y="230"/>
                  </a:lnTo>
                  <a:lnTo>
                    <a:pt x="0" y="202"/>
                  </a:lnTo>
                  <a:lnTo>
                    <a:pt x="0" y="159"/>
                  </a:lnTo>
                  <a:lnTo>
                    <a:pt x="0" y="123"/>
                  </a:lnTo>
                  <a:lnTo>
                    <a:pt x="0" y="101"/>
                  </a:lnTo>
                  <a:lnTo>
                    <a:pt x="7" y="73"/>
                  </a:lnTo>
                  <a:lnTo>
                    <a:pt x="23" y="51"/>
                  </a:lnTo>
                  <a:lnTo>
                    <a:pt x="39" y="36"/>
                  </a:lnTo>
                  <a:lnTo>
                    <a:pt x="71" y="30"/>
                  </a:lnTo>
                  <a:lnTo>
                    <a:pt x="94" y="30"/>
                  </a:lnTo>
                  <a:lnTo>
                    <a:pt x="133" y="30"/>
                  </a:lnTo>
                  <a:lnTo>
                    <a:pt x="235" y="30"/>
                  </a:lnTo>
                  <a:lnTo>
                    <a:pt x="282" y="30"/>
                  </a:lnTo>
                  <a:lnTo>
                    <a:pt x="313" y="22"/>
                  </a:lnTo>
                  <a:lnTo>
                    <a:pt x="328" y="22"/>
                  </a:lnTo>
                  <a:lnTo>
                    <a:pt x="352" y="0"/>
                  </a:lnTo>
                  <a:lnTo>
                    <a:pt x="352" y="94"/>
                  </a:lnTo>
                  <a:lnTo>
                    <a:pt x="345" y="94"/>
                  </a:lnTo>
                  <a:lnTo>
                    <a:pt x="328" y="101"/>
                  </a:lnTo>
                  <a:lnTo>
                    <a:pt x="322" y="101"/>
                  </a:lnTo>
                  <a:lnTo>
                    <a:pt x="313" y="101"/>
                  </a:lnTo>
                  <a:lnTo>
                    <a:pt x="337" y="123"/>
                  </a:lnTo>
                  <a:lnTo>
                    <a:pt x="345" y="152"/>
                  </a:lnTo>
                  <a:lnTo>
                    <a:pt x="352" y="174"/>
                  </a:lnTo>
                  <a:lnTo>
                    <a:pt x="360" y="202"/>
                  </a:lnTo>
                  <a:lnTo>
                    <a:pt x="352" y="230"/>
                  </a:lnTo>
                  <a:lnTo>
                    <a:pt x="345" y="260"/>
                  </a:lnTo>
                  <a:lnTo>
                    <a:pt x="328" y="281"/>
                  </a:lnTo>
                  <a:lnTo>
                    <a:pt x="313" y="297"/>
                  </a:lnTo>
                  <a:lnTo>
                    <a:pt x="282" y="303"/>
                  </a:lnTo>
                  <a:lnTo>
                    <a:pt x="259" y="317"/>
                  </a:lnTo>
                  <a:lnTo>
                    <a:pt x="227" y="303"/>
                  </a:lnTo>
                  <a:lnTo>
                    <a:pt x="204" y="297"/>
                  </a:lnTo>
                  <a:lnTo>
                    <a:pt x="188" y="281"/>
                  </a:lnTo>
                  <a:lnTo>
                    <a:pt x="165" y="267"/>
                  </a:lnTo>
                  <a:lnTo>
                    <a:pt x="157" y="230"/>
                  </a:lnTo>
                  <a:lnTo>
                    <a:pt x="140" y="188"/>
                  </a:lnTo>
                  <a:lnTo>
                    <a:pt x="140" y="159"/>
                  </a:lnTo>
                  <a:lnTo>
                    <a:pt x="133" y="129"/>
                  </a:lnTo>
                  <a:lnTo>
                    <a:pt x="126" y="108"/>
                  </a:lnTo>
                  <a:lnTo>
                    <a:pt x="117" y="108"/>
                  </a:lnTo>
                  <a:lnTo>
                    <a:pt x="87" y="108"/>
                  </a:lnTo>
                  <a:lnTo>
                    <a:pt x="78" y="123"/>
                  </a:lnTo>
                  <a:lnTo>
                    <a:pt x="71" y="144"/>
                  </a:lnTo>
                  <a:lnTo>
                    <a:pt x="71" y="165"/>
                  </a:lnTo>
                  <a:lnTo>
                    <a:pt x="71" y="180"/>
                  </a:lnTo>
                  <a:lnTo>
                    <a:pt x="78" y="202"/>
                  </a:lnTo>
                  <a:lnTo>
                    <a:pt x="87" y="216"/>
                  </a:lnTo>
                  <a:lnTo>
                    <a:pt x="101" y="224"/>
                  </a:lnTo>
                  <a:lnTo>
                    <a:pt x="101" y="224"/>
                  </a:lnTo>
                  <a:close/>
                  <a:moveTo>
                    <a:pt x="195" y="108"/>
                  </a:moveTo>
                  <a:lnTo>
                    <a:pt x="195" y="129"/>
                  </a:lnTo>
                  <a:lnTo>
                    <a:pt x="204" y="165"/>
                  </a:lnTo>
                  <a:lnTo>
                    <a:pt x="212" y="188"/>
                  </a:lnTo>
                  <a:lnTo>
                    <a:pt x="218" y="209"/>
                  </a:lnTo>
                  <a:lnTo>
                    <a:pt x="227" y="224"/>
                  </a:lnTo>
                  <a:lnTo>
                    <a:pt x="250" y="224"/>
                  </a:lnTo>
                  <a:lnTo>
                    <a:pt x="267" y="224"/>
                  </a:lnTo>
                  <a:lnTo>
                    <a:pt x="273" y="216"/>
                  </a:lnTo>
                  <a:lnTo>
                    <a:pt x="290" y="202"/>
                  </a:lnTo>
                  <a:lnTo>
                    <a:pt x="290" y="180"/>
                  </a:lnTo>
                  <a:lnTo>
                    <a:pt x="282" y="159"/>
                  </a:lnTo>
                  <a:lnTo>
                    <a:pt x="273" y="129"/>
                  </a:lnTo>
                  <a:lnTo>
                    <a:pt x="267" y="117"/>
                  </a:lnTo>
                  <a:lnTo>
                    <a:pt x="250" y="117"/>
                  </a:lnTo>
                  <a:lnTo>
                    <a:pt x="227" y="108"/>
                  </a:lnTo>
                  <a:lnTo>
                    <a:pt x="212" y="108"/>
                  </a:lnTo>
                  <a:lnTo>
                    <a:pt x="195" y="108"/>
                  </a:lnTo>
                  <a:lnTo>
                    <a:pt x="195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08"/>
            <p:cNvSpPr>
              <a:spLocks noChangeArrowheads="1"/>
            </p:cNvSpPr>
            <p:nvPr/>
          </p:nvSpPr>
          <p:spPr bwMode="auto">
            <a:xfrm>
              <a:off x="1153" y="1917"/>
              <a:ext cx="79" cy="45"/>
            </a:xfrm>
            <a:custGeom>
              <a:avLst/>
              <a:gdLst/>
              <a:ahLst/>
              <a:cxnLst>
                <a:cxn ang="0">
                  <a:pos x="352" y="116"/>
                </a:cxn>
                <a:cxn ang="0">
                  <a:pos x="352" y="201"/>
                </a:cxn>
                <a:cxn ang="0">
                  <a:pos x="0" y="201"/>
                </a:cxn>
                <a:cxn ang="0">
                  <a:pos x="0" y="116"/>
                </a:cxn>
                <a:cxn ang="0">
                  <a:pos x="55" y="116"/>
                </a:cxn>
                <a:cxn ang="0">
                  <a:pos x="23" y="93"/>
                </a:cxn>
                <a:cxn ang="0">
                  <a:pos x="7" y="79"/>
                </a:cxn>
                <a:cxn ang="0">
                  <a:pos x="0" y="65"/>
                </a:cxn>
                <a:cxn ang="0">
                  <a:pos x="0" y="51"/>
                </a:cxn>
                <a:cxn ang="0">
                  <a:pos x="0" y="21"/>
                </a:cxn>
                <a:cxn ang="0">
                  <a:pos x="15" y="0"/>
                </a:cxn>
                <a:cxn ang="0">
                  <a:pos x="101" y="21"/>
                </a:cxn>
                <a:cxn ang="0">
                  <a:pos x="87" y="35"/>
                </a:cxn>
                <a:cxn ang="0">
                  <a:pos x="87" y="65"/>
                </a:cxn>
                <a:cxn ang="0">
                  <a:pos x="87" y="72"/>
                </a:cxn>
                <a:cxn ang="0">
                  <a:pos x="94" y="86"/>
                </a:cxn>
                <a:cxn ang="0">
                  <a:pos x="117" y="93"/>
                </a:cxn>
                <a:cxn ang="0">
                  <a:pos x="133" y="108"/>
                </a:cxn>
                <a:cxn ang="0">
                  <a:pos x="157" y="116"/>
                </a:cxn>
                <a:cxn ang="0">
                  <a:pos x="195" y="116"/>
                </a:cxn>
                <a:cxn ang="0">
                  <a:pos x="250" y="116"/>
                </a:cxn>
                <a:cxn ang="0">
                  <a:pos x="352" y="116"/>
                </a:cxn>
                <a:cxn ang="0">
                  <a:pos x="352" y="116"/>
                </a:cxn>
              </a:cxnLst>
              <a:rect l="0" t="0" r="r" b="b"/>
              <a:pathLst>
                <a:path w="353" h="202">
                  <a:moveTo>
                    <a:pt x="352" y="116"/>
                  </a:moveTo>
                  <a:lnTo>
                    <a:pt x="352" y="201"/>
                  </a:lnTo>
                  <a:lnTo>
                    <a:pt x="0" y="201"/>
                  </a:lnTo>
                  <a:lnTo>
                    <a:pt x="0" y="116"/>
                  </a:lnTo>
                  <a:lnTo>
                    <a:pt x="55" y="116"/>
                  </a:lnTo>
                  <a:lnTo>
                    <a:pt x="23" y="93"/>
                  </a:lnTo>
                  <a:lnTo>
                    <a:pt x="7" y="79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0" y="21"/>
                  </a:lnTo>
                  <a:lnTo>
                    <a:pt x="15" y="0"/>
                  </a:lnTo>
                  <a:lnTo>
                    <a:pt x="101" y="21"/>
                  </a:lnTo>
                  <a:lnTo>
                    <a:pt x="87" y="35"/>
                  </a:lnTo>
                  <a:lnTo>
                    <a:pt x="87" y="65"/>
                  </a:lnTo>
                  <a:lnTo>
                    <a:pt x="87" y="72"/>
                  </a:lnTo>
                  <a:lnTo>
                    <a:pt x="94" y="86"/>
                  </a:lnTo>
                  <a:lnTo>
                    <a:pt x="117" y="93"/>
                  </a:lnTo>
                  <a:lnTo>
                    <a:pt x="133" y="108"/>
                  </a:lnTo>
                  <a:lnTo>
                    <a:pt x="157" y="116"/>
                  </a:lnTo>
                  <a:lnTo>
                    <a:pt x="195" y="116"/>
                  </a:lnTo>
                  <a:lnTo>
                    <a:pt x="250" y="116"/>
                  </a:lnTo>
                  <a:lnTo>
                    <a:pt x="352" y="116"/>
                  </a:lnTo>
                  <a:lnTo>
                    <a:pt x="352" y="11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09"/>
            <p:cNvSpPr>
              <a:spLocks noChangeArrowheads="1"/>
            </p:cNvSpPr>
            <p:nvPr/>
          </p:nvSpPr>
          <p:spPr bwMode="auto">
            <a:xfrm>
              <a:off x="1153" y="1843"/>
              <a:ext cx="113" cy="73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0" y="239"/>
                </a:cxn>
                <a:cxn ang="0">
                  <a:pos x="250" y="165"/>
                </a:cxn>
                <a:cxn ang="0">
                  <a:pos x="0" y="87"/>
                </a:cxn>
                <a:cxn ang="0">
                  <a:pos x="0" y="0"/>
                </a:cxn>
                <a:cxn ang="0">
                  <a:pos x="337" y="116"/>
                </a:cxn>
                <a:cxn ang="0">
                  <a:pos x="407" y="138"/>
                </a:cxn>
                <a:cxn ang="0">
                  <a:pos x="423" y="144"/>
                </a:cxn>
                <a:cxn ang="0">
                  <a:pos x="455" y="159"/>
                </a:cxn>
                <a:cxn ang="0">
                  <a:pos x="462" y="165"/>
                </a:cxn>
                <a:cxn ang="0">
                  <a:pos x="478" y="173"/>
                </a:cxn>
                <a:cxn ang="0">
                  <a:pos x="478" y="195"/>
                </a:cxn>
                <a:cxn ang="0">
                  <a:pos x="485" y="209"/>
                </a:cxn>
                <a:cxn ang="0">
                  <a:pos x="502" y="230"/>
                </a:cxn>
                <a:cxn ang="0">
                  <a:pos x="502" y="246"/>
                </a:cxn>
                <a:cxn ang="0">
                  <a:pos x="502" y="274"/>
                </a:cxn>
                <a:cxn ang="0">
                  <a:pos x="485" y="295"/>
                </a:cxn>
                <a:cxn ang="0">
                  <a:pos x="416" y="302"/>
                </a:cxn>
                <a:cxn ang="0">
                  <a:pos x="423" y="281"/>
                </a:cxn>
                <a:cxn ang="0">
                  <a:pos x="423" y="267"/>
                </a:cxn>
                <a:cxn ang="0">
                  <a:pos x="423" y="246"/>
                </a:cxn>
                <a:cxn ang="0">
                  <a:pos x="416" y="239"/>
                </a:cxn>
                <a:cxn ang="0">
                  <a:pos x="407" y="224"/>
                </a:cxn>
                <a:cxn ang="0">
                  <a:pos x="384" y="216"/>
                </a:cxn>
                <a:cxn ang="0">
                  <a:pos x="352" y="209"/>
                </a:cxn>
                <a:cxn ang="0">
                  <a:pos x="0" y="324"/>
                </a:cxn>
                <a:cxn ang="0">
                  <a:pos x="0" y="324"/>
                </a:cxn>
              </a:cxnLst>
              <a:rect l="0" t="0" r="r" b="b"/>
              <a:pathLst>
                <a:path w="503" h="325">
                  <a:moveTo>
                    <a:pt x="0" y="324"/>
                  </a:moveTo>
                  <a:lnTo>
                    <a:pt x="0" y="239"/>
                  </a:lnTo>
                  <a:lnTo>
                    <a:pt x="250" y="165"/>
                  </a:lnTo>
                  <a:lnTo>
                    <a:pt x="0" y="87"/>
                  </a:lnTo>
                  <a:lnTo>
                    <a:pt x="0" y="0"/>
                  </a:lnTo>
                  <a:lnTo>
                    <a:pt x="337" y="116"/>
                  </a:lnTo>
                  <a:lnTo>
                    <a:pt x="407" y="138"/>
                  </a:lnTo>
                  <a:lnTo>
                    <a:pt x="423" y="144"/>
                  </a:lnTo>
                  <a:lnTo>
                    <a:pt x="455" y="159"/>
                  </a:lnTo>
                  <a:lnTo>
                    <a:pt x="462" y="165"/>
                  </a:lnTo>
                  <a:lnTo>
                    <a:pt x="478" y="173"/>
                  </a:lnTo>
                  <a:lnTo>
                    <a:pt x="478" y="195"/>
                  </a:lnTo>
                  <a:lnTo>
                    <a:pt x="485" y="209"/>
                  </a:lnTo>
                  <a:lnTo>
                    <a:pt x="502" y="230"/>
                  </a:lnTo>
                  <a:lnTo>
                    <a:pt x="502" y="246"/>
                  </a:lnTo>
                  <a:lnTo>
                    <a:pt x="502" y="274"/>
                  </a:lnTo>
                  <a:lnTo>
                    <a:pt x="485" y="295"/>
                  </a:lnTo>
                  <a:lnTo>
                    <a:pt x="416" y="302"/>
                  </a:lnTo>
                  <a:lnTo>
                    <a:pt x="423" y="281"/>
                  </a:lnTo>
                  <a:lnTo>
                    <a:pt x="423" y="267"/>
                  </a:lnTo>
                  <a:lnTo>
                    <a:pt x="423" y="246"/>
                  </a:lnTo>
                  <a:lnTo>
                    <a:pt x="416" y="239"/>
                  </a:lnTo>
                  <a:lnTo>
                    <a:pt x="407" y="224"/>
                  </a:lnTo>
                  <a:lnTo>
                    <a:pt x="384" y="216"/>
                  </a:lnTo>
                  <a:lnTo>
                    <a:pt x="352" y="209"/>
                  </a:lnTo>
                  <a:lnTo>
                    <a:pt x="0" y="324"/>
                  </a:lnTo>
                  <a:lnTo>
                    <a:pt x="0" y="324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10"/>
            <p:cNvSpPr>
              <a:spLocks noChangeArrowheads="1"/>
            </p:cNvSpPr>
            <p:nvPr/>
          </p:nvSpPr>
          <p:spPr bwMode="auto">
            <a:xfrm>
              <a:off x="1153" y="1724"/>
              <a:ext cx="81" cy="66"/>
            </a:xfrm>
            <a:custGeom>
              <a:avLst/>
              <a:gdLst/>
              <a:ahLst/>
              <a:cxnLst>
                <a:cxn ang="0">
                  <a:pos x="352" y="86"/>
                </a:cxn>
                <a:cxn ang="0">
                  <a:pos x="299" y="86"/>
                </a:cxn>
                <a:cxn ang="0">
                  <a:pos x="328" y="108"/>
                </a:cxn>
                <a:cxn ang="0">
                  <a:pos x="345" y="137"/>
                </a:cxn>
                <a:cxn ang="0">
                  <a:pos x="352" y="165"/>
                </a:cxn>
                <a:cxn ang="0">
                  <a:pos x="360" y="194"/>
                </a:cxn>
                <a:cxn ang="0">
                  <a:pos x="352" y="224"/>
                </a:cxn>
                <a:cxn ang="0">
                  <a:pos x="345" y="260"/>
                </a:cxn>
                <a:cxn ang="0">
                  <a:pos x="328" y="274"/>
                </a:cxn>
                <a:cxn ang="0">
                  <a:pos x="299" y="288"/>
                </a:cxn>
                <a:cxn ang="0">
                  <a:pos x="267" y="295"/>
                </a:cxn>
                <a:cxn ang="0">
                  <a:pos x="218" y="295"/>
                </a:cxn>
                <a:cxn ang="0">
                  <a:pos x="0" y="295"/>
                </a:cxn>
                <a:cxn ang="0">
                  <a:pos x="0" y="216"/>
                </a:cxn>
                <a:cxn ang="0">
                  <a:pos x="165" y="216"/>
                </a:cxn>
                <a:cxn ang="0">
                  <a:pos x="204" y="216"/>
                </a:cxn>
                <a:cxn ang="0">
                  <a:pos x="235" y="216"/>
                </a:cxn>
                <a:cxn ang="0">
                  <a:pos x="259" y="216"/>
                </a:cxn>
                <a:cxn ang="0">
                  <a:pos x="267" y="209"/>
                </a:cxn>
                <a:cxn ang="0">
                  <a:pos x="282" y="194"/>
                </a:cxn>
                <a:cxn ang="0">
                  <a:pos x="290" y="180"/>
                </a:cxn>
                <a:cxn ang="0">
                  <a:pos x="290" y="159"/>
                </a:cxn>
                <a:cxn ang="0">
                  <a:pos x="290" y="143"/>
                </a:cxn>
                <a:cxn ang="0">
                  <a:pos x="273" y="116"/>
                </a:cxn>
                <a:cxn ang="0">
                  <a:pos x="267" y="101"/>
                </a:cxn>
                <a:cxn ang="0">
                  <a:pos x="250" y="93"/>
                </a:cxn>
                <a:cxn ang="0">
                  <a:pos x="227" y="93"/>
                </a:cxn>
                <a:cxn ang="0">
                  <a:pos x="195" y="86"/>
                </a:cxn>
                <a:cxn ang="0">
                  <a:pos x="149" y="86"/>
                </a:cxn>
                <a:cxn ang="0">
                  <a:pos x="0" y="86"/>
                </a:cxn>
                <a:cxn ang="0">
                  <a:pos x="0" y="0"/>
                </a:cxn>
                <a:cxn ang="0">
                  <a:pos x="352" y="0"/>
                </a:cxn>
                <a:cxn ang="0">
                  <a:pos x="352" y="86"/>
                </a:cxn>
                <a:cxn ang="0">
                  <a:pos x="352" y="86"/>
                </a:cxn>
              </a:cxnLst>
              <a:rect l="0" t="0" r="r" b="b"/>
              <a:pathLst>
                <a:path w="361" h="296">
                  <a:moveTo>
                    <a:pt x="352" y="86"/>
                  </a:moveTo>
                  <a:lnTo>
                    <a:pt x="299" y="86"/>
                  </a:lnTo>
                  <a:lnTo>
                    <a:pt x="328" y="108"/>
                  </a:lnTo>
                  <a:lnTo>
                    <a:pt x="345" y="137"/>
                  </a:lnTo>
                  <a:lnTo>
                    <a:pt x="352" y="165"/>
                  </a:lnTo>
                  <a:lnTo>
                    <a:pt x="360" y="194"/>
                  </a:lnTo>
                  <a:lnTo>
                    <a:pt x="352" y="224"/>
                  </a:lnTo>
                  <a:lnTo>
                    <a:pt x="345" y="260"/>
                  </a:lnTo>
                  <a:lnTo>
                    <a:pt x="328" y="274"/>
                  </a:lnTo>
                  <a:lnTo>
                    <a:pt x="299" y="288"/>
                  </a:lnTo>
                  <a:lnTo>
                    <a:pt x="267" y="295"/>
                  </a:lnTo>
                  <a:lnTo>
                    <a:pt x="218" y="295"/>
                  </a:lnTo>
                  <a:lnTo>
                    <a:pt x="0" y="295"/>
                  </a:lnTo>
                  <a:lnTo>
                    <a:pt x="0" y="216"/>
                  </a:lnTo>
                  <a:lnTo>
                    <a:pt x="165" y="216"/>
                  </a:lnTo>
                  <a:lnTo>
                    <a:pt x="204" y="216"/>
                  </a:lnTo>
                  <a:lnTo>
                    <a:pt x="235" y="216"/>
                  </a:lnTo>
                  <a:lnTo>
                    <a:pt x="259" y="216"/>
                  </a:lnTo>
                  <a:lnTo>
                    <a:pt x="267" y="209"/>
                  </a:lnTo>
                  <a:lnTo>
                    <a:pt x="282" y="194"/>
                  </a:lnTo>
                  <a:lnTo>
                    <a:pt x="290" y="180"/>
                  </a:lnTo>
                  <a:lnTo>
                    <a:pt x="290" y="159"/>
                  </a:lnTo>
                  <a:lnTo>
                    <a:pt x="290" y="143"/>
                  </a:lnTo>
                  <a:lnTo>
                    <a:pt x="273" y="116"/>
                  </a:lnTo>
                  <a:lnTo>
                    <a:pt x="267" y="101"/>
                  </a:lnTo>
                  <a:lnTo>
                    <a:pt x="250" y="93"/>
                  </a:lnTo>
                  <a:lnTo>
                    <a:pt x="227" y="93"/>
                  </a:lnTo>
                  <a:lnTo>
                    <a:pt x="195" y="86"/>
                  </a:lnTo>
                  <a:lnTo>
                    <a:pt x="149" y="86"/>
                  </a:lnTo>
                  <a:lnTo>
                    <a:pt x="0" y="86"/>
                  </a:lnTo>
                  <a:lnTo>
                    <a:pt x="0" y="0"/>
                  </a:lnTo>
                  <a:lnTo>
                    <a:pt x="352" y="0"/>
                  </a:lnTo>
                  <a:lnTo>
                    <a:pt x="352" y="86"/>
                  </a:lnTo>
                  <a:lnTo>
                    <a:pt x="352" y="8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11"/>
            <p:cNvSpPr>
              <a:spLocks noChangeArrowheads="1"/>
            </p:cNvSpPr>
            <p:nvPr/>
          </p:nvSpPr>
          <p:spPr bwMode="auto">
            <a:xfrm>
              <a:off x="1153" y="1637"/>
              <a:ext cx="79" cy="68"/>
            </a:xfrm>
            <a:custGeom>
              <a:avLst/>
              <a:gdLst/>
              <a:ahLst/>
              <a:cxnLst>
                <a:cxn ang="0">
                  <a:pos x="352" y="0"/>
                </a:cxn>
                <a:cxn ang="0">
                  <a:pos x="352" y="88"/>
                </a:cxn>
                <a:cxn ang="0">
                  <a:pos x="172" y="88"/>
                </a:cxn>
                <a:cxn ang="0">
                  <a:pos x="140" y="88"/>
                </a:cxn>
                <a:cxn ang="0">
                  <a:pos x="117" y="88"/>
                </a:cxn>
                <a:cxn ang="0">
                  <a:pos x="101" y="88"/>
                </a:cxn>
                <a:cxn ang="0">
                  <a:pos x="87" y="93"/>
                </a:cxn>
                <a:cxn ang="0">
                  <a:pos x="78" y="116"/>
                </a:cxn>
                <a:cxn ang="0">
                  <a:pos x="71" y="123"/>
                </a:cxn>
                <a:cxn ang="0">
                  <a:pos x="71" y="137"/>
                </a:cxn>
                <a:cxn ang="0">
                  <a:pos x="71" y="166"/>
                </a:cxn>
                <a:cxn ang="0">
                  <a:pos x="78" y="188"/>
                </a:cxn>
                <a:cxn ang="0">
                  <a:pos x="94" y="194"/>
                </a:cxn>
                <a:cxn ang="0">
                  <a:pos x="117" y="210"/>
                </a:cxn>
                <a:cxn ang="0">
                  <a:pos x="133" y="210"/>
                </a:cxn>
                <a:cxn ang="0">
                  <a:pos x="157" y="210"/>
                </a:cxn>
                <a:cxn ang="0">
                  <a:pos x="195" y="210"/>
                </a:cxn>
                <a:cxn ang="0">
                  <a:pos x="352" y="210"/>
                </a:cxn>
                <a:cxn ang="0">
                  <a:pos x="352" y="303"/>
                </a:cxn>
                <a:cxn ang="0">
                  <a:pos x="0" y="303"/>
                </a:cxn>
                <a:cxn ang="0">
                  <a:pos x="0" y="210"/>
                </a:cxn>
                <a:cxn ang="0">
                  <a:pos x="55" y="210"/>
                </a:cxn>
                <a:cxn ang="0">
                  <a:pos x="23" y="194"/>
                </a:cxn>
                <a:cxn ang="0">
                  <a:pos x="7" y="174"/>
                </a:cxn>
                <a:cxn ang="0">
                  <a:pos x="0" y="137"/>
                </a:cxn>
                <a:cxn ang="0">
                  <a:pos x="0" y="116"/>
                </a:cxn>
                <a:cxn ang="0">
                  <a:pos x="0" y="81"/>
                </a:cxn>
                <a:cxn ang="0">
                  <a:pos x="7" y="58"/>
                </a:cxn>
                <a:cxn ang="0">
                  <a:pos x="15" y="37"/>
                </a:cxn>
                <a:cxn ang="0">
                  <a:pos x="32" y="21"/>
                </a:cxn>
                <a:cxn ang="0">
                  <a:pos x="55" y="15"/>
                </a:cxn>
                <a:cxn ang="0">
                  <a:pos x="71" y="7"/>
                </a:cxn>
                <a:cxn ang="0">
                  <a:pos x="94" y="7"/>
                </a:cxn>
                <a:cxn ang="0">
                  <a:pos x="133" y="0"/>
                </a:cxn>
                <a:cxn ang="0">
                  <a:pos x="352" y="0"/>
                </a:cxn>
                <a:cxn ang="0">
                  <a:pos x="352" y="0"/>
                </a:cxn>
              </a:cxnLst>
              <a:rect l="0" t="0" r="r" b="b"/>
              <a:pathLst>
                <a:path w="353" h="304">
                  <a:moveTo>
                    <a:pt x="352" y="0"/>
                  </a:moveTo>
                  <a:lnTo>
                    <a:pt x="352" y="88"/>
                  </a:lnTo>
                  <a:lnTo>
                    <a:pt x="172" y="88"/>
                  </a:lnTo>
                  <a:lnTo>
                    <a:pt x="140" y="88"/>
                  </a:lnTo>
                  <a:lnTo>
                    <a:pt x="117" y="88"/>
                  </a:lnTo>
                  <a:lnTo>
                    <a:pt x="101" y="88"/>
                  </a:lnTo>
                  <a:lnTo>
                    <a:pt x="87" y="93"/>
                  </a:lnTo>
                  <a:lnTo>
                    <a:pt x="78" y="116"/>
                  </a:lnTo>
                  <a:lnTo>
                    <a:pt x="71" y="123"/>
                  </a:lnTo>
                  <a:lnTo>
                    <a:pt x="71" y="137"/>
                  </a:lnTo>
                  <a:lnTo>
                    <a:pt x="71" y="166"/>
                  </a:lnTo>
                  <a:lnTo>
                    <a:pt x="78" y="188"/>
                  </a:lnTo>
                  <a:lnTo>
                    <a:pt x="94" y="194"/>
                  </a:lnTo>
                  <a:lnTo>
                    <a:pt x="117" y="210"/>
                  </a:lnTo>
                  <a:lnTo>
                    <a:pt x="133" y="210"/>
                  </a:lnTo>
                  <a:lnTo>
                    <a:pt x="157" y="210"/>
                  </a:lnTo>
                  <a:lnTo>
                    <a:pt x="195" y="210"/>
                  </a:lnTo>
                  <a:lnTo>
                    <a:pt x="352" y="210"/>
                  </a:lnTo>
                  <a:lnTo>
                    <a:pt x="352" y="303"/>
                  </a:lnTo>
                  <a:lnTo>
                    <a:pt x="0" y="303"/>
                  </a:lnTo>
                  <a:lnTo>
                    <a:pt x="0" y="210"/>
                  </a:lnTo>
                  <a:lnTo>
                    <a:pt x="55" y="210"/>
                  </a:lnTo>
                  <a:lnTo>
                    <a:pt x="23" y="194"/>
                  </a:lnTo>
                  <a:lnTo>
                    <a:pt x="7" y="174"/>
                  </a:lnTo>
                  <a:lnTo>
                    <a:pt x="0" y="137"/>
                  </a:lnTo>
                  <a:lnTo>
                    <a:pt x="0" y="116"/>
                  </a:lnTo>
                  <a:lnTo>
                    <a:pt x="0" y="81"/>
                  </a:lnTo>
                  <a:lnTo>
                    <a:pt x="7" y="58"/>
                  </a:lnTo>
                  <a:lnTo>
                    <a:pt x="15" y="37"/>
                  </a:lnTo>
                  <a:lnTo>
                    <a:pt x="32" y="21"/>
                  </a:lnTo>
                  <a:lnTo>
                    <a:pt x="55" y="15"/>
                  </a:lnTo>
                  <a:lnTo>
                    <a:pt x="71" y="7"/>
                  </a:lnTo>
                  <a:lnTo>
                    <a:pt x="94" y="7"/>
                  </a:lnTo>
                  <a:lnTo>
                    <a:pt x="133" y="0"/>
                  </a:lnTo>
                  <a:lnTo>
                    <a:pt x="352" y="0"/>
                  </a:lnTo>
                  <a:lnTo>
                    <a:pt x="352" y="0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12"/>
            <p:cNvSpPr>
              <a:spLocks noChangeArrowheads="1"/>
            </p:cNvSpPr>
            <p:nvPr/>
          </p:nvSpPr>
          <p:spPr bwMode="auto">
            <a:xfrm>
              <a:off x="1123" y="1600"/>
              <a:ext cx="109" cy="17"/>
            </a:xfrm>
            <a:custGeom>
              <a:avLst/>
              <a:gdLst/>
              <a:ahLst/>
              <a:cxnLst>
                <a:cxn ang="0">
                  <a:pos x="87" y="78"/>
                </a:cxn>
                <a:cxn ang="0">
                  <a:pos x="0" y="78"/>
                </a:cxn>
                <a:cxn ang="0">
                  <a:pos x="0" y="0"/>
                </a:cxn>
                <a:cxn ang="0">
                  <a:pos x="87" y="0"/>
                </a:cxn>
                <a:cxn ang="0">
                  <a:pos x="87" y="78"/>
                </a:cxn>
                <a:cxn ang="0">
                  <a:pos x="87" y="78"/>
                </a:cxn>
                <a:cxn ang="0">
                  <a:pos x="485" y="78"/>
                </a:cxn>
                <a:cxn ang="0">
                  <a:pos x="133" y="78"/>
                </a:cxn>
                <a:cxn ang="0">
                  <a:pos x="133" y="0"/>
                </a:cxn>
                <a:cxn ang="0">
                  <a:pos x="485" y="0"/>
                </a:cxn>
                <a:cxn ang="0">
                  <a:pos x="485" y="78"/>
                </a:cxn>
                <a:cxn ang="0">
                  <a:pos x="485" y="78"/>
                </a:cxn>
              </a:cxnLst>
              <a:rect l="0" t="0" r="r" b="b"/>
              <a:pathLst>
                <a:path w="486" h="79">
                  <a:moveTo>
                    <a:pt x="87" y="78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78"/>
                  </a:lnTo>
                  <a:lnTo>
                    <a:pt x="87" y="78"/>
                  </a:lnTo>
                  <a:close/>
                  <a:moveTo>
                    <a:pt x="485" y="78"/>
                  </a:moveTo>
                  <a:lnTo>
                    <a:pt x="133" y="78"/>
                  </a:lnTo>
                  <a:lnTo>
                    <a:pt x="133" y="0"/>
                  </a:lnTo>
                  <a:lnTo>
                    <a:pt x="485" y="0"/>
                  </a:lnTo>
                  <a:lnTo>
                    <a:pt x="485" y="78"/>
                  </a:lnTo>
                  <a:lnTo>
                    <a:pt x="48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3"/>
            <p:cNvSpPr>
              <a:spLocks noChangeArrowheads="1"/>
            </p:cNvSpPr>
            <p:nvPr/>
          </p:nvSpPr>
          <p:spPr bwMode="auto">
            <a:xfrm>
              <a:off x="1125" y="1543"/>
              <a:ext cx="109" cy="43"/>
            </a:xfrm>
            <a:custGeom>
              <a:avLst/>
              <a:gdLst/>
              <a:ahLst/>
              <a:cxnLst>
                <a:cxn ang="0">
                  <a:pos x="127" y="6"/>
                </a:cxn>
                <a:cxn ang="0">
                  <a:pos x="196" y="6"/>
                </a:cxn>
                <a:cxn ang="0">
                  <a:pos x="196" y="72"/>
                </a:cxn>
                <a:cxn ang="0">
                  <a:pos x="345" y="72"/>
                </a:cxn>
                <a:cxn ang="0">
                  <a:pos x="377" y="72"/>
                </a:cxn>
                <a:cxn ang="0">
                  <a:pos x="392" y="72"/>
                </a:cxn>
                <a:cxn ang="0">
                  <a:pos x="400" y="66"/>
                </a:cxn>
                <a:cxn ang="0">
                  <a:pos x="408" y="66"/>
                </a:cxn>
                <a:cxn ang="0">
                  <a:pos x="408" y="57"/>
                </a:cxn>
                <a:cxn ang="0">
                  <a:pos x="417" y="43"/>
                </a:cxn>
                <a:cxn ang="0">
                  <a:pos x="417" y="36"/>
                </a:cxn>
                <a:cxn ang="0">
                  <a:pos x="417" y="22"/>
                </a:cxn>
                <a:cxn ang="0">
                  <a:pos x="408" y="0"/>
                </a:cxn>
                <a:cxn ang="0">
                  <a:pos x="472" y="0"/>
                </a:cxn>
                <a:cxn ang="0">
                  <a:pos x="479" y="29"/>
                </a:cxn>
                <a:cxn ang="0">
                  <a:pos x="486" y="66"/>
                </a:cxn>
                <a:cxn ang="0">
                  <a:pos x="486" y="87"/>
                </a:cxn>
                <a:cxn ang="0">
                  <a:pos x="479" y="116"/>
                </a:cxn>
                <a:cxn ang="0">
                  <a:pos x="472" y="130"/>
                </a:cxn>
                <a:cxn ang="0">
                  <a:pos x="455" y="137"/>
                </a:cxn>
                <a:cxn ang="0">
                  <a:pos x="447" y="144"/>
                </a:cxn>
                <a:cxn ang="0">
                  <a:pos x="417" y="152"/>
                </a:cxn>
                <a:cxn ang="0">
                  <a:pos x="408" y="152"/>
                </a:cxn>
                <a:cxn ang="0">
                  <a:pos x="385" y="152"/>
                </a:cxn>
                <a:cxn ang="0">
                  <a:pos x="353" y="152"/>
                </a:cxn>
                <a:cxn ang="0">
                  <a:pos x="196" y="152"/>
                </a:cxn>
                <a:cxn ang="0">
                  <a:pos x="196" y="195"/>
                </a:cxn>
                <a:cxn ang="0">
                  <a:pos x="127" y="195"/>
                </a:cxn>
                <a:cxn ang="0">
                  <a:pos x="127" y="152"/>
                </a:cxn>
                <a:cxn ang="0">
                  <a:pos x="63" y="152"/>
                </a:cxn>
                <a:cxn ang="0">
                  <a:pos x="0" y="72"/>
                </a:cxn>
                <a:cxn ang="0">
                  <a:pos x="127" y="72"/>
                </a:cxn>
                <a:cxn ang="0">
                  <a:pos x="127" y="6"/>
                </a:cxn>
                <a:cxn ang="0">
                  <a:pos x="127" y="6"/>
                </a:cxn>
              </a:cxnLst>
              <a:rect l="0" t="0" r="r" b="b"/>
              <a:pathLst>
                <a:path w="487" h="196">
                  <a:moveTo>
                    <a:pt x="127" y="6"/>
                  </a:moveTo>
                  <a:lnTo>
                    <a:pt x="196" y="6"/>
                  </a:lnTo>
                  <a:lnTo>
                    <a:pt x="196" y="72"/>
                  </a:lnTo>
                  <a:lnTo>
                    <a:pt x="345" y="72"/>
                  </a:lnTo>
                  <a:lnTo>
                    <a:pt x="377" y="72"/>
                  </a:lnTo>
                  <a:lnTo>
                    <a:pt x="392" y="72"/>
                  </a:lnTo>
                  <a:lnTo>
                    <a:pt x="400" y="66"/>
                  </a:lnTo>
                  <a:lnTo>
                    <a:pt x="408" y="66"/>
                  </a:lnTo>
                  <a:lnTo>
                    <a:pt x="408" y="57"/>
                  </a:lnTo>
                  <a:lnTo>
                    <a:pt x="417" y="43"/>
                  </a:lnTo>
                  <a:lnTo>
                    <a:pt x="417" y="36"/>
                  </a:lnTo>
                  <a:lnTo>
                    <a:pt x="417" y="22"/>
                  </a:lnTo>
                  <a:lnTo>
                    <a:pt x="408" y="0"/>
                  </a:lnTo>
                  <a:lnTo>
                    <a:pt x="472" y="0"/>
                  </a:lnTo>
                  <a:lnTo>
                    <a:pt x="479" y="29"/>
                  </a:lnTo>
                  <a:lnTo>
                    <a:pt x="486" y="66"/>
                  </a:lnTo>
                  <a:lnTo>
                    <a:pt x="486" y="87"/>
                  </a:lnTo>
                  <a:lnTo>
                    <a:pt x="479" y="116"/>
                  </a:lnTo>
                  <a:lnTo>
                    <a:pt x="472" y="130"/>
                  </a:lnTo>
                  <a:lnTo>
                    <a:pt x="455" y="137"/>
                  </a:lnTo>
                  <a:lnTo>
                    <a:pt x="447" y="144"/>
                  </a:lnTo>
                  <a:lnTo>
                    <a:pt x="417" y="152"/>
                  </a:lnTo>
                  <a:lnTo>
                    <a:pt x="408" y="152"/>
                  </a:lnTo>
                  <a:lnTo>
                    <a:pt x="385" y="152"/>
                  </a:lnTo>
                  <a:lnTo>
                    <a:pt x="353" y="152"/>
                  </a:lnTo>
                  <a:lnTo>
                    <a:pt x="196" y="152"/>
                  </a:lnTo>
                  <a:lnTo>
                    <a:pt x="196" y="195"/>
                  </a:lnTo>
                  <a:lnTo>
                    <a:pt x="127" y="195"/>
                  </a:lnTo>
                  <a:lnTo>
                    <a:pt x="127" y="152"/>
                  </a:lnTo>
                  <a:lnTo>
                    <a:pt x="63" y="152"/>
                  </a:lnTo>
                  <a:lnTo>
                    <a:pt x="0" y="72"/>
                  </a:lnTo>
                  <a:lnTo>
                    <a:pt x="127" y="72"/>
                  </a:lnTo>
                  <a:lnTo>
                    <a:pt x="127" y="6"/>
                  </a:lnTo>
                  <a:lnTo>
                    <a:pt x="127" y="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14"/>
            <p:cNvSpPr>
              <a:spLocks noChangeArrowheads="1"/>
            </p:cNvSpPr>
            <p:nvPr/>
          </p:nvSpPr>
          <p:spPr bwMode="auto">
            <a:xfrm>
              <a:off x="1153" y="1471"/>
              <a:ext cx="81" cy="68"/>
            </a:xfrm>
            <a:custGeom>
              <a:avLst/>
              <a:gdLst/>
              <a:ahLst/>
              <a:cxnLst>
                <a:cxn ang="0">
                  <a:pos x="235" y="224"/>
                </a:cxn>
                <a:cxn ang="0">
                  <a:pos x="273" y="201"/>
                </a:cxn>
                <a:cxn ang="0">
                  <a:pos x="290" y="152"/>
                </a:cxn>
                <a:cxn ang="0">
                  <a:pos x="273" y="102"/>
                </a:cxn>
                <a:cxn ang="0">
                  <a:pos x="259" y="86"/>
                </a:cxn>
                <a:cxn ang="0">
                  <a:pos x="235" y="93"/>
                </a:cxn>
                <a:cxn ang="0">
                  <a:pos x="227" y="123"/>
                </a:cxn>
                <a:cxn ang="0">
                  <a:pos x="188" y="260"/>
                </a:cxn>
                <a:cxn ang="0">
                  <a:pos x="133" y="288"/>
                </a:cxn>
                <a:cxn ang="0">
                  <a:pos x="71" y="288"/>
                </a:cxn>
                <a:cxn ang="0">
                  <a:pos x="23" y="260"/>
                </a:cxn>
                <a:cxn ang="0">
                  <a:pos x="0" y="201"/>
                </a:cxn>
                <a:cxn ang="0">
                  <a:pos x="0" y="116"/>
                </a:cxn>
                <a:cxn ang="0">
                  <a:pos x="15" y="58"/>
                </a:cxn>
                <a:cxn ang="0">
                  <a:pos x="62" y="30"/>
                </a:cxn>
                <a:cxn ang="0">
                  <a:pos x="101" y="102"/>
                </a:cxn>
                <a:cxn ang="0">
                  <a:pos x="78" y="116"/>
                </a:cxn>
                <a:cxn ang="0">
                  <a:pos x="71" y="159"/>
                </a:cxn>
                <a:cxn ang="0">
                  <a:pos x="78" y="201"/>
                </a:cxn>
                <a:cxn ang="0">
                  <a:pos x="94" y="210"/>
                </a:cxn>
                <a:cxn ang="0">
                  <a:pos x="117" y="201"/>
                </a:cxn>
                <a:cxn ang="0">
                  <a:pos x="126" y="159"/>
                </a:cxn>
                <a:cxn ang="0">
                  <a:pos x="149" y="86"/>
                </a:cxn>
                <a:cxn ang="0">
                  <a:pos x="172" y="30"/>
                </a:cxn>
                <a:cxn ang="0">
                  <a:pos x="218" y="0"/>
                </a:cxn>
                <a:cxn ang="0">
                  <a:pos x="273" y="0"/>
                </a:cxn>
                <a:cxn ang="0">
                  <a:pos x="328" y="37"/>
                </a:cxn>
                <a:cxn ang="0">
                  <a:pos x="352" y="108"/>
                </a:cxn>
                <a:cxn ang="0">
                  <a:pos x="352" y="194"/>
                </a:cxn>
                <a:cxn ang="0">
                  <a:pos x="328" y="260"/>
                </a:cxn>
                <a:cxn ang="0">
                  <a:pos x="282" y="296"/>
                </a:cxn>
                <a:cxn ang="0">
                  <a:pos x="250" y="302"/>
                </a:cxn>
              </a:cxnLst>
              <a:rect l="0" t="0" r="r" b="b"/>
              <a:pathLst>
                <a:path w="361" h="303">
                  <a:moveTo>
                    <a:pt x="250" y="302"/>
                  </a:moveTo>
                  <a:lnTo>
                    <a:pt x="235" y="224"/>
                  </a:lnTo>
                  <a:lnTo>
                    <a:pt x="259" y="216"/>
                  </a:lnTo>
                  <a:lnTo>
                    <a:pt x="273" y="201"/>
                  </a:lnTo>
                  <a:lnTo>
                    <a:pt x="282" y="173"/>
                  </a:lnTo>
                  <a:lnTo>
                    <a:pt x="290" y="152"/>
                  </a:lnTo>
                  <a:lnTo>
                    <a:pt x="290" y="116"/>
                  </a:lnTo>
                  <a:lnTo>
                    <a:pt x="273" y="102"/>
                  </a:lnTo>
                  <a:lnTo>
                    <a:pt x="267" y="93"/>
                  </a:lnTo>
                  <a:lnTo>
                    <a:pt x="259" y="86"/>
                  </a:lnTo>
                  <a:lnTo>
                    <a:pt x="250" y="86"/>
                  </a:lnTo>
                  <a:lnTo>
                    <a:pt x="235" y="93"/>
                  </a:lnTo>
                  <a:lnTo>
                    <a:pt x="227" y="102"/>
                  </a:lnTo>
                  <a:lnTo>
                    <a:pt x="227" y="123"/>
                  </a:lnTo>
                  <a:lnTo>
                    <a:pt x="204" y="210"/>
                  </a:lnTo>
                  <a:lnTo>
                    <a:pt x="188" y="260"/>
                  </a:lnTo>
                  <a:lnTo>
                    <a:pt x="157" y="275"/>
                  </a:lnTo>
                  <a:lnTo>
                    <a:pt x="133" y="288"/>
                  </a:lnTo>
                  <a:lnTo>
                    <a:pt x="101" y="296"/>
                  </a:lnTo>
                  <a:lnTo>
                    <a:pt x="71" y="288"/>
                  </a:lnTo>
                  <a:lnTo>
                    <a:pt x="55" y="281"/>
                  </a:lnTo>
                  <a:lnTo>
                    <a:pt x="23" y="260"/>
                  </a:lnTo>
                  <a:lnTo>
                    <a:pt x="7" y="231"/>
                  </a:lnTo>
                  <a:lnTo>
                    <a:pt x="0" y="201"/>
                  </a:lnTo>
                  <a:lnTo>
                    <a:pt x="0" y="159"/>
                  </a:lnTo>
                  <a:lnTo>
                    <a:pt x="0" y="116"/>
                  </a:lnTo>
                  <a:lnTo>
                    <a:pt x="7" y="86"/>
                  </a:lnTo>
                  <a:lnTo>
                    <a:pt x="15" y="58"/>
                  </a:lnTo>
                  <a:lnTo>
                    <a:pt x="39" y="42"/>
                  </a:lnTo>
                  <a:lnTo>
                    <a:pt x="62" y="30"/>
                  </a:lnTo>
                  <a:lnTo>
                    <a:pt x="94" y="7"/>
                  </a:lnTo>
                  <a:lnTo>
                    <a:pt x="101" y="102"/>
                  </a:lnTo>
                  <a:lnTo>
                    <a:pt x="87" y="108"/>
                  </a:lnTo>
                  <a:lnTo>
                    <a:pt x="78" y="116"/>
                  </a:lnTo>
                  <a:lnTo>
                    <a:pt x="71" y="137"/>
                  </a:lnTo>
                  <a:lnTo>
                    <a:pt x="71" y="159"/>
                  </a:lnTo>
                  <a:lnTo>
                    <a:pt x="71" y="180"/>
                  </a:lnTo>
                  <a:lnTo>
                    <a:pt x="78" y="201"/>
                  </a:lnTo>
                  <a:lnTo>
                    <a:pt x="87" y="210"/>
                  </a:lnTo>
                  <a:lnTo>
                    <a:pt x="94" y="210"/>
                  </a:lnTo>
                  <a:lnTo>
                    <a:pt x="101" y="210"/>
                  </a:lnTo>
                  <a:lnTo>
                    <a:pt x="117" y="201"/>
                  </a:lnTo>
                  <a:lnTo>
                    <a:pt x="117" y="194"/>
                  </a:lnTo>
                  <a:lnTo>
                    <a:pt x="126" y="159"/>
                  </a:lnTo>
                  <a:lnTo>
                    <a:pt x="133" y="123"/>
                  </a:lnTo>
                  <a:lnTo>
                    <a:pt x="149" y="86"/>
                  </a:lnTo>
                  <a:lnTo>
                    <a:pt x="157" y="51"/>
                  </a:lnTo>
                  <a:lnTo>
                    <a:pt x="172" y="30"/>
                  </a:lnTo>
                  <a:lnTo>
                    <a:pt x="195" y="7"/>
                  </a:lnTo>
                  <a:lnTo>
                    <a:pt x="218" y="0"/>
                  </a:lnTo>
                  <a:lnTo>
                    <a:pt x="250" y="0"/>
                  </a:lnTo>
                  <a:lnTo>
                    <a:pt x="273" y="0"/>
                  </a:lnTo>
                  <a:lnTo>
                    <a:pt x="299" y="21"/>
                  </a:lnTo>
                  <a:lnTo>
                    <a:pt x="328" y="37"/>
                  </a:lnTo>
                  <a:lnTo>
                    <a:pt x="345" y="65"/>
                  </a:lnTo>
                  <a:lnTo>
                    <a:pt x="352" y="108"/>
                  </a:lnTo>
                  <a:lnTo>
                    <a:pt x="360" y="152"/>
                  </a:lnTo>
                  <a:lnTo>
                    <a:pt x="352" y="194"/>
                  </a:lnTo>
                  <a:lnTo>
                    <a:pt x="345" y="224"/>
                  </a:lnTo>
                  <a:lnTo>
                    <a:pt x="328" y="260"/>
                  </a:lnTo>
                  <a:lnTo>
                    <a:pt x="313" y="281"/>
                  </a:lnTo>
                  <a:lnTo>
                    <a:pt x="282" y="296"/>
                  </a:lnTo>
                  <a:lnTo>
                    <a:pt x="250" y="302"/>
                  </a:lnTo>
                  <a:lnTo>
                    <a:pt x="250" y="302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15"/>
            <p:cNvSpPr>
              <a:spLocks noChangeArrowheads="1"/>
            </p:cNvSpPr>
            <p:nvPr/>
          </p:nvSpPr>
          <p:spPr bwMode="auto">
            <a:xfrm>
              <a:off x="1123" y="1425"/>
              <a:ext cx="139" cy="32"/>
            </a:xfrm>
            <a:custGeom>
              <a:avLst/>
              <a:gdLst/>
              <a:ahLst/>
              <a:cxnLst>
                <a:cxn ang="0">
                  <a:pos x="618" y="143"/>
                </a:cxn>
                <a:cxn ang="0">
                  <a:pos x="588" y="129"/>
                </a:cxn>
                <a:cxn ang="0">
                  <a:pos x="556" y="122"/>
                </a:cxn>
                <a:cxn ang="0">
                  <a:pos x="533" y="115"/>
                </a:cxn>
                <a:cxn ang="0">
                  <a:pos x="493" y="106"/>
                </a:cxn>
                <a:cxn ang="0">
                  <a:pos x="461" y="92"/>
                </a:cxn>
                <a:cxn ang="0">
                  <a:pos x="423" y="86"/>
                </a:cxn>
                <a:cxn ang="0">
                  <a:pos x="391" y="79"/>
                </a:cxn>
                <a:cxn ang="0">
                  <a:pos x="351" y="79"/>
                </a:cxn>
                <a:cxn ang="0">
                  <a:pos x="305" y="79"/>
                </a:cxn>
                <a:cxn ang="0">
                  <a:pos x="234" y="79"/>
                </a:cxn>
                <a:cxn ang="0">
                  <a:pos x="165" y="92"/>
                </a:cxn>
                <a:cxn ang="0">
                  <a:pos x="93" y="115"/>
                </a:cxn>
                <a:cxn ang="0">
                  <a:pos x="0" y="143"/>
                </a:cxn>
                <a:cxn ang="0">
                  <a:pos x="0" y="86"/>
                </a:cxn>
                <a:cxn ang="0">
                  <a:pos x="70" y="50"/>
                </a:cxn>
                <a:cxn ang="0">
                  <a:pos x="148" y="21"/>
                </a:cxn>
                <a:cxn ang="0">
                  <a:pos x="227" y="0"/>
                </a:cxn>
                <a:cxn ang="0">
                  <a:pos x="305" y="0"/>
                </a:cxn>
                <a:cxn ang="0">
                  <a:pos x="368" y="0"/>
                </a:cxn>
                <a:cxn ang="0">
                  <a:pos x="455" y="14"/>
                </a:cxn>
                <a:cxn ang="0">
                  <a:pos x="540" y="50"/>
                </a:cxn>
                <a:cxn ang="0">
                  <a:pos x="618" y="86"/>
                </a:cxn>
                <a:cxn ang="0">
                  <a:pos x="618" y="143"/>
                </a:cxn>
                <a:cxn ang="0">
                  <a:pos x="618" y="143"/>
                </a:cxn>
              </a:cxnLst>
              <a:rect l="0" t="0" r="r" b="b"/>
              <a:pathLst>
                <a:path w="619" h="144">
                  <a:moveTo>
                    <a:pt x="618" y="143"/>
                  </a:moveTo>
                  <a:lnTo>
                    <a:pt x="588" y="129"/>
                  </a:lnTo>
                  <a:lnTo>
                    <a:pt x="556" y="122"/>
                  </a:lnTo>
                  <a:lnTo>
                    <a:pt x="533" y="115"/>
                  </a:lnTo>
                  <a:lnTo>
                    <a:pt x="493" y="106"/>
                  </a:lnTo>
                  <a:lnTo>
                    <a:pt x="461" y="92"/>
                  </a:lnTo>
                  <a:lnTo>
                    <a:pt x="423" y="86"/>
                  </a:lnTo>
                  <a:lnTo>
                    <a:pt x="391" y="79"/>
                  </a:lnTo>
                  <a:lnTo>
                    <a:pt x="351" y="79"/>
                  </a:lnTo>
                  <a:lnTo>
                    <a:pt x="305" y="79"/>
                  </a:lnTo>
                  <a:lnTo>
                    <a:pt x="234" y="79"/>
                  </a:lnTo>
                  <a:lnTo>
                    <a:pt x="165" y="92"/>
                  </a:lnTo>
                  <a:lnTo>
                    <a:pt x="93" y="115"/>
                  </a:lnTo>
                  <a:lnTo>
                    <a:pt x="0" y="143"/>
                  </a:lnTo>
                  <a:lnTo>
                    <a:pt x="0" y="86"/>
                  </a:lnTo>
                  <a:lnTo>
                    <a:pt x="70" y="50"/>
                  </a:lnTo>
                  <a:lnTo>
                    <a:pt x="148" y="21"/>
                  </a:lnTo>
                  <a:lnTo>
                    <a:pt x="227" y="0"/>
                  </a:lnTo>
                  <a:lnTo>
                    <a:pt x="305" y="0"/>
                  </a:lnTo>
                  <a:lnTo>
                    <a:pt x="368" y="0"/>
                  </a:lnTo>
                  <a:lnTo>
                    <a:pt x="455" y="14"/>
                  </a:lnTo>
                  <a:lnTo>
                    <a:pt x="540" y="50"/>
                  </a:lnTo>
                  <a:lnTo>
                    <a:pt x="618" y="86"/>
                  </a:lnTo>
                  <a:lnTo>
                    <a:pt x="618" y="143"/>
                  </a:lnTo>
                  <a:lnTo>
                    <a:pt x="618" y="14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316"/>
            <p:cNvSpPr>
              <a:spLocks noChangeShapeType="1"/>
            </p:cNvSpPr>
            <p:nvPr/>
          </p:nvSpPr>
          <p:spPr bwMode="auto">
            <a:xfrm flipH="1">
              <a:off x="1544" y="3855"/>
              <a:ext cx="108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317"/>
            <p:cNvSpPr>
              <a:spLocks noChangeShapeType="1"/>
            </p:cNvSpPr>
            <p:nvPr/>
          </p:nvSpPr>
          <p:spPr bwMode="auto">
            <a:xfrm flipH="1">
              <a:off x="1544" y="3740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318"/>
            <p:cNvSpPr>
              <a:spLocks noChangeShapeType="1"/>
            </p:cNvSpPr>
            <p:nvPr/>
          </p:nvSpPr>
          <p:spPr bwMode="auto">
            <a:xfrm flipH="1">
              <a:off x="1544" y="3623"/>
              <a:ext cx="55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319"/>
            <p:cNvSpPr>
              <a:spLocks noChangeShapeType="1"/>
            </p:cNvSpPr>
            <p:nvPr/>
          </p:nvSpPr>
          <p:spPr bwMode="auto">
            <a:xfrm flipH="1">
              <a:off x="1544" y="3507"/>
              <a:ext cx="55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320"/>
            <p:cNvSpPr>
              <a:spLocks noChangeShapeType="1"/>
            </p:cNvSpPr>
            <p:nvPr/>
          </p:nvSpPr>
          <p:spPr bwMode="auto">
            <a:xfrm flipH="1">
              <a:off x="1544" y="3392"/>
              <a:ext cx="108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321"/>
            <p:cNvSpPr>
              <a:spLocks noChangeShapeType="1"/>
            </p:cNvSpPr>
            <p:nvPr/>
          </p:nvSpPr>
          <p:spPr bwMode="auto">
            <a:xfrm flipH="1">
              <a:off x="1544" y="3275"/>
              <a:ext cx="55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322"/>
            <p:cNvSpPr>
              <a:spLocks noChangeShapeType="1"/>
            </p:cNvSpPr>
            <p:nvPr/>
          </p:nvSpPr>
          <p:spPr bwMode="auto">
            <a:xfrm flipH="1">
              <a:off x="1544" y="3159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323"/>
            <p:cNvSpPr>
              <a:spLocks noChangeShapeType="1"/>
            </p:cNvSpPr>
            <p:nvPr/>
          </p:nvSpPr>
          <p:spPr bwMode="auto">
            <a:xfrm flipH="1">
              <a:off x="1544" y="3041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324"/>
            <p:cNvSpPr>
              <a:spLocks noChangeShapeType="1"/>
            </p:cNvSpPr>
            <p:nvPr/>
          </p:nvSpPr>
          <p:spPr bwMode="auto">
            <a:xfrm flipH="1">
              <a:off x="1544" y="2926"/>
              <a:ext cx="108" cy="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325"/>
            <p:cNvSpPr>
              <a:spLocks noChangeShapeType="1"/>
            </p:cNvSpPr>
            <p:nvPr/>
          </p:nvSpPr>
          <p:spPr bwMode="auto">
            <a:xfrm flipH="1">
              <a:off x="1544" y="2811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326"/>
            <p:cNvSpPr>
              <a:spLocks noChangeShapeType="1"/>
            </p:cNvSpPr>
            <p:nvPr/>
          </p:nvSpPr>
          <p:spPr bwMode="auto">
            <a:xfrm flipH="1">
              <a:off x="1544" y="2693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327"/>
            <p:cNvSpPr>
              <a:spLocks noChangeShapeType="1"/>
            </p:cNvSpPr>
            <p:nvPr/>
          </p:nvSpPr>
          <p:spPr bwMode="auto">
            <a:xfrm flipH="1">
              <a:off x="1544" y="2577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328"/>
            <p:cNvSpPr>
              <a:spLocks noChangeShapeType="1"/>
            </p:cNvSpPr>
            <p:nvPr/>
          </p:nvSpPr>
          <p:spPr bwMode="auto">
            <a:xfrm flipH="1">
              <a:off x="1544" y="2463"/>
              <a:ext cx="108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329"/>
            <p:cNvSpPr>
              <a:spLocks noChangeShapeType="1"/>
            </p:cNvSpPr>
            <p:nvPr/>
          </p:nvSpPr>
          <p:spPr bwMode="auto">
            <a:xfrm flipH="1">
              <a:off x="1544" y="2345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330"/>
            <p:cNvSpPr>
              <a:spLocks noChangeShapeType="1"/>
            </p:cNvSpPr>
            <p:nvPr/>
          </p:nvSpPr>
          <p:spPr bwMode="auto">
            <a:xfrm flipH="1">
              <a:off x="1544" y="2229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331"/>
            <p:cNvSpPr>
              <a:spLocks noChangeShapeType="1"/>
            </p:cNvSpPr>
            <p:nvPr/>
          </p:nvSpPr>
          <p:spPr bwMode="auto">
            <a:xfrm flipH="1">
              <a:off x="1544" y="2115"/>
              <a:ext cx="55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332"/>
            <p:cNvSpPr>
              <a:spLocks noChangeShapeType="1"/>
            </p:cNvSpPr>
            <p:nvPr/>
          </p:nvSpPr>
          <p:spPr bwMode="auto">
            <a:xfrm flipH="1">
              <a:off x="1544" y="1997"/>
              <a:ext cx="108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333"/>
            <p:cNvSpPr>
              <a:spLocks noChangeShapeType="1"/>
            </p:cNvSpPr>
            <p:nvPr/>
          </p:nvSpPr>
          <p:spPr bwMode="auto">
            <a:xfrm flipH="1">
              <a:off x="1544" y="1881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334"/>
            <p:cNvSpPr>
              <a:spLocks noChangeShapeType="1"/>
            </p:cNvSpPr>
            <p:nvPr/>
          </p:nvSpPr>
          <p:spPr bwMode="auto">
            <a:xfrm flipH="1">
              <a:off x="1544" y="1763"/>
              <a:ext cx="55" cy="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335"/>
            <p:cNvSpPr>
              <a:spLocks noChangeShapeType="1"/>
            </p:cNvSpPr>
            <p:nvPr/>
          </p:nvSpPr>
          <p:spPr bwMode="auto">
            <a:xfrm flipH="1">
              <a:off x="1544" y="1649"/>
              <a:ext cx="55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336"/>
            <p:cNvSpPr>
              <a:spLocks noChangeShapeType="1"/>
            </p:cNvSpPr>
            <p:nvPr/>
          </p:nvSpPr>
          <p:spPr bwMode="auto">
            <a:xfrm flipH="1">
              <a:off x="1544" y="1533"/>
              <a:ext cx="108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337"/>
            <p:cNvSpPr>
              <a:spLocks noChangeShapeType="1"/>
            </p:cNvSpPr>
            <p:nvPr/>
          </p:nvSpPr>
          <p:spPr bwMode="auto">
            <a:xfrm flipH="1">
              <a:off x="1544" y="1533"/>
              <a:ext cx="108" cy="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338"/>
            <p:cNvSpPr>
              <a:spLocks noChangeArrowheads="1"/>
            </p:cNvSpPr>
            <p:nvPr/>
          </p:nvSpPr>
          <p:spPr bwMode="auto">
            <a:xfrm>
              <a:off x="1459" y="3821"/>
              <a:ext cx="58" cy="81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157" y="0"/>
                </a:cxn>
                <a:cxn ang="0">
                  <a:pos x="195" y="14"/>
                </a:cxn>
                <a:cxn ang="0">
                  <a:pos x="212" y="29"/>
                </a:cxn>
                <a:cxn ang="0">
                  <a:pos x="244" y="87"/>
                </a:cxn>
                <a:cxn ang="0">
                  <a:pos x="259" y="179"/>
                </a:cxn>
                <a:cxn ang="0">
                  <a:pos x="244" y="260"/>
                </a:cxn>
                <a:cxn ang="0">
                  <a:pos x="212" y="317"/>
                </a:cxn>
                <a:cxn ang="0">
                  <a:pos x="195" y="346"/>
                </a:cxn>
                <a:cxn ang="0">
                  <a:pos x="157" y="352"/>
                </a:cxn>
                <a:cxn ang="0">
                  <a:pos x="126" y="359"/>
                </a:cxn>
                <a:cxn ang="0">
                  <a:pos x="87" y="352"/>
                </a:cxn>
                <a:cxn ang="0">
                  <a:pos x="62" y="338"/>
                </a:cxn>
                <a:cxn ang="0">
                  <a:pos x="32" y="317"/>
                </a:cxn>
                <a:cxn ang="0">
                  <a:pos x="7" y="260"/>
                </a:cxn>
                <a:cxn ang="0">
                  <a:pos x="0" y="179"/>
                </a:cxn>
                <a:cxn ang="0">
                  <a:pos x="7" y="87"/>
                </a:cxn>
                <a:cxn ang="0">
                  <a:pos x="46" y="29"/>
                </a:cxn>
                <a:cxn ang="0">
                  <a:pos x="62" y="14"/>
                </a:cxn>
                <a:cxn ang="0">
                  <a:pos x="94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126" y="57"/>
                </a:cxn>
                <a:cxn ang="0">
                  <a:pos x="117" y="65"/>
                </a:cxn>
                <a:cxn ang="0">
                  <a:pos x="94" y="65"/>
                </a:cxn>
                <a:cxn ang="0">
                  <a:pos x="87" y="80"/>
                </a:cxn>
                <a:cxn ang="0">
                  <a:pos x="78" y="93"/>
                </a:cxn>
                <a:cxn ang="0">
                  <a:pos x="78" y="115"/>
                </a:cxn>
                <a:cxn ang="0">
                  <a:pos x="78" y="137"/>
                </a:cxn>
                <a:cxn ang="0">
                  <a:pos x="78" y="179"/>
                </a:cxn>
                <a:cxn ang="0">
                  <a:pos x="78" y="209"/>
                </a:cxn>
                <a:cxn ang="0">
                  <a:pos x="78" y="239"/>
                </a:cxn>
                <a:cxn ang="0">
                  <a:pos x="78" y="260"/>
                </a:cxn>
                <a:cxn ang="0">
                  <a:pos x="87" y="281"/>
                </a:cxn>
                <a:cxn ang="0">
                  <a:pos x="94" y="287"/>
                </a:cxn>
                <a:cxn ang="0">
                  <a:pos x="117" y="295"/>
                </a:cxn>
                <a:cxn ang="0">
                  <a:pos x="126" y="295"/>
                </a:cxn>
                <a:cxn ang="0">
                  <a:pos x="140" y="295"/>
                </a:cxn>
                <a:cxn ang="0">
                  <a:pos x="149" y="287"/>
                </a:cxn>
                <a:cxn ang="0">
                  <a:pos x="172" y="281"/>
                </a:cxn>
                <a:cxn ang="0">
                  <a:pos x="172" y="260"/>
                </a:cxn>
                <a:cxn ang="0">
                  <a:pos x="180" y="239"/>
                </a:cxn>
                <a:cxn ang="0">
                  <a:pos x="180" y="209"/>
                </a:cxn>
                <a:cxn ang="0">
                  <a:pos x="180" y="179"/>
                </a:cxn>
                <a:cxn ang="0">
                  <a:pos x="180" y="137"/>
                </a:cxn>
                <a:cxn ang="0">
                  <a:pos x="180" y="115"/>
                </a:cxn>
                <a:cxn ang="0">
                  <a:pos x="180" y="93"/>
                </a:cxn>
                <a:cxn ang="0">
                  <a:pos x="172" y="80"/>
                </a:cxn>
                <a:cxn ang="0">
                  <a:pos x="149" y="65"/>
                </a:cxn>
                <a:cxn ang="0">
                  <a:pos x="140" y="65"/>
                </a:cxn>
                <a:cxn ang="0">
                  <a:pos x="126" y="57"/>
                </a:cxn>
                <a:cxn ang="0">
                  <a:pos x="126" y="57"/>
                </a:cxn>
              </a:cxnLst>
              <a:rect l="0" t="0" r="r" b="b"/>
              <a:pathLst>
                <a:path w="260" h="360">
                  <a:moveTo>
                    <a:pt x="126" y="0"/>
                  </a:moveTo>
                  <a:lnTo>
                    <a:pt x="157" y="0"/>
                  </a:lnTo>
                  <a:lnTo>
                    <a:pt x="195" y="14"/>
                  </a:lnTo>
                  <a:lnTo>
                    <a:pt x="212" y="29"/>
                  </a:lnTo>
                  <a:lnTo>
                    <a:pt x="244" y="87"/>
                  </a:lnTo>
                  <a:lnTo>
                    <a:pt x="259" y="179"/>
                  </a:lnTo>
                  <a:lnTo>
                    <a:pt x="244" y="260"/>
                  </a:lnTo>
                  <a:lnTo>
                    <a:pt x="212" y="317"/>
                  </a:lnTo>
                  <a:lnTo>
                    <a:pt x="195" y="346"/>
                  </a:lnTo>
                  <a:lnTo>
                    <a:pt x="157" y="352"/>
                  </a:lnTo>
                  <a:lnTo>
                    <a:pt x="126" y="359"/>
                  </a:lnTo>
                  <a:lnTo>
                    <a:pt x="87" y="352"/>
                  </a:lnTo>
                  <a:lnTo>
                    <a:pt x="62" y="338"/>
                  </a:lnTo>
                  <a:lnTo>
                    <a:pt x="32" y="317"/>
                  </a:lnTo>
                  <a:lnTo>
                    <a:pt x="7" y="260"/>
                  </a:lnTo>
                  <a:lnTo>
                    <a:pt x="0" y="179"/>
                  </a:lnTo>
                  <a:lnTo>
                    <a:pt x="7" y="87"/>
                  </a:lnTo>
                  <a:lnTo>
                    <a:pt x="46" y="29"/>
                  </a:lnTo>
                  <a:lnTo>
                    <a:pt x="62" y="14"/>
                  </a:lnTo>
                  <a:lnTo>
                    <a:pt x="94" y="0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26" y="57"/>
                  </a:moveTo>
                  <a:lnTo>
                    <a:pt x="117" y="65"/>
                  </a:lnTo>
                  <a:lnTo>
                    <a:pt x="94" y="65"/>
                  </a:lnTo>
                  <a:lnTo>
                    <a:pt x="87" y="80"/>
                  </a:lnTo>
                  <a:lnTo>
                    <a:pt x="78" y="93"/>
                  </a:lnTo>
                  <a:lnTo>
                    <a:pt x="78" y="115"/>
                  </a:lnTo>
                  <a:lnTo>
                    <a:pt x="78" y="137"/>
                  </a:lnTo>
                  <a:lnTo>
                    <a:pt x="78" y="179"/>
                  </a:lnTo>
                  <a:lnTo>
                    <a:pt x="78" y="209"/>
                  </a:lnTo>
                  <a:lnTo>
                    <a:pt x="78" y="239"/>
                  </a:lnTo>
                  <a:lnTo>
                    <a:pt x="78" y="260"/>
                  </a:lnTo>
                  <a:lnTo>
                    <a:pt x="87" y="281"/>
                  </a:lnTo>
                  <a:lnTo>
                    <a:pt x="94" y="287"/>
                  </a:lnTo>
                  <a:lnTo>
                    <a:pt x="117" y="295"/>
                  </a:lnTo>
                  <a:lnTo>
                    <a:pt x="126" y="295"/>
                  </a:lnTo>
                  <a:lnTo>
                    <a:pt x="140" y="295"/>
                  </a:lnTo>
                  <a:lnTo>
                    <a:pt x="149" y="287"/>
                  </a:lnTo>
                  <a:lnTo>
                    <a:pt x="172" y="281"/>
                  </a:lnTo>
                  <a:lnTo>
                    <a:pt x="172" y="260"/>
                  </a:lnTo>
                  <a:lnTo>
                    <a:pt x="180" y="239"/>
                  </a:lnTo>
                  <a:lnTo>
                    <a:pt x="180" y="209"/>
                  </a:lnTo>
                  <a:lnTo>
                    <a:pt x="180" y="179"/>
                  </a:lnTo>
                  <a:lnTo>
                    <a:pt x="180" y="137"/>
                  </a:lnTo>
                  <a:lnTo>
                    <a:pt x="180" y="115"/>
                  </a:lnTo>
                  <a:lnTo>
                    <a:pt x="180" y="93"/>
                  </a:lnTo>
                  <a:lnTo>
                    <a:pt x="172" y="80"/>
                  </a:lnTo>
                  <a:lnTo>
                    <a:pt x="149" y="65"/>
                  </a:lnTo>
                  <a:lnTo>
                    <a:pt x="140" y="65"/>
                  </a:lnTo>
                  <a:lnTo>
                    <a:pt x="126" y="57"/>
                  </a:lnTo>
                  <a:lnTo>
                    <a:pt x="126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339"/>
            <p:cNvSpPr>
              <a:spLocks noChangeArrowheads="1"/>
            </p:cNvSpPr>
            <p:nvPr/>
          </p:nvSpPr>
          <p:spPr bwMode="auto">
            <a:xfrm>
              <a:off x="1358" y="3355"/>
              <a:ext cx="58" cy="8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54" y="0"/>
                </a:cxn>
                <a:cxn ang="0">
                  <a:pos x="194" y="14"/>
                </a:cxn>
                <a:cxn ang="0">
                  <a:pos x="209" y="28"/>
                </a:cxn>
                <a:cxn ang="0">
                  <a:pos x="241" y="86"/>
                </a:cxn>
                <a:cxn ang="0">
                  <a:pos x="258" y="179"/>
                </a:cxn>
                <a:cxn ang="0">
                  <a:pos x="241" y="259"/>
                </a:cxn>
                <a:cxn ang="0">
                  <a:pos x="209" y="316"/>
                </a:cxn>
                <a:cxn ang="0">
                  <a:pos x="194" y="346"/>
                </a:cxn>
                <a:cxn ang="0">
                  <a:pos x="154" y="353"/>
                </a:cxn>
                <a:cxn ang="0">
                  <a:pos x="124" y="359"/>
                </a:cxn>
                <a:cxn ang="0">
                  <a:pos x="85" y="353"/>
                </a:cxn>
                <a:cxn ang="0">
                  <a:pos x="60" y="338"/>
                </a:cxn>
                <a:cxn ang="0">
                  <a:pos x="29" y="316"/>
                </a:cxn>
                <a:cxn ang="0">
                  <a:pos x="5" y="259"/>
                </a:cxn>
                <a:cxn ang="0">
                  <a:pos x="0" y="179"/>
                </a:cxn>
                <a:cxn ang="0">
                  <a:pos x="5" y="86"/>
                </a:cxn>
                <a:cxn ang="0">
                  <a:pos x="44" y="28"/>
                </a:cxn>
                <a:cxn ang="0">
                  <a:pos x="60" y="14"/>
                </a:cxn>
                <a:cxn ang="0">
                  <a:pos x="92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57"/>
                </a:cxn>
                <a:cxn ang="0">
                  <a:pos x="115" y="65"/>
                </a:cxn>
                <a:cxn ang="0">
                  <a:pos x="92" y="65"/>
                </a:cxn>
                <a:cxn ang="0">
                  <a:pos x="85" y="79"/>
                </a:cxn>
                <a:cxn ang="0">
                  <a:pos x="76" y="92"/>
                </a:cxn>
                <a:cxn ang="0">
                  <a:pos x="76" y="116"/>
                </a:cxn>
                <a:cxn ang="0">
                  <a:pos x="76" y="136"/>
                </a:cxn>
                <a:cxn ang="0">
                  <a:pos x="76" y="179"/>
                </a:cxn>
                <a:cxn ang="0">
                  <a:pos x="76" y="209"/>
                </a:cxn>
                <a:cxn ang="0">
                  <a:pos x="76" y="238"/>
                </a:cxn>
                <a:cxn ang="0">
                  <a:pos x="76" y="259"/>
                </a:cxn>
                <a:cxn ang="0">
                  <a:pos x="85" y="281"/>
                </a:cxn>
                <a:cxn ang="0">
                  <a:pos x="92" y="288"/>
                </a:cxn>
                <a:cxn ang="0">
                  <a:pos x="115" y="295"/>
                </a:cxn>
                <a:cxn ang="0">
                  <a:pos x="124" y="295"/>
                </a:cxn>
                <a:cxn ang="0">
                  <a:pos x="139" y="295"/>
                </a:cxn>
                <a:cxn ang="0">
                  <a:pos x="147" y="288"/>
                </a:cxn>
                <a:cxn ang="0">
                  <a:pos x="171" y="281"/>
                </a:cxn>
                <a:cxn ang="0">
                  <a:pos x="171" y="259"/>
                </a:cxn>
                <a:cxn ang="0">
                  <a:pos x="177" y="238"/>
                </a:cxn>
                <a:cxn ang="0">
                  <a:pos x="177" y="209"/>
                </a:cxn>
                <a:cxn ang="0">
                  <a:pos x="177" y="179"/>
                </a:cxn>
                <a:cxn ang="0">
                  <a:pos x="177" y="136"/>
                </a:cxn>
                <a:cxn ang="0">
                  <a:pos x="177" y="116"/>
                </a:cxn>
                <a:cxn ang="0">
                  <a:pos x="177" y="92"/>
                </a:cxn>
                <a:cxn ang="0">
                  <a:pos x="171" y="79"/>
                </a:cxn>
                <a:cxn ang="0">
                  <a:pos x="147" y="65"/>
                </a:cxn>
                <a:cxn ang="0">
                  <a:pos x="139" y="65"/>
                </a:cxn>
                <a:cxn ang="0">
                  <a:pos x="124" y="57"/>
                </a:cxn>
                <a:cxn ang="0">
                  <a:pos x="124" y="57"/>
                </a:cxn>
              </a:cxnLst>
              <a:rect l="0" t="0" r="r" b="b"/>
              <a:pathLst>
                <a:path w="259" h="360">
                  <a:moveTo>
                    <a:pt x="124" y="0"/>
                  </a:moveTo>
                  <a:lnTo>
                    <a:pt x="154" y="0"/>
                  </a:lnTo>
                  <a:lnTo>
                    <a:pt x="194" y="14"/>
                  </a:lnTo>
                  <a:lnTo>
                    <a:pt x="209" y="28"/>
                  </a:lnTo>
                  <a:lnTo>
                    <a:pt x="241" y="86"/>
                  </a:lnTo>
                  <a:lnTo>
                    <a:pt x="258" y="179"/>
                  </a:lnTo>
                  <a:lnTo>
                    <a:pt x="241" y="259"/>
                  </a:lnTo>
                  <a:lnTo>
                    <a:pt x="209" y="316"/>
                  </a:lnTo>
                  <a:lnTo>
                    <a:pt x="194" y="346"/>
                  </a:lnTo>
                  <a:lnTo>
                    <a:pt x="154" y="353"/>
                  </a:lnTo>
                  <a:lnTo>
                    <a:pt x="124" y="359"/>
                  </a:lnTo>
                  <a:lnTo>
                    <a:pt x="85" y="353"/>
                  </a:lnTo>
                  <a:lnTo>
                    <a:pt x="60" y="338"/>
                  </a:lnTo>
                  <a:lnTo>
                    <a:pt x="29" y="316"/>
                  </a:lnTo>
                  <a:lnTo>
                    <a:pt x="5" y="259"/>
                  </a:lnTo>
                  <a:lnTo>
                    <a:pt x="0" y="179"/>
                  </a:lnTo>
                  <a:lnTo>
                    <a:pt x="5" y="86"/>
                  </a:lnTo>
                  <a:lnTo>
                    <a:pt x="44" y="28"/>
                  </a:lnTo>
                  <a:lnTo>
                    <a:pt x="60" y="14"/>
                  </a:lnTo>
                  <a:lnTo>
                    <a:pt x="92" y="0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4" y="57"/>
                  </a:moveTo>
                  <a:lnTo>
                    <a:pt x="115" y="65"/>
                  </a:lnTo>
                  <a:lnTo>
                    <a:pt x="92" y="65"/>
                  </a:lnTo>
                  <a:lnTo>
                    <a:pt x="85" y="79"/>
                  </a:lnTo>
                  <a:lnTo>
                    <a:pt x="76" y="92"/>
                  </a:lnTo>
                  <a:lnTo>
                    <a:pt x="76" y="116"/>
                  </a:lnTo>
                  <a:lnTo>
                    <a:pt x="76" y="136"/>
                  </a:lnTo>
                  <a:lnTo>
                    <a:pt x="76" y="179"/>
                  </a:lnTo>
                  <a:lnTo>
                    <a:pt x="76" y="209"/>
                  </a:lnTo>
                  <a:lnTo>
                    <a:pt x="76" y="238"/>
                  </a:lnTo>
                  <a:lnTo>
                    <a:pt x="76" y="259"/>
                  </a:lnTo>
                  <a:lnTo>
                    <a:pt x="85" y="281"/>
                  </a:lnTo>
                  <a:lnTo>
                    <a:pt x="92" y="288"/>
                  </a:lnTo>
                  <a:lnTo>
                    <a:pt x="115" y="295"/>
                  </a:lnTo>
                  <a:lnTo>
                    <a:pt x="124" y="295"/>
                  </a:lnTo>
                  <a:lnTo>
                    <a:pt x="139" y="295"/>
                  </a:lnTo>
                  <a:lnTo>
                    <a:pt x="147" y="288"/>
                  </a:lnTo>
                  <a:lnTo>
                    <a:pt x="171" y="281"/>
                  </a:lnTo>
                  <a:lnTo>
                    <a:pt x="171" y="259"/>
                  </a:lnTo>
                  <a:lnTo>
                    <a:pt x="177" y="238"/>
                  </a:lnTo>
                  <a:lnTo>
                    <a:pt x="177" y="209"/>
                  </a:lnTo>
                  <a:lnTo>
                    <a:pt x="177" y="179"/>
                  </a:lnTo>
                  <a:lnTo>
                    <a:pt x="177" y="136"/>
                  </a:lnTo>
                  <a:lnTo>
                    <a:pt x="177" y="116"/>
                  </a:lnTo>
                  <a:lnTo>
                    <a:pt x="177" y="92"/>
                  </a:lnTo>
                  <a:lnTo>
                    <a:pt x="171" y="79"/>
                  </a:lnTo>
                  <a:lnTo>
                    <a:pt x="147" y="65"/>
                  </a:lnTo>
                  <a:lnTo>
                    <a:pt x="139" y="65"/>
                  </a:lnTo>
                  <a:lnTo>
                    <a:pt x="124" y="57"/>
                  </a:lnTo>
                  <a:lnTo>
                    <a:pt x="124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AutoShape 340"/>
            <p:cNvSpPr>
              <a:spLocks noChangeArrowheads="1"/>
            </p:cNvSpPr>
            <p:nvPr/>
          </p:nvSpPr>
          <p:spPr bwMode="auto">
            <a:xfrm>
              <a:off x="1429" y="3420"/>
              <a:ext cx="17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341"/>
            <p:cNvSpPr>
              <a:spLocks noChangeArrowheads="1"/>
            </p:cNvSpPr>
            <p:nvPr/>
          </p:nvSpPr>
          <p:spPr bwMode="auto">
            <a:xfrm>
              <a:off x="1459" y="3355"/>
              <a:ext cx="58" cy="79"/>
            </a:xfrm>
            <a:custGeom>
              <a:avLst/>
              <a:gdLst/>
              <a:ahLst/>
              <a:cxnLst>
                <a:cxn ang="0">
                  <a:pos x="259" y="288"/>
                </a:cxn>
                <a:cxn ang="0">
                  <a:pos x="259" y="353"/>
                </a:cxn>
                <a:cxn ang="0">
                  <a:pos x="0" y="353"/>
                </a:cxn>
                <a:cxn ang="0">
                  <a:pos x="7" y="316"/>
                </a:cxn>
                <a:cxn ang="0">
                  <a:pos x="23" y="288"/>
                </a:cxn>
                <a:cxn ang="0">
                  <a:pos x="46" y="259"/>
                </a:cxn>
                <a:cxn ang="0">
                  <a:pos x="71" y="238"/>
                </a:cxn>
                <a:cxn ang="0">
                  <a:pos x="110" y="200"/>
                </a:cxn>
                <a:cxn ang="0">
                  <a:pos x="134" y="179"/>
                </a:cxn>
                <a:cxn ang="0">
                  <a:pos x="149" y="164"/>
                </a:cxn>
                <a:cxn ang="0">
                  <a:pos x="172" y="143"/>
                </a:cxn>
                <a:cxn ang="0">
                  <a:pos x="180" y="122"/>
                </a:cxn>
                <a:cxn ang="0">
                  <a:pos x="180" y="108"/>
                </a:cxn>
                <a:cxn ang="0">
                  <a:pos x="180" y="86"/>
                </a:cxn>
                <a:cxn ang="0">
                  <a:pos x="172" y="71"/>
                </a:cxn>
                <a:cxn ang="0">
                  <a:pos x="149" y="65"/>
                </a:cxn>
                <a:cxn ang="0">
                  <a:pos x="134" y="57"/>
                </a:cxn>
                <a:cxn ang="0">
                  <a:pos x="117" y="65"/>
                </a:cxn>
                <a:cxn ang="0">
                  <a:pos x="94" y="71"/>
                </a:cxn>
                <a:cxn ang="0">
                  <a:pos x="87" y="86"/>
                </a:cxn>
                <a:cxn ang="0">
                  <a:pos x="78" y="116"/>
                </a:cxn>
                <a:cxn ang="0">
                  <a:pos x="7" y="108"/>
                </a:cxn>
                <a:cxn ang="0">
                  <a:pos x="16" y="71"/>
                </a:cxn>
                <a:cxn ang="0">
                  <a:pos x="23" y="42"/>
                </a:cxn>
                <a:cxn ang="0">
                  <a:pos x="55" y="21"/>
                </a:cxn>
                <a:cxn ang="0">
                  <a:pos x="71" y="6"/>
                </a:cxn>
                <a:cxn ang="0">
                  <a:pos x="94" y="0"/>
                </a:cxn>
                <a:cxn ang="0">
                  <a:pos x="134" y="0"/>
                </a:cxn>
                <a:cxn ang="0">
                  <a:pos x="172" y="0"/>
                </a:cxn>
                <a:cxn ang="0">
                  <a:pos x="195" y="6"/>
                </a:cxn>
                <a:cxn ang="0">
                  <a:pos x="218" y="21"/>
                </a:cxn>
                <a:cxn ang="0">
                  <a:pos x="244" y="51"/>
                </a:cxn>
                <a:cxn ang="0">
                  <a:pos x="250" y="65"/>
                </a:cxn>
                <a:cxn ang="0">
                  <a:pos x="259" y="92"/>
                </a:cxn>
                <a:cxn ang="0">
                  <a:pos x="250" y="116"/>
                </a:cxn>
                <a:cxn ang="0">
                  <a:pos x="250" y="136"/>
                </a:cxn>
                <a:cxn ang="0">
                  <a:pos x="235" y="164"/>
                </a:cxn>
                <a:cxn ang="0">
                  <a:pos x="212" y="187"/>
                </a:cxn>
                <a:cxn ang="0">
                  <a:pos x="204" y="194"/>
                </a:cxn>
                <a:cxn ang="0">
                  <a:pos x="189" y="209"/>
                </a:cxn>
                <a:cxn ang="0">
                  <a:pos x="172" y="230"/>
                </a:cxn>
                <a:cxn ang="0">
                  <a:pos x="149" y="245"/>
                </a:cxn>
                <a:cxn ang="0">
                  <a:pos x="134" y="259"/>
                </a:cxn>
                <a:cxn ang="0">
                  <a:pos x="126" y="265"/>
                </a:cxn>
                <a:cxn ang="0">
                  <a:pos x="117" y="281"/>
                </a:cxn>
                <a:cxn ang="0">
                  <a:pos x="117" y="288"/>
                </a:cxn>
                <a:cxn ang="0">
                  <a:pos x="259" y="288"/>
                </a:cxn>
                <a:cxn ang="0">
                  <a:pos x="259" y="288"/>
                </a:cxn>
              </a:cxnLst>
              <a:rect l="0" t="0" r="r" b="b"/>
              <a:pathLst>
                <a:path w="260" h="354">
                  <a:moveTo>
                    <a:pt x="259" y="288"/>
                  </a:moveTo>
                  <a:lnTo>
                    <a:pt x="259" y="353"/>
                  </a:lnTo>
                  <a:lnTo>
                    <a:pt x="0" y="353"/>
                  </a:lnTo>
                  <a:lnTo>
                    <a:pt x="7" y="316"/>
                  </a:lnTo>
                  <a:lnTo>
                    <a:pt x="23" y="288"/>
                  </a:lnTo>
                  <a:lnTo>
                    <a:pt x="46" y="259"/>
                  </a:lnTo>
                  <a:lnTo>
                    <a:pt x="71" y="238"/>
                  </a:lnTo>
                  <a:lnTo>
                    <a:pt x="110" y="200"/>
                  </a:lnTo>
                  <a:lnTo>
                    <a:pt x="134" y="179"/>
                  </a:lnTo>
                  <a:lnTo>
                    <a:pt x="149" y="164"/>
                  </a:lnTo>
                  <a:lnTo>
                    <a:pt x="172" y="143"/>
                  </a:lnTo>
                  <a:lnTo>
                    <a:pt x="180" y="122"/>
                  </a:lnTo>
                  <a:lnTo>
                    <a:pt x="180" y="108"/>
                  </a:lnTo>
                  <a:lnTo>
                    <a:pt x="180" y="86"/>
                  </a:lnTo>
                  <a:lnTo>
                    <a:pt x="172" y="71"/>
                  </a:lnTo>
                  <a:lnTo>
                    <a:pt x="149" y="65"/>
                  </a:lnTo>
                  <a:lnTo>
                    <a:pt x="134" y="57"/>
                  </a:lnTo>
                  <a:lnTo>
                    <a:pt x="117" y="65"/>
                  </a:lnTo>
                  <a:lnTo>
                    <a:pt x="94" y="71"/>
                  </a:lnTo>
                  <a:lnTo>
                    <a:pt x="87" y="86"/>
                  </a:lnTo>
                  <a:lnTo>
                    <a:pt x="78" y="116"/>
                  </a:lnTo>
                  <a:lnTo>
                    <a:pt x="7" y="108"/>
                  </a:lnTo>
                  <a:lnTo>
                    <a:pt x="16" y="71"/>
                  </a:lnTo>
                  <a:lnTo>
                    <a:pt x="23" y="42"/>
                  </a:lnTo>
                  <a:lnTo>
                    <a:pt x="55" y="21"/>
                  </a:lnTo>
                  <a:lnTo>
                    <a:pt x="71" y="6"/>
                  </a:lnTo>
                  <a:lnTo>
                    <a:pt x="94" y="0"/>
                  </a:lnTo>
                  <a:lnTo>
                    <a:pt x="134" y="0"/>
                  </a:lnTo>
                  <a:lnTo>
                    <a:pt x="172" y="0"/>
                  </a:lnTo>
                  <a:lnTo>
                    <a:pt x="195" y="6"/>
                  </a:lnTo>
                  <a:lnTo>
                    <a:pt x="218" y="21"/>
                  </a:lnTo>
                  <a:lnTo>
                    <a:pt x="244" y="51"/>
                  </a:lnTo>
                  <a:lnTo>
                    <a:pt x="250" y="65"/>
                  </a:lnTo>
                  <a:lnTo>
                    <a:pt x="259" y="92"/>
                  </a:lnTo>
                  <a:lnTo>
                    <a:pt x="250" y="116"/>
                  </a:lnTo>
                  <a:lnTo>
                    <a:pt x="250" y="136"/>
                  </a:lnTo>
                  <a:lnTo>
                    <a:pt x="235" y="164"/>
                  </a:lnTo>
                  <a:lnTo>
                    <a:pt x="212" y="187"/>
                  </a:lnTo>
                  <a:lnTo>
                    <a:pt x="204" y="194"/>
                  </a:lnTo>
                  <a:lnTo>
                    <a:pt x="189" y="209"/>
                  </a:lnTo>
                  <a:lnTo>
                    <a:pt x="172" y="230"/>
                  </a:lnTo>
                  <a:lnTo>
                    <a:pt x="149" y="245"/>
                  </a:lnTo>
                  <a:lnTo>
                    <a:pt x="134" y="259"/>
                  </a:lnTo>
                  <a:lnTo>
                    <a:pt x="126" y="265"/>
                  </a:lnTo>
                  <a:lnTo>
                    <a:pt x="117" y="281"/>
                  </a:lnTo>
                  <a:lnTo>
                    <a:pt x="117" y="288"/>
                  </a:lnTo>
                  <a:lnTo>
                    <a:pt x="259" y="288"/>
                  </a:lnTo>
                  <a:lnTo>
                    <a:pt x="259" y="288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342"/>
            <p:cNvSpPr>
              <a:spLocks noChangeArrowheads="1"/>
            </p:cNvSpPr>
            <p:nvPr/>
          </p:nvSpPr>
          <p:spPr bwMode="auto">
            <a:xfrm>
              <a:off x="1358" y="2891"/>
              <a:ext cx="58" cy="8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54" y="0"/>
                </a:cxn>
                <a:cxn ang="0">
                  <a:pos x="194" y="15"/>
                </a:cxn>
                <a:cxn ang="0">
                  <a:pos x="209" y="36"/>
                </a:cxn>
                <a:cxn ang="0">
                  <a:pos x="241" y="93"/>
                </a:cxn>
                <a:cxn ang="0">
                  <a:pos x="258" y="179"/>
                </a:cxn>
                <a:cxn ang="0">
                  <a:pos x="241" y="260"/>
                </a:cxn>
                <a:cxn ang="0">
                  <a:pos x="209" y="317"/>
                </a:cxn>
                <a:cxn ang="0">
                  <a:pos x="194" y="347"/>
                </a:cxn>
                <a:cxn ang="0">
                  <a:pos x="154" y="353"/>
                </a:cxn>
                <a:cxn ang="0">
                  <a:pos x="124" y="359"/>
                </a:cxn>
                <a:cxn ang="0">
                  <a:pos x="85" y="353"/>
                </a:cxn>
                <a:cxn ang="0">
                  <a:pos x="60" y="338"/>
                </a:cxn>
                <a:cxn ang="0">
                  <a:pos x="29" y="317"/>
                </a:cxn>
                <a:cxn ang="0">
                  <a:pos x="5" y="260"/>
                </a:cxn>
                <a:cxn ang="0">
                  <a:pos x="0" y="179"/>
                </a:cxn>
                <a:cxn ang="0">
                  <a:pos x="5" y="93"/>
                </a:cxn>
                <a:cxn ang="0">
                  <a:pos x="44" y="36"/>
                </a:cxn>
                <a:cxn ang="0">
                  <a:pos x="60" y="15"/>
                </a:cxn>
                <a:cxn ang="0">
                  <a:pos x="92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57"/>
                </a:cxn>
                <a:cxn ang="0">
                  <a:pos x="115" y="66"/>
                </a:cxn>
                <a:cxn ang="0">
                  <a:pos x="92" y="66"/>
                </a:cxn>
                <a:cxn ang="0">
                  <a:pos x="85" y="80"/>
                </a:cxn>
                <a:cxn ang="0">
                  <a:pos x="76" y="101"/>
                </a:cxn>
                <a:cxn ang="0">
                  <a:pos x="76" y="116"/>
                </a:cxn>
                <a:cxn ang="0">
                  <a:pos x="76" y="137"/>
                </a:cxn>
                <a:cxn ang="0">
                  <a:pos x="76" y="179"/>
                </a:cxn>
                <a:cxn ang="0">
                  <a:pos x="76" y="216"/>
                </a:cxn>
                <a:cxn ang="0">
                  <a:pos x="76" y="239"/>
                </a:cxn>
                <a:cxn ang="0">
                  <a:pos x="76" y="260"/>
                </a:cxn>
                <a:cxn ang="0">
                  <a:pos x="85" y="281"/>
                </a:cxn>
                <a:cxn ang="0">
                  <a:pos x="92" y="287"/>
                </a:cxn>
                <a:cxn ang="0">
                  <a:pos x="115" y="296"/>
                </a:cxn>
                <a:cxn ang="0">
                  <a:pos x="124" y="296"/>
                </a:cxn>
                <a:cxn ang="0">
                  <a:pos x="139" y="296"/>
                </a:cxn>
                <a:cxn ang="0">
                  <a:pos x="147" y="287"/>
                </a:cxn>
                <a:cxn ang="0">
                  <a:pos x="171" y="281"/>
                </a:cxn>
                <a:cxn ang="0">
                  <a:pos x="171" y="260"/>
                </a:cxn>
                <a:cxn ang="0">
                  <a:pos x="177" y="239"/>
                </a:cxn>
                <a:cxn ang="0">
                  <a:pos x="177" y="216"/>
                </a:cxn>
                <a:cxn ang="0">
                  <a:pos x="177" y="179"/>
                </a:cxn>
                <a:cxn ang="0">
                  <a:pos x="177" y="137"/>
                </a:cxn>
                <a:cxn ang="0">
                  <a:pos x="177" y="116"/>
                </a:cxn>
                <a:cxn ang="0">
                  <a:pos x="177" y="101"/>
                </a:cxn>
                <a:cxn ang="0">
                  <a:pos x="171" y="80"/>
                </a:cxn>
                <a:cxn ang="0">
                  <a:pos x="147" y="66"/>
                </a:cxn>
                <a:cxn ang="0">
                  <a:pos x="139" y="66"/>
                </a:cxn>
                <a:cxn ang="0">
                  <a:pos x="124" y="57"/>
                </a:cxn>
                <a:cxn ang="0">
                  <a:pos x="124" y="57"/>
                </a:cxn>
              </a:cxnLst>
              <a:rect l="0" t="0" r="r" b="b"/>
              <a:pathLst>
                <a:path w="259" h="360">
                  <a:moveTo>
                    <a:pt x="124" y="0"/>
                  </a:moveTo>
                  <a:lnTo>
                    <a:pt x="154" y="0"/>
                  </a:lnTo>
                  <a:lnTo>
                    <a:pt x="194" y="15"/>
                  </a:lnTo>
                  <a:lnTo>
                    <a:pt x="209" y="36"/>
                  </a:lnTo>
                  <a:lnTo>
                    <a:pt x="241" y="93"/>
                  </a:lnTo>
                  <a:lnTo>
                    <a:pt x="258" y="179"/>
                  </a:lnTo>
                  <a:lnTo>
                    <a:pt x="241" y="260"/>
                  </a:lnTo>
                  <a:lnTo>
                    <a:pt x="209" y="317"/>
                  </a:lnTo>
                  <a:lnTo>
                    <a:pt x="194" y="347"/>
                  </a:lnTo>
                  <a:lnTo>
                    <a:pt x="154" y="353"/>
                  </a:lnTo>
                  <a:lnTo>
                    <a:pt x="124" y="359"/>
                  </a:lnTo>
                  <a:lnTo>
                    <a:pt x="85" y="353"/>
                  </a:lnTo>
                  <a:lnTo>
                    <a:pt x="60" y="338"/>
                  </a:lnTo>
                  <a:lnTo>
                    <a:pt x="29" y="317"/>
                  </a:lnTo>
                  <a:lnTo>
                    <a:pt x="5" y="260"/>
                  </a:lnTo>
                  <a:lnTo>
                    <a:pt x="0" y="179"/>
                  </a:lnTo>
                  <a:lnTo>
                    <a:pt x="5" y="93"/>
                  </a:lnTo>
                  <a:lnTo>
                    <a:pt x="44" y="36"/>
                  </a:lnTo>
                  <a:lnTo>
                    <a:pt x="60" y="15"/>
                  </a:lnTo>
                  <a:lnTo>
                    <a:pt x="92" y="0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4" y="57"/>
                  </a:moveTo>
                  <a:lnTo>
                    <a:pt x="115" y="66"/>
                  </a:lnTo>
                  <a:lnTo>
                    <a:pt x="92" y="66"/>
                  </a:lnTo>
                  <a:lnTo>
                    <a:pt x="85" y="80"/>
                  </a:lnTo>
                  <a:lnTo>
                    <a:pt x="76" y="101"/>
                  </a:lnTo>
                  <a:lnTo>
                    <a:pt x="76" y="116"/>
                  </a:lnTo>
                  <a:lnTo>
                    <a:pt x="76" y="137"/>
                  </a:lnTo>
                  <a:lnTo>
                    <a:pt x="76" y="179"/>
                  </a:lnTo>
                  <a:lnTo>
                    <a:pt x="76" y="216"/>
                  </a:lnTo>
                  <a:lnTo>
                    <a:pt x="76" y="239"/>
                  </a:lnTo>
                  <a:lnTo>
                    <a:pt x="76" y="260"/>
                  </a:lnTo>
                  <a:lnTo>
                    <a:pt x="85" y="281"/>
                  </a:lnTo>
                  <a:lnTo>
                    <a:pt x="92" y="287"/>
                  </a:lnTo>
                  <a:lnTo>
                    <a:pt x="115" y="296"/>
                  </a:lnTo>
                  <a:lnTo>
                    <a:pt x="124" y="296"/>
                  </a:lnTo>
                  <a:lnTo>
                    <a:pt x="139" y="296"/>
                  </a:lnTo>
                  <a:lnTo>
                    <a:pt x="147" y="287"/>
                  </a:lnTo>
                  <a:lnTo>
                    <a:pt x="171" y="281"/>
                  </a:lnTo>
                  <a:lnTo>
                    <a:pt x="171" y="260"/>
                  </a:lnTo>
                  <a:lnTo>
                    <a:pt x="177" y="239"/>
                  </a:lnTo>
                  <a:lnTo>
                    <a:pt x="177" y="216"/>
                  </a:lnTo>
                  <a:lnTo>
                    <a:pt x="177" y="179"/>
                  </a:lnTo>
                  <a:lnTo>
                    <a:pt x="177" y="137"/>
                  </a:lnTo>
                  <a:lnTo>
                    <a:pt x="177" y="116"/>
                  </a:lnTo>
                  <a:lnTo>
                    <a:pt x="177" y="101"/>
                  </a:lnTo>
                  <a:lnTo>
                    <a:pt x="171" y="80"/>
                  </a:lnTo>
                  <a:lnTo>
                    <a:pt x="147" y="66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24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AutoShape 343"/>
            <p:cNvSpPr>
              <a:spLocks noChangeArrowheads="1"/>
            </p:cNvSpPr>
            <p:nvPr/>
          </p:nvSpPr>
          <p:spPr bwMode="auto">
            <a:xfrm>
              <a:off x="1429" y="2956"/>
              <a:ext cx="17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44"/>
            <p:cNvSpPr>
              <a:spLocks noChangeArrowheads="1"/>
            </p:cNvSpPr>
            <p:nvPr/>
          </p:nvSpPr>
          <p:spPr bwMode="auto">
            <a:xfrm>
              <a:off x="1457" y="2891"/>
              <a:ext cx="62" cy="79"/>
            </a:xfrm>
            <a:custGeom>
              <a:avLst/>
              <a:gdLst/>
              <a:ahLst/>
              <a:cxnLst>
                <a:cxn ang="0">
                  <a:pos x="150" y="353"/>
                </a:cxn>
                <a:cxn ang="0">
                  <a:pos x="150" y="281"/>
                </a:cxn>
                <a:cxn ang="0">
                  <a:pos x="0" y="281"/>
                </a:cxn>
                <a:cxn ang="0">
                  <a:pos x="0" y="223"/>
                </a:cxn>
                <a:cxn ang="0">
                  <a:pos x="157" y="0"/>
                </a:cxn>
                <a:cxn ang="0">
                  <a:pos x="220" y="0"/>
                </a:cxn>
                <a:cxn ang="0">
                  <a:pos x="220" y="223"/>
                </a:cxn>
                <a:cxn ang="0">
                  <a:pos x="275" y="223"/>
                </a:cxn>
                <a:cxn ang="0">
                  <a:pos x="275" y="281"/>
                </a:cxn>
                <a:cxn ang="0">
                  <a:pos x="220" y="281"/>
                </a:cxn>
                <a:cxn ang="0">
                  <a:pos x="220" y="353"/>
                </a:cxn>
                <a:cxn ang="0">
                  <a:pos x="150" y="353"/>
                </a:cxn>
                <a:cxn ang="0">
                  <a:pos x="150" y="353"/>
                </a:cxn>
                <a:cxn ang="0">
                  <a:pos x="150" y="223"/>
                </a:cxn>
                <a:cxn ang="0">
                  <a:pos x="150" y="108"/>
                </a:cxn>
                <a:cxn ang="0">
                  <a:pos x="72" y="223"/>
                </a:cxn>
                <a:cxn ang="0">
                  <a:pos x="150" y="223"/>
                </a:cxn>
                <a:cxn ang="0">
                  <a:pos x="150" y="223"/>
                </a:cxn>
              </a:cxnLst>
              <a:rect l="0" t="0" r="r" b="b"/>
              <a:pathLst>
                <a:path w="276" h="354">
                  <a:moveTo>
                    <a:pt x="150" y="353"/>
                  </a:moveTo>
                  <a:lnTo>
                    <a:pt x="150" y="281"/>
                  </a:lnTo>
                  <a:lnTo>
                    <a:pt x="0" y="281"/>
                  </a:lnTo>
                  <a:lnTo>
                    <a:pt x="0" y="223"/>
                  </a:lnTo>
                  <a:lnTo>
                    <a:pt x="157" y="0"/>
                  </a:lnTo>
                  <a:lnTo>
                    <a:pt x="220" y="0"/>
                  </a:lnTo>
                  <a:lnTo>
                    <a:pt x="220" y="223"/>
                  </a:lnTo>
                  <a:lnTo>
                    <a:pt x="275" y="223"/>
                  </a:lnTo>
                  <a:lnTo>
                    <a:pt x="275" y="281"/>
                  </a:lnTo>
                  <a:lnTo>
                    <a:pt x="220" y="281"/>
                  </a:lnTo>
                  <a:lnTo>
                    <a:pt x="220" y="353"/>
                  </a:lnTo>
                  <a:lnTo>
                    <a:pt x="150" y="353"/>
                  </a:lnTo>
                  <a:lnTo>
                    <a:pt x="150" y="353"/>
                  </a:lnTo>
                  <a:close/>
                  <a:moveTo>
                    <a:pt x="150" y="223"/>
                  </a:moveTo>
                  <a:lnTo>
                    <a:pt x="150" y="108"/>
                  </a:lnTo>
                  <a:lnTo>
                    <a:pt x="72" y="223"/>
                  </a:lnTo>
                  <a:lnTo>
                    <a:pt x="150" y="223"/>
                  </a:lnTo>
                  <a:lnTo>
                    <a:pt x="150" y="2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45"/>
            <p:cNvSpPr>
              <a:spLocks noChangeArrowheads="1"/>
            </p:cNvSpPr>
            <p:nvPr/>
          </p:nvSpPr>
          <p:spPr bwMode="auto">
            <a:xfrm>
              <a:off x="1358" y="2425"/>
              <a:ext cx="58" cy="8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54" y="0"/>
                </a:cxn>
                <a:cxn ang="0">
                  <a:pos x="194" y="15"/>
                </a:cxn>
                <a:cxn ang="0">
                  <a:pos x="209" y="36"/>
                </a:cxn>
                <a:cxn ang="0">
                  <a:pos x="241" y="94"/>
                </a:cxn>
                <a:cxn ang="0">
                  <a:pos x="258" y="181"/>
                </a:cxn>
                <a:cxn ang="0">
                  <a:pos x="241" y="260"/>
                </a:cxn>
                <a:cxn ang="0">
                  <a:pos x="209" y="317"/>
                </a:cxn>
                <a:cxn ang="0">
                  <a:pos x="194" y="347"/>
                </a:cxn>
                <a:cxn ang="0">
                  <a:pos x="154" y="354"/>
                </a:cxn>
                <a:cxn ang="0">
                  <a:pos x="124" y="360"/>
                </a:cxn>
                <a:cxn ang="0">
                  <a:pos x="85" y="354"/>
                </a:cxn>
                <a:cxn ang="0">
                  <a:pos x="60" y="338"/>
                </a:cxn>
                <a:cxn ang="0">
                  <a:pos x="29" y="317"/>
                </a:cxn>
                <a:cxn ang="0">
                  <a:pos x="5" y="260"/>
                </a:cxn>
                <a:cxn ang="0">
                  <a:pos x="0" y="181"/>
                </a:cxn>
                <a:cxn ang="0">
                  <a:pos x="5" y="94"/>
                </a:cxn>
                <a:cxn ang="0">
                  <a:pos x="44" y="36"/>
                </a:cxn>
                <a:cxn ang="0">
                  <a:pos x="60" y="15"/>
                </a:cxn>
                <a:cxn ang="0">
                  <a:pos x="92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57"/>
                </a:cxn>
                <a:cxn ang="0">
                  <a:pos x="115" y="66"/>
                </a:cxn>
                <a:cxn ang="0">
                  <a:pos x="92" y="66"/>
                </a:cxn>
                <a:cxn ang="0">
                  <a:pos x="85" y="80"/>
                </a:cxn>
                <a:cxn ang="0">
                  <a:pos x="76" y="101"/>
                </a:cxn>
                <a:cxn ang="0">
                  <a:pos x="76" y="117"/>
                </a:cxn>
                <a:cxn ang="0">
                  <a:pos x="76" y="138"/>
                </a:cxn>
                <a:cxn ang="0">
                  <a:pos x="76" y="181"/>
                </a:cxn>
                <a:cxn ang="0">
                  <a:pos x="76" y="216"/>
                </a:cxn>
                <a:cxn ang="0">
                  <a:pos x="76" y="239"/>
                </a:cxn>
                <a:cxn ang="0">
                  <a:pos x="76" y="260"/>
                </a:cxn>
                <a:cxn ang="0">
                  <a:pos x="85" y="281"/>
                </a:cxn>
                <a:cxn ang="0">
                  <a:pos x="92" y="288"/>
                </a:cxn>
                <a:cxn ang="0">
                  <a:pos x="115" y="297"/>
                </a:cxn>
                <a:cxn ang="0">
                  <a:pos x="124" y="297"/>
                </a:cxn>
                <a:cxn ang="0">
                  <a:pos x="139" y="297"/>
                </a:cxn>
                <a:cxn ang="0">
                  <a:pos x="147" y="288"/>
                </a:cxn>
                <a:cxn ang="0">
                  <a:pos x="171" y="281"/>
                </a:cxn>
                <a:cxn ang="0">
                  <a:pos x="171" y="260"/>
                </a:cxn>
                <a:cxn ang="0">
                  <a:pos x="177" y="239"/>
                </a:cxn>
                <a:cxn ang="0">
                  <a:pos x="177" y="216"/>
                </a:cxn>
                <a:cxn ang="0">
                  <a:pos x="177" y="181"/>
                </a:cxn>
                <a:cxn ang="0">
                  <a:pos x="177" y="138"/>
                </a:cxn>
                <a:cxn ang="0">
                  <a:pos x="177" y="117"/>
                </a:cxn>
                <a:cxn ang="0">
                  <a:pos x="177" y="101"/>
                </a:cxn>
                <a:cxn ang="0">
                  <a:pos x="171" y="80"/>
                </a:cxn>
                <a:cxn ang="0">
                  <a:pos x="147" y="66"/>
                </a:cxn>
                <a:cxn ang="0">
                  <a:pos x="139" y="66"/>
                </a:cxn>
                <a:cxn ang="0">
                  <a:pos x="124" y="57"/>
                </a:cxn>
                <a:cxn ang="0">
                  <a:pos x="124" y="57"/>
                </a:cxn>
              </a:cxnLst>
              <a:rect l="0" t="0" r="r" b="b"/>
              <a:pathLst>
                <a:path w="259" h="361">
                  <a:moveTo>
                    <a:pt x="124" y="0"/>
                  </a:moveTo>
                  <a:lnTo>
                    <a:pt x="154" y="0"/>
                  </a:lnTo>
                  <a:lnTo>
                    <a:pt x="194" y="15"/>
                  </a:lnTo>
                  <a:lnTo>
                    <a:pt x="209" y="36"/>
                  </a:lnTo>
                  <a:lnTo>
                    <a:pt x="241" y="94"/>
                  </a:lnTo>
                  <a:lnTo>
                    <a:pt x="258" y="181"/>
                  </a:lnTo>
                  <a:lnTo>
                    <a:pt x="241" y="260"/>
                  </a:lnTo>
                  <a:lnTo>
                    <a:pt x="209" y="317"/>
                  </a:lnTo>
                  <a:lnTo>
                    <a:pt x="194" y="347"/>
                  </a:lnTo>
                  <a:lnTo>
                    <a:pt x="154" y="354"/>
                  </a:lnTo>
                  <a:lnTo>
                    <a:pt x="124" y="360"/>
                  </a:lnTo>
                  <a:lnTo>
                    <a:pt x="85" y="354"/>
                  </a:lnTo>
                  <a:lnTo>
                    <a:pt x="60" y="338"/>
                  </a:lnTo>
                  <a:lnTo>
                    <a:pt x="29" y="317"/>
                  </a:lnTo>
                  <a:lnTo>
                    <a:pt x="5" y="260"/>
                  </a:lnTo>
                  <a:lnTo>
                    <a:pt x="0" y="181"/>
                  </a:lnTo>
                  <a:lnTo>
                    <a:pt x="5" y="94"/>
                  </a:lnTo>
                  <a:lnTo>
                    <a:pt x="44" y="36"/>
                  </a:lnTo>
                  <a:lnTo>
                    <a:pt x="60" y="15"/>
                  </a:lnTo>
                  <a:lnTo>
                    <a:pt x="92" y="0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4" y="57"/>
                  </a:moveTo>
                  <a:lnTo>
                    <a:pt x="115" y="66"/>
                  </a:lnTo>
                  <a:lnTo>
                    <a:pt x="92" y="66"/>
                  </a:lnTo>
                  <a:lnTo>
                    <a:pt x="85" y="80"/>
                  </a:lnTo>
                  <a:lnTo>
                    <a:pt x="76" y="101"/>
                  </a:lnTo>
                  <a:lnTo>
                    <a:pt x="76" y="117"/>
                  </a:lnTo>
                  <a:lnTo>
                    <a:pt x="76" y="138"/>
                  </a:lnTo>
                  <a:lnTo>
                    <a:pt x="76" y="181"/>
                  </a:lnTo>
                  <a:lnTo>
                    <a:pt x="76" y="216"/>
                  </a:lnTo>
                  <a:lnTo>
                    <a:pt x="76" y="239"/>
                  </a:lnTo>
                  <a:lnTo>
                    <a:pt x="76" y="260"/>
                  </a:lnTo>
                  <a:lnTo>
                    <a:pt x="85" y="281"/>
                  </a:lnTo>
                  <a:lnTo>
                    <a:pt x="92" y="288"/>
                  </a:lnTo>
                  <a:lnTo>
                    <a:pt x="115" y="297"/>
                  </a:lnTo>
                  <a:lnTo>
                    <a:pt x="124" y="297"/>
                  </a:lnTo>
                  <a:lnTo>
                    <a:pt x="139" y="297"/>
                  </a:lnTo>
                  <a:lnTo>
                    <a:pt x="147" y="288"/>
                  </a:lnTo>
                  <a:lnTo>
                    <a:pt x="171" y="281"/>
                  </a:lnTo>
                  <a:lnTo>
                    <a:pt x="171" y="260"/>
                  </a:lnTo>
                  <a:lnTo>
                    <a:pt x="177" y="239"/>
                  </a:lnTo>
                  <a:lnTo>
                    <a:pt x="177" y="216"/>
                  </a:lnTo>
                  <a:lnTo>
                    <a:pt x="177" y="181"/>
                  </a:lnTo>
                  <a:lnTo>
                    <a:pt x="177" y="138"/>
                  </a:lnTo>
                  <a:lnTo>
                    <a:pt x="177" y="117"/>
                  </a:lnTo>
                  <a:lnTo>
                    <a:pt x="177" y="101"/>
                  </a:lnTo>
                  <a:lnTo>
                    <a:pt x="171" y="80"/>
                  </a:lnTo>
                  <a:lnTo>
                    <a:pt x="147" y="66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24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AutoShape 346"/>
            <p:cNvSpPr>
              <a:spLocks noChangeArrowheads="1"/>
            </p:cNvSpPr>
            <p:nvPr/>
          </p:nvSpPr>
          <p:spPr bwMode="auto">
            <a:xfrm>
              <a:off x="1429" y="2490"/>
              <a:ext cx="17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47"/>
            <p:cNvSpPr>
              <a:spLocks noChangeArrowheads="1"/>
            </p:cNvSpPr>
            <p:nvPr/>
          </p:nvSpPr>
          <p:spPr bwMode="auto">
            <a:xfrm>
              <a:off x="1459" y="2425"/>
              <a:ext cx="58" cy="81"/>
            </a:xfrm>
            <a:custGeom>
              <a:avLst/>
              <a:gdLst/>
              <a:ahLst/>
              <a:cxnLst>
                <a:cxn ang="0">
                  <a:pos x="250" y="94"/>
                </a:cxn>
                <a:cxn ang="0">
                  <a:pos x="180" y="101"/>
                </a:cxn>
                <a:cxn ang="0">
                  <a:pos x="172" y="80"/>
                </a:cxn>
                <a:cxn ang="0">
                  <a:pos x="157" y="73"/>
                </a:cxn>
                <a:cxn ang="0">
                  <a:pos x="149" y="66"/>
                </a:cxn>
                <a:cxn ang="0">
                  <a:pos x="134" y="57"/>
                </a:cxn>
                <a:cxn ang="0">
                  <a:pos x="110" y="66"/>
                </a:cxn>
                <a:cxn ang="0">
                  <a:pos x="87" y="80"/>
                </a:cxn>
                <a:cxn ang="0">
                  <a:pos x="78" y="101"/>
                </a:cxn>
                <a:cxn ang="0">
                  <a:pos x="71" y="123"/>
                </a:cxn>
                <a:cxn ang="0">
                  <a:pos x="71" y="165"/>
                </a:cxn>
                <a:cxn ang="0">
                  <a:pos x="87" y="144"/>
                </a:cxn>
                <a:cxn ang="0">
                  <a:pos x="117" y="138"/>
                </a:cxn>
                <a:cxn ang="0">
                  <a:pos x="140" y="130"/>
                </a:cxn>
                <a:cxn ang="0">
                  <a:pos x="172" y="138"/>
                </a:cxn>
                <a:cxn ang="0">
                  <a:pos x="195" y="144"/>
                </a:cxn>
                <a:cxn ang="0">
                  <a:pos x="218" y="165"/>
                </a:cxn>
                <a:cxn ang="0">
                  <a:pos x="244" y="189"/>
                </a:cxn>
                <a:cxn ang="0">
                  <a:pos x="250" y="216"/>
                </a:cxn>
                <a:cxn ang="0">
                  <a:pos x="259" y="246"/>
                </a:cxn>
                <a:cxn ang="0">
                  <a:pos x="250" y="281"/>
                </a:cxn>
                <a:cxn ang="0">
                  <a:pos x="244" y="303"/>
                </a:cxn>
                <a:cxn ang="0">
                  <a:pos x="218" y="332"/>
                </a:cxn>
                <a:cxn ang="0">
                  <a:pos x="195" y="347"/>
                </a:cxn>
                <a:cxn ang="0">
                  <a:pos x="172" y="354"/>
                </a:cxn>
                <a:cxn ang="0">
                  <a:pos x="134" y="360"/>
                </a:cxn>
                <a:cxn ang="0">
                  <a:pos x="94" y="354"/>
                </a:cxn>
                <a:cxn ang="0">
                  <a:pos x="62" y="338"/>
                </a:cxn>
                <a:cxn ang="0">
                  <a:pos x="32" y="317"/>
                </a:cxn>
                <a:cxn ang="0">
                  <a:pos x="7" y="260"/>
                </a:cxn>
                <a:cxn ang="0">
                  <a:pos x="0" y="181"/>
                </a:cxn>
                <a:cxn ang="0">
                  <a:pos x="7" y="101"/>
                </a:cxn>
                <a:cxn ang="0">
                  <a:pos x="46" y="43"/>
                </a:cxn>
                <a:cxn ang="0">
                  <a:pos x="71" y="15"/>
                </a:cxn>
                <a:cxn ang="0">
                  <a:pos x="110" y="0"/>
                </a:cxn>
                <a:cxn ang="0">
                  <a:pos x="140" y="0"/>
                </a:cxn>
                <a:cxn ang="0">
                  <a:pos x="172" y="0"/>
                </a:cxn>
                <a:cxn ang="0">
                  <a:pos x="195" y="7"/>
                </a:cxn>
                <a:cxn ang="0">
                  <a:pos x="212" y="22"/>
                </a:cxn>
                <a:cxn ang="0">
                  <a:pos x="235" y="43"/>
                </a:cxn>
                <a:cxn ang="0">
                  <a:pos x="244" y="66"/>
                </a:cxn>
                <a:cxn ang="0">
                  <a:pos x="250" y="94"/>
                </a:cxn>
                <a:cxn ang="0">
                  <a:pos x="250" y="94"/>
                </a:cxn>
                <a:cxn ang="0">
                  <a:pos x="78" y="239"/>
                </a:cxn>
                <a:cxn ang="0">
                  <a:pos x="78" y="260"/>
                </a:cxn>
                <a:cxn ang="0">
                  <a:pos x="87" y="281"/>
                </a:cxn>
                <a:cxn ang="0">
                  <a:pos x="110" y="297"/>
                </a:cxn>
                <a:cxn ang="0">
                  <a:pos x="134" y="297"/>
                </a:cxn>
                <a:cxn ang="0">
                  <a:pos x="149" y="297"/>
                </a:cxn>
                <a:cxn ang="0">
                  <a:pos x="172" y="288"/>
                </a:cxn>
                <a:cxn ang="0">
                  <a:pos x="180" y="276"/>
                </a:cxn>
                <a:cxn ang="0">
                  <a:pos x="180" y="246"/>
                </a:cxn>
                <a:cxn ang="0">
                  <a:pos x="180" y="225"/>
                </a:cxn>
                <a:cxn ang="0">
                  <a:pos x="172" y="202"/>
                </a:cxn>
                <a:cxn ang="0">
                  <a:pos x="149" y="195"/>
                </a:cxn>
                <a:cxn ang="0">
                  <a:pos x="126" y="195"/>
                </a:cxn>
                <a:cxn ang="0">
                  <a:pos x="110" y="195"/>
                </a:cxn>
                <a:cxn ang="0">
                  <a:pos x="87" y="202"/>
                </a:cxn>
                <a:cxn ang="0">
                  <a:pos x="78" y="225"/>
                </a:cxn>
                <a:cxn ang="0">
                  <a:pos x="78" y="239"/>
                </a:cxn>
                <a:cxn ang="0">
                  <a:pos x="78" y="239"/>
                </a:cxn>
              </a:cxnLst>
              <a:rect l="0" t="0" r="r" b="b"/>
              <a:pathLst>
                <a:path w="260" h="361">
                  <a:moveTo>
                    <a:pt x="250" y="94"/>
                  </a:moveTo>
                  <a:lnTo>
                    <a:pt x="180" y="101"/>
                  </a:lnTo>
                  <a:lnTo>
                    <a:pt x="172" y="80"/>
                  </a:lnTo>
                  <a:lnTo>
                    <a:pt x="157" y="73"/>
                  </a:lnTo>
                  <a:lnTo>
                    <a:pt x="149" y="66"/>
                  </a:lnTo>
                  <a:lnTo>
                    <a:pt x="134" y="57"/>
                  </a:lnTo>
                  <a:lnTo>
                    <a:pt x="110" y="66"/>
                  </a:lnTo>
                  <a:lnTo>
                    <a:pt x="87" y="80"/>
                  </a:lnTo>
                  <a:lnTo>
                    <a:pt x="78" y="101"/>
                  </a:lnTo>
                  <a:lnTo>
                    <a:pt x="71" y="123"/>
                  </a:lnTo>
                  <a:lnTo>
                    <a:pt x="71" y="165"/>
                  </a:lnTo>
                  <a:lnTo>
                    <a:pt x="87" y="144"/>
                  </a:lnTo>
                  <a:lnTo>
                    <a:pt x="117" y="138"/>
                  </a:lnTo>
                  <a:lnTo>
                    <a:pt x="140" y="130"/>
                  </a:lnTo>
                  <a:lnTo>
                    <a:pt x="172" y="138"/>
                  </a:lnTo>
                  <a:lnTo>
                    <a:pt x="195" y="144"/>
                  </a:lnTo>
                  <a:lnTo>
                    <a:pt x="218" y="165"/>
                  </a:lnTo>
                  <a:lnTo>
                    <a:pt x="244" y="189"/>
                  </a:lnTo>
                  <a:lnTo>
                    <a:pt x="250" y="216"/>
                  </a:lnTo>
                  <a:lnTo>
                    <a:pt x="259" y="246"/>
                  </a:lnTo>
                  <a:lnTo>
                    <a:pt x="250" y="281"/>
                  </a:lnTo>
                  <a:lnTo>
                    <a:pt x="244" y="303"/>
                  </a:lnTo>
                  <a:lnTo>
                    <a:pt x="218" y="332"/>
                  </a:lnTo>
                  <a:lnTo>
                    <a:pt x="195" y="347"/>
                  </a:lnTo>
                  <a:lnTo>
                    <a:pt x="172" y="354"/>
                  </a:lnTo>
                  <a:lnTo>
                    <a:pt x="134" y="360"/>
                  </a:lnTo>
                  <a:lnTo>
                    <a:pt x="94" y="354"/>
                  </a:lnTo>
                  <a:lnTo>
                    <a:pt x="62" y="338"/>
                  </a:lnTo>
                  <a:lnTo>
                    <a:pt x="32" y="317"/>
                  </a:lnTo>
                  <a:lnTo>
                    <a:pt x="7" y="260"/>
                  </a:lnTo>
                  <a:lnTo>
                    <a:pt x="0" y="181"/>
                  </a:lnTo>
                  <a:lnTo>
                    <a:pt x="7" y="101"/>
                  </a:lnTo>
                  <a:lnTo>
                    <a:pt x="46" y="43"/>
                  </a:lnTo>
                  <a:lnTo>
                    <a:pt x="71" y="15"/>
                  </a:lnTo>
                  <a:lnTo>
                    <a:pt x="110" y="0"/>
                  </a:lnTo>
                  <a:lnTo>
                    <a:pt x="140" y="0"/>
                  </a:lnTo>
                  <a:lnTo>
                    <a:pt x="172" y="0"/>
                  </a:lnTo>
                  <a:lnTo>
                    <a:pt x="195" y="7"/>
                  </a:lnTo>
                  <a:lnTo>
                    <a:pt x="212" y="22"/>
                  </a:lnTo>
                  <a:lnTo>
                    <a:pt x="235" y="43"/>
                  </a:lnTo>
                  <a:lnTo>
                    <a:pt x="244" y="66"/>
                  </a:lnTo>
                  <a:lnTo>
                    <a:pt x="250" y="94"/>
                  </a:lnTo>
                  <a:lnTo>
                    <a:pt x="250" y="94"/>
                  </a:lnTo>
                  <a:close/>
                  <a:moveTo>
                    <a:pt x="78" y="239"/>
                  </a:moveTo>
                  <a:lnTo>
                    <a:pt x="78" y="260"/>
                  </a:lnTo>
                  <a:lnTo>
                    <a:pt x="87" y="281"/>
                  </a:lnTo>
                  <a:lnTo>
                    <a:pt x="110" y="297"/>
                  </a:lnTo>
                  <a:lnTo>
                    <a:pt x="134" y="297"/>
                  </a:lnTo>
                  <a:lnTo>
                    <a:pt x="149" y="297"/>
                  </a:lnTo>
                  <a:lnTo>
                    <a:pt x="172" y="288"/>
                  </a:lnTo>
                  <a:lnTo>
                    <a:pt x="180" y="276"/>
                  </a:lnTo>
                  <a:lnTo>
                    <a:pt x="180" y="246"/>
                  </a:lnTo>
                  <a:lnTo>
                    <a:pt x="180" y="225"/>
                  </a:lnTo>
                  <a:lnTo>
                    <a:pt x="172" y="202"/>
                  </a:lnTo>
                  <a:lnTo>
                    <a:pt x="149" y="195"/>
                  </a:lnTo>
                  <a:lnTo>
                    <a:pt x="126" y="195"/>
                  </a:lnTo>
                  <a:lnTo>
                    <a:pt x="110" y="195"/>
                  </a:lnTo>
                  <a:lnTo>
                    <a:pt x="87" y="202"/>
                  </a:lnTo>
                  <a:lnTo>
                    <a:pt x="78" y="225"/>
                  </a:lnTo>
                  <a:lnTo>
                    <a:pt x="78" y="239"/>
                  </a:lnTo>
                  <a:lnTo>
                    <a:pt x="78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48"/>
            <p:cNvSpPr>
              <a:spLocks noChangeArrowheads="1"/>
            </p:cNvSpPr>
            <p:nvPr/>
          </p:nvSpPr>
          <p:spPr bwMode="auto">
            <a:xfrm>
              <a:off x="1358" y="1961"/>
              <a:ext cx="58" cy="8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54" y="0"/>
                </a:cxn>
                <a:cxn ang="0">
                  <a:pos x="194" y="14"/>
                </a:cxn>
                <a:cxn ang="0">
                  <a:pos x="209" y="36"/>
                </a:cxn>
                <a:cxn ang="0">
                  <a:pos x="241" y="94"/>
                </a:cxn>
                <a:cxn ang="0">
                  <a:pos x="258" y="180"/>
                </a:cxn>
                <a:cxn ang="0">
                  <a:pos x="241" y="267"/>
                </a:cxn>
                <a:cxn ang="0">
                  <a:pos x="209" y="324"/>
                </a:cxn>
                <a:cxn ang="0">
                  <a:pos x="194" y="346"/>
                </a:cxn>
                <a:cxn ang="0">
                  <a:pos x="154" y="353"/>
                </a:cxn>
                <a:cxn ang="0">
                  <a:pos x="124" y="359"/>
                </a:cxn>
                <a:cxn ang="0">
                  <a:pos x="85" y="353"/>
                </a:cxn>
                <a:cxn ang="0">
                  <a:pos x="60" y="338"/>
                </a:cxn>
                <a:cxn ang="0">
                  <a:pos x="29" y="324"/>
                </a:cxn>
                <a:cxn ang="0">
                  <a:pos x="5" y="267"/>
                </a:cxn>
                <a:cxn ang="0">
                  <a:pos x="0" y="180"/>
                </a:cxn>
                <a:cxn ang="0">
                  <a:pos x="5" y="94"/>
                </a:cxn>
                <a:cxn ang="0">
                  <a:pos x="44" y="36"/>
                </a:cxn>
                <a:cxn ang="0">
                  <a:pos x="60" y="14"/>
                </a:cxn>
                <a:cxn ang="0">
                  <a:pos x="92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57"/>
                </a:cxn>
                <a:cxn ang="0">
                  <a:pos x="115" y="65"/>
                </a:cxn>
                <a:cxn ang="0">
                  <a:pos x="92" y="65"/>
                </a:cxn>
                <a:cxn ang="0">
                  <a:pos x="85" y="87"/>
                </a:cxn>
                <a:cxn ang="0">
                  <a:pos x="76" y="101"/>
                </a:cxn>
                <a:cxn ang="0">
                  <a:pos x="76" y="116"/>
                </a:cxn>
                <a:cxn ang="0">
                  <a:pos x="76" y="138"/>
                </a:cxn>
                <a:cxn ang="0">
                  <a:pos x="76" y="180"/>
                </a:cxn>
                <a:cxn ang="0">
                  <a:pos x="76" y="216"/>
                </a:cxn>
                <a:cxn ang="0">
                  <a:pos x="76" y="239"/>
                </a:cxn>
                <a:cxn ang="0">
                  <a:pos x="76" y="267"/>
                </a:cxn>
                <a:cxn ang="0">
                  <a:pos x="85" y="281"/>
                </a:cxn>
                <a:cxn ang="0">
                  <a:pos x="92" y="288"/>
                </a:cxn>
                <a:cxn ang="0">
                  <a:pos x="115" y="295"/>
                </a:cxn>
                <a:cxn ang="0">
                  <a:pos x="124" y="295"/>
                </a:cxn>
                <a:cxn ang="0">
                  <a:pos x="139" y="295"/>
                </a:cxn>
                <a:cxn ang="0">
                  <a:pos x="147" y="288"/>
                </a:cxn>
                <a:cxn ang="0">
                  <a:pos x="171" y="281"/>
                </a:cxn>
                <a:cxn ang="0">
                  <a:pos x="171" y="267"/>
                </a:cxn>
                <a:cxn ang="0">
                  <a:pos x="177" y="239"/>
                </a:cxn>
                <a:cxn ang="0">
                  <a:pos x="177" y="216"/>
                </a:cxn>
                <a:cxn ang="0">
                  <a:pos x="177" y="180"/>
                </a:cxn>
                <a:cxn ang="0">
                  <a:pos x="177" y="138"/>
                </a:cxn>
                <a:cxn ang="0">
                  <a:pos x="177" y="116"/>
                </a:cxn>
                <a:cxn ang="0">
                  <a:pos x="177" y="101"/>
                </a:cxn>
                <a:cxn ang="0">
                  <a:pos x="171" y="87"/>
                </a:cxn>
                <a:cxn ang="0">
                  <a:pos x="147" y="65"/>
                </a:cxn>
                <a:cxn ang="0">
                  <a:pos x="139" y="65"/>
                </a:cxn>
                <a:cxn ang="0">
                  <a:pos x="124" y="57"/>
                </a:cxn>
                <a:cxn ang="0">
                  <a:pos x="124" y="57"/>
                </a:cxn>
              </a:cxnLst>
              <a:rect l="0" t="0" r="r" b="b"/>
              <a:pathLst>
                <a:path w="259" h="360">
                  <a:moveTo>
                    <a:pt x="124" y="0"/>
                  </a:moveTo>
                  <a:lnTo>
                    <a:pt x="154" y="0"/>
                  </a:lnTo>
                  <a:lnTo>
                    <a:pt x="194" y="14"/>
                  </a:lnTo>
                  <a:lnTo>
                    <a:pt x="209" y="36"/>
                  </a:lnTo>
                  <a:lnTo>
                    <a:pt x="241" y="94"/>
                  </a:lnTo>
                  <a:lnTo>
                    <a:pt x="258" y="180"/>
                  </a:lnTo>
                  <a:lnTo>
                    <a:pt x="241" y="267"/>
                  </a:lnTo>
                  <a:lnTo>
                    <a:pt x="209" y="324"/>
                  </a:lnTo>
                  <a:lnTo>
                    <a:pt x="194" y="346"/>
                  </a:lnTo>
                  <a:lnTo>
                    <a:pt x="154" y="353"/>
                  </a:lnTo>
                  <a:lnTo>
                    <a:pt x="124" y="359"/>
                  </a:lnTo>
                  <a:lnTo>
                    <a:pt x="85" y="353"/>
                  </a:lnTo>
                  <a:lnTo>
                    <a:pt x="60" y="338"/>
                  </a:lnTo>
                  <a:lnTo>
                    <a:pt x="29" y="324"/>
                  </a:lnTo>
                  <a:lnTo>
                    <a:pt x="5" y="267"/>
                  </a:lnTo>
                  <a:lnTo>
                    <a:pt x="0" y="180"/>
                  </a:lnTo>
                  <a:lnTo>
                    <a:pt x="5" y="94"/>
                  </a:lnTo>
                  <a:lnTo>
                    <a:pt x="44" y="36"/>
                  </a:lnTo>
                  <a:lnTo>
                    <a:pt x="60" y="14"/>
                  </a:lnTo>
                  <a:lnTo>
                    <a:pt x="92" y="0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4" y="57"/>
                  </a:moveTo>
                  <a:lnTo>
                    <a:pt x="115" y="65"/>
                  </a:lnTo>
                  <a:lnTo>
                    <a:pt x="92" y="65"/>
                  </a:lnTo>
                  <a:lnTo>
                    <a:pt x="85" y="87"/>
                  </a:lnTo>
                  <a:lnTo>
                    <a:pt x="76" y="101"/>
                  </a:lnTo>
                  <a:lnTo>
                    <a:pt x="76" y="116"/>
                  </a:lnTo>
                  <a:lnTo>
                    <a:pt x="76" y="138"/>
                  </a:lnTo>
                  <a:lnTo>
                    <a:pt x="76" y="180"/>
                  </a:lnTo>
                  <a:lnTo>
                    <a:pt x="76" y="216"/>
                  </a:lnTo>
                  <a:lnTo>
                    <a:pt x="76" y="239"/>
                  </a:lnTo>
                  <a:lnTo>
                    <a:pt x="76" y="267"/>
                  </a:lnTo>
                  <a:lnTo>
                    <a:pt x="85" y="281"/>
                  </a:lnTo>
                  <a:lnTo>
                    <a:pt x="92" y="288"/>
                  </a:lnTo>
                  <a:lnTo>
                    <a:pt x="115" y="295"/>
                  </a:lnTo>
                  <a:lnTo>
                    <a:pt x="124" y="295"/>
                  </a:lnTo>
                  <a:lnTo>
                    <a:pt x="139" y="295"/>
                  </a:lnTo>
                  <a:lnTo>
                    <a:pt x="147" y="288"/>
                  </a:lnTo>
                  <a:lnTo>
                    <a:pt x="171" y="281"/>
                  </a:lnTo>
                  <a:lnTo>
                    <a:pt x="171" y="267"/>
                  </a:lnTo>
                  <a:lnTo>
                    <a:pt x="177" y="239"/>
                  </a:lnTo>
                  <a:lnTo>
                    <a:pt x="177" y="216"/>
                  </a:lnTo>
                  <a:lnTo>
                    <a:pt x="177" y="180"/>
                  </a:lnTo>
                  <a:lnTo>
                    <a:pt x="177" y="138"/>
                  </a:lnTo>
                  <a:lnTo>
                    <a:pt x="177" y="116"/>
                  </a:lnTo>
                  <a:lnTo>
                    <a:pt x="177" y="101"/>
                  </a:lnTo>
                  <a:lnTo>
                    <a:pt x="171" y="87"/>
                  </a:lnTo>
                  <a:lnTo>
                    <a:pt x="147" y="65"/>
                  </a:lnTo>
                  <a:lnTo>
                    <a:pt x="139" y="65"/>
                  </a:lnTo>
                  <a:lnTo>
                    <a:pt x="124" y="57"/>
                  </a:lnTo>
                  <a:lnTo>
                    <a:pt x="124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AutoShape 349"/>
            <p:cNvSpPr>
              <a:spLocks noChangeArrowheads="1"/>
            </p:cNvSpPr>
            <p:nvPr/>
          </p:nvSpPr>
          <p:spPr bwMode="auto">
            <a:xfrm>
              <a:off x="1429" y="2026"/>
              <a:ext cx="17" cy="14"/>
            </a:xfrm>
            <a:prstGeom prst="roundRect">
              <a:avLst>
                <a:gd name="adj" fmla="val 713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50"/>
            <p:cNvSpPr>
              <a:spLocks noChangeArrowheads="1"/>
            </p:cNvSpPr>
            <p:nvPr/>
          </p:nvSpPr>
          <p:spPr bwMode="auto">
            <a:xfrm>
              <a:off x="1459" y="1961"/>
              <a:ext cx="58" cy="81"/>
            </a:xfrm>
            <a:custGeom>
              <a:avLst/>
              <a:gdLst/>
              <a:ahLst/>
              <a:cxnLst>
                <a:cxn ang="0">
                  <a:pos x="46" y="152"/>
                </a:cxn>
                <a:cxn ang="0">
                  <a:pos x="7" y="116"/>
                </a:cxn>
                <a:cxn ang="0">
                  <a:pos x="7" y="65"/>
                </a:cxn>
                <a:cxn ang="0">
                  <a:pos x="32" y="30"/>
                </a:cxn>
                <a:cxn ang="0">
                  <a:pos x="87" y="0"/>
                </a:cxn>
                <a:cxn ang="0">
                  <a:pos x="157" y="0"/>
                </a:cxn>
                <a:cxn ang="0">
                  <a:pos x="212" y="30"/>
                </a:cxn>
                <a:cxn ang="0">
                  <a:pos x="244" y="65"/>
                </a:cxn>
                <a:cxn ang="0">
                  <a:pos x="244" y="116"/>
                </a:cxn>
                <a:cxn ang="0">
                  <a:pos x="212" y="152"/>
                </a:cxn>
                <a:cxn ang="0">
                  <a:pos x="212" y="173"/>
                </a:cxn>
                <a:cxn ang="0">
                  <a:pos x="250" y="224"/>
                </a:cxn>
                <a:cxn ang="0">
                  <a:pos x="250" y="281"/>
                </a:cxn>
                <a:cxn ang="0">
                  <a:pos x="218" y="332"/>
                </a:cxn>
                <a:cxn ang="0">
                  <a:pos x="172" y="353"/>
                </a:cxn>
                <a:cxn ang="0">
                  <a:pos x="94" y="353"/>
                </a:cxn>
                <a:cxn ang="0">
                  <a:pos x="46" y="338"/>
                </a:cxn>
                <a:cxn ang="0">
                  <a:pos x="7" y="281"/>
                </a:cxn>
                <a:cxn ang="0">
                  <a:pos x="7" y="224"/>
                </a:cxn>
                <a:cxn ang="0">
                  <a:pos x="32" y="180"/>
                </a:cxn>
                <a:cxn ang="0">
                  <a:pos x="71" y="165"/>
                </a:cxn>
                <a:cxn ang="0">
                  <a:pos x="78" y="116"/>
                </a:cxn>
                <a:cxn ang="0">
                  <a:pos x="110" y="129"/>
                </a:cxn>
                <a:cxn ang="0">
                  <a:pos x="149" y="129"/>
                </a:cxn>
                <a:cxn ang="0">
                  <a:pos x="172" y="116"/>
                </a:cxn>
                <a:cxn ang="0">
                  <a:pos x="172" y="72"/>
                </a:cxn>
                <a:cxn ang="0">
                  <a:pos x="149" y="51"/>
                </a:cxn>
                <a:cxn ang="0">
                  <a:pos x="110" y="51"/>
                </a:cxn>
                <a:cxn ang="0">
                  <a:pos x="78" y="72"/>
                </a:cxn>
                <a:cxn ang="0">
                  <a:pos x="78" y="94"/>
                </a:cxn>
                <a:cxn ang="0">
                  <a:pos x="78" y="274"/>
                </a:cxn>
                <a:cxn ang="0">
                  <a:pos x="110" y="302"/>
                </a:cxn>
                <a:cxn ang="0">
                  <a:pos x="149" y="302"/>
                </a:cxn>
                <a:cxn ang="0">
                  <a:pos x="180" y="274"/>
                </a:cxn>
                <a:cxn ang="0">
                  <a:pos x="180" y="224"/>
                </a:cxn>
                <a:cxn ang="0">
                  <a:pos x="149" y="188"/>
                </a:cxn>
                <a:cxn ang="0">
                  <a:pos x="110" y="194"/>
                </a:cxn>
                <a:cxn ang="0">
                  <a:pos x="78" y="224"/>
                </a:cxn>
                <a:cxn ang="0">
                  <a:pos x="78" y="245"/>
                </a:cxn>
              </a:cxnLst>
              <a:rect l="0" t="0" r="r" b="b"/>
              <a:pathLst>
                <a:path w="260" h="360">
                  <a:moveTo>
                    <a:pt x="71" y="165"/>
                  </a:moveTo>
                  <a:lnTo>
                    <a:pt x="46" y="152"/>
                  </a:lnTo>
                  <a:lnTo>
                    <a:pt x="23" y="129"/>
                  </a:lnTo>
                  <a:lnTo>
                    <a:pt x="7" y="116"/>
                  </a:lnTo>
                  <a:lnTo>
                    <a:pt x="7" y="94"/>
                  </a:lnTo>
                  <a:lnTo>
                    <a:pt x="7" y="65"/>
                  </a:lnTo>
                  <a:lnTo>
                    <a:pt x="23" y="43"/>
                  </a:lnTo>
                  <a:lnTo>
                    <a:pt x="32" y="30"/>
                  </a:lnTo>
                  <a:lnTo>
                    <a:pt x="62" y="7"/>
                  </a:lnTo>
                  <a:lnTo>
                    <a:pt x="87" y="0"/>
                  </a:lnTo>
                  <a:lnTo>
                    <a:pt x="126" y="0"/>
                  </a:lnTo>
                  <a:lnTo>
                    <a:pt x="157" y="0"/>
                  </a:lnTo>
                  <a:lnTo>
                    <a:pt x="195" y="7"/>
                  </a:lnTo>
                  <a:lnTo>
                    <a:pt x="212" y="30"/>
                  </a:lnTo>
                  <a:lnTo>
                    <a:pt x="235" y="43"/>
                  </a:lnTo>
                  <a:lnTo>
                    <a:pt x="244" y="65"/>
                  </a:lnTo>
                  <a:lnTo>
                    <a:pt x="250" y="94"/>
                  </a:lnTo>
                  <a:lnTo>
                    <a:pt x="244" y="116"/>
                  </a:lnTo>
                  <a:lnTo>
                    <a:pt x="235" y="129"/>
                  </a:lnTo>
                  <a:lnTo>
                    <a:pt x="212" y="152"/>
                  </a:lnTo>
                  <a:lnTo>
                    <a:pt x="189" y="165"/>
                  </a:lnTo>
                  <a:lnTo>
                    <a:pt x="212" y="173"/>
                  </a:lnTo>
                  <a:lnTo>
                    <a:pt x="244" y="194"/>
                  </a:lnTo>
                  <a:lnTo>
                    <a:pt x="250" y="224"/>
                  </a:lnTo>
                  <a:lnTo>
                    <a:pt x="259" y="245"/>
                  </a:lnTo>
                  <a:lnTo>
                    <a:pt x="250" y="281"/>
                  </a:lnTo>
                  <a:lnTo>
                    <a:pt x="244" y="302"/>
                  </a:lnTo>
                  <a:lnTo>
                    <a:pt x="218" y="332"/>
                  </a:lnTo>
                  <a:lnTo>
                    <a:pt x="195" y="346"/>
                  </a:lnTo>
                  <a:lnTo>
                    <a:pt x="172" y="353"/>
                  </a:lnTo>
                  <a:lnTo>
                    <a:pt x="134" y="359"/>
                  </a:lnTo>
                  <a:lnTo>
                    <a:pt x="94" y="353"/>
                  </a:lnTo>
                  <a:lnTo>
                    <a:pt x="71" y="346"/>
                  </a:lnTo>
                  <a:lnTo>
                    <a:pt x="46" y="338"/>
                  </a:lnTo>
                  <a:lnTo>
                    <a:pt x="16" y="311"/>
                  </a:lnTo>
                  <a:lnTo>
                    <a:pt x="7" y="281"/>
                  </a:lnTo>
                  <a:lnTo>
                    <a:pt x="0" y="251"/>
                  </a:lnTo>
                  <a:lnTo>
                    <a:pt x="7" y="224"/>
                  </a:lnTo>
                  <a:lnTo>
                    <a:pt x="16" y="194"/>
                  </a:lnTo>
                  <a:lnTo>
                    <a:pt x="32" y="180"/>
                  </a:lnTo>
                  <a:lnTo>
                    <a:pt x="71" y="165"/>
                  </a:lnTo>
                  <a:lnTo>
                    <a:pt x="71" y="165"/>
                  </a:lnTo>
                  <a:close/>
                  <a:moveTo>
                    <a:pt x="78" y="94"/>
                  </a:moveTo>
                  <a:lnTo>
                    <a:pt x="78" y="116"/>
                  </a:lnTo>
                  <a:lnTo>
                    <a:pt x="94" y="122"/>
                  </a:lnTo>
                  <a:lnTo>
                    <a:pt x="110" y="129"/>
                  </a:lnTo>
                  <a:lnTo>
                    <a:pt x="126" y="138"/>
                  </a:lnTo>
                  <a:lnTo>
                    <a:pt x="149" y="129"/>
                  </a:lnTo>
                  <a:lnTo>
                    <a:pt x="157" y="122"/>
                  </a:lnTo>
                  <a:lnTo>
                    <a:pt x="172" y="116"/>
                  </a:lnTo>
                  <a:lnTo>
                    <a:pt x="180" y="94"/>
                  </a:lnTo>
                  <a:lnTo>
                    <a:pt x="172" y="72"/>
                  </a:lnTo>
                  <a:lnTo>
                    <a:pt x="157" y="65"/>
                  </a:lnTo>
                  <a:lnTo>
                    <a:pt x="149" y="51"/>
                  </a:lnTo>
                  <a:lnTo>
                    <a:pt x="126" y="51"/>
                  </a:lnTo>
                  <a:lnTo>
                    <a:pt x="110" y="51"/>
                  </a:lnTo>
                  <a:lnTo>
                    <a:pt x="94" y="65"/>
                  </a:lnTo>
                  <a:lnTo>
                    <a:pt x="78" y="72"/>
                  </a:lnTo>
                  <a:lnTo>
                    <a:pt x="78" y="94"/>
                  </a:lnTo>
                  <a:lnTo>
                    <a:pt x="78" y="94"/>
                  </a:lnTo>
                  <a:close/>
                  <a:moveTo>
                    <a:pt x="78" y="245"/>
                  </a:moveTo>
                  <a:lnTo>
                    <a:pt x="78" y="274"/>
                  </a:lnTo>
                  <a:lnTo>
                    <a:pt x="87" y="288"/>
                  </a:lnTo>
                  <a:lnTo>
                    <a:pt x="110" y="302"/>
                  </a:lnTo>
                  <a:lnTo>
                    <a:pt x="134" y="302"/>
                  </a:lnTo>
                  <a:lnTo>
                    <a:pt x="149" y="302"/>
                  </a:lnTo>
                  <a:lnTo>
                    <a:pt x="172" y="288"/>
                  </a:lnTo>
                  <a:lnTo>
                    <a:pt x="180" y="274"/>
                  </a:lnTo>
                  <a:lnTo>
                    <a:pt x="180" y="245"/>
                  </a:lnTo>
                  <a:lnTo>
                    <a:pt x="180" y="224"/>
                  </a:lnTo>
                  <a:lnTo>
                    <a:pt x="172" y="209"/>
                  </a:lnTo>
                  <a:lnTo>
                    <a:pt x="149" y="188"/>
                  </a:lnTo>
                  <a:lnTo>
                    <a:pt x="126" y="188"/>
                  </a:lnTo>
                  <a:lnTo>
                    <a:pt x="110" y="194"/>
                  </a:lnTo>
                  <a:lnTo>
                    <a:pt x="87" y="209"/>
                  </a:lnTo>
                  <a:lnTo>
                    <a:pt x="78" y="224"/>
                  </a:lnTo>
                  <a:lnTo>
                    <a:pt x="78" y="245"/>
                  </a:lnTo>
                  <a:lnTo>
                    <a:pt x="78" y="2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51"/>
            <p:cNvSpPr>
              <a:spLocks noChangeArrowheads="1"/>
            </p:cNvSpPr>
            <p:nvPr/>
          </p:nvSpPr>
          <p:spPr bwMode="auto">
            <a:xfrm>
              <a:off x="1463" y="1495"/>
              <a:ext cx="38" cy="79"/>
            </a:xfrm>
            <a:custGeom>
              <a:avLst/>
              <a:gdLst/>
              <a:ahLst/>
              <a:cxnLst>
                <a:cxn ang="0">
                  <a:pos x="173" y="353"/>
                </a:cxn>
                <a:cxn ang="0">
                  <a:pos x="101" y="353"/>
                </a:cxn>
                <a:cxn ang="0">
                  <a:pos x="101" y="102"/>
                </a:cxn>
                <a:cxn ang="0">
                  <a:pos x="55" y="129"/>
                </a:cxn>
                <a:cxn ang="0">
                  <a:pos x="0" y="159"/>
                </a:cxn>
                <a:cxn ang="0">
                  <a:pos x="0" y="87"/>
                </a:cxn>
                <a:cxn ang="0">
                  <a:pos x="39" y="72"/>
                </a:cxn>
                <a:cxn ang="0">
                  <a:pos x="62" y="58"/>
                </a:cxn>
                <a:cxn ang="0">
                  <a:pos x="94" y="30"/>
                </a:cxn>
                <a:cxn ang="0">
                  <a:pos x="110" y="0"/>
                </a:cxn>
                <a:cxn ang="0">
                  <a:pos x="173" y="0"/>
                </a:cxn>
                <a:cxn ang="0">
                  <a:pos x="173" y="353"/>
                </a:cxn>
                <a:cxn ang="0">
                  <a:pos x="173" y="353"/>
                </a:cxn>
              </a:cxnLst>
              <a:rect l="0" t="0" r="r" b="b"/>
              <a:pathLst>
                <a:path w="174" h="354">
                  <a:moveTo>
                    <a:pt x="173" y="353"/>
                  </a:moveTo>
                  <a:lnTo>
                    <a:pt x="101" y="353"/>
                  </a:lnTo>
                  <a:lnTo>
                    <a:pt x="101" y="102"/>
                  </a:lnTo>
                  <a:lnTo>
                    <a:pt x="55" y="129"/>
                  </a:lnTo>
                  <a:lnTo>
                    <a:pt x="0" y="159"/>
                  </a:lnTo>
                  <a:lnTo>
                    <a:pt x="0" y="87"/>
                  </a:lnTo>
                  <a:lnTo>
                    <a:pt x="39" y="72"/>
                  </a:lnTo>
                  <a:lnTo>
                    <a:pt x="62" y="58"/>
                  </a:lnTo>
                  <a:lnTo>
                    <a:pt x="94" y="30"/>
                  </a:lnTo>
                  <a:lnTo>
                    <a:pt x="110" y="0"/>
                  </a:lnTo>
                  <a:lnTo>
                    <a:pt x="173" y="0"/>
                  </a:lnTo>
                  <a:lnTo>
                    <a:pt x="173" y="353"/>
                  </a:lnTo>
                  <a:lnTo>
                    <a:pt x="173" y="35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52"/>
            <p:cNvSpPr>
              <a:spLocks noChangeArrowheads="1"/>
            </p:cNvSpPr>
            <p:nvPr/>
          </p:nvSpPr>
          <p:spPr bwMode="auto">
            <a:xfrm>
              <a:off x="1545" y="1533"/>
              <a:ext cx="3648" cy="2321"/>
            </a:xfrm>
            <a:custGeom>
              <a:avLst/>
              <a:gdLst/>
              <a:ahLst/>
              <a:cxnLst>
                <a:cxn ang="0">
                  <a:pos x="800" y="10233"/>
                </a:cxn>
                <a:cxn ang="0">
                  <a:pos x="1122" y="10233"/>
                </a:cxn>
                <a:cxn ang="0">
                  <a:pos x="1609" y="10224"/>
                </a:cxn>
                <a:cxn ang="0">
                  <a:pos x="1774" y="10217"/>
                </a:cxn>
                <a:cxn ang="0">
                  <a:pos x="2094" y="10211"/>
                </a:cxn>
                <a:cxn ang="0">
                  <a:pos x="2252" y="10197"/>
                </a:cxn>
                <a:cxn ang="0">
                  <a:pos x="2572" y="10167"/>
                </a:cxn>
                <a:cxn ang="0">
                  <a:pos x="2737" y="10089"/>
                </a:cxn>
                <a:cxn ang="0">
                  <a:pos x="3059" y="10003"/>
                </a:cxn>
                <a:cxn ang="0">
                  <a:pos x="3216" y="9793"/>
                </a:cxn>
                <a:cxn ang="0">
                  <a:pos x="3538" y="9671"/>
                </a:cxn>
                <a:cxn ang="0">
                  <a:pos x="3702" y="9007"/>
                </a:cxn>
                <a:cxn ang="0">
                  <a:pos x="4024" y="8524"/>
                </a:cxn>
                <a:cxn ang="0">
                  <a:pos x="4180" y="7350"/>
                </a:cxn>
                <a:cxn ang="0">
                  <a:pos x="4502" y="6477"/>
                </a:cxn>
                <a:cxn ang="0">
                  <a:pos x="4668" y="4597"/>
                </a:cxn>
                <a:cxn ang="0">
                  <a:pos x="4989" y="3812"/>
                </a:cxn>
                <a:cxn ang="0">
                  <a:pos x="5154" y="2198"/>
                </a:cxn>
                <a:cxn ang="0">
                  <a:pos x="5459" y="1542"/>
                </a:cxn>
                <a:cxn ang="0">
                  <a:pos x="5624" y="778"/>
                </a:cxn>
                <a:cxn ang="0">
                  <a:pos x="5946" y="80"/>
                </a:cxn>
                <a:cxn ang="0">
                  <a:pos x="6111" y="101"/>
                </a:cxn>
                <a:cxn ang="0">
                  <a:pos x="6432" y="0"/>
                </a:cxn>
                <a:cxn ang="0">
                  <a:pos x="6589" y="200"/>
                </a:cxn>
                <a:cxn ang="0">
                  <a:pos x="6911" y="317"/>
                </a:cxn>
                <a:cxn ang="0">
                  <a:pos x="7076" y="1253"/>
                </a:cxn>
                <a:cxn ang="0">
                  <a:pos x="7396" y="1477"/>
                </a:cxn>
                <a:cxn ang="0">
                  <a:pos x="7555" y="2096"/>
                </a:cxn>
                <a:cxn ang="0">
                  <a:pos x="7875" y="2514"/>
                </a:cxn>
                <a:cxn ang="0">
                  <a:pos x="8041" y="3429"/>
                </a:cxn>
                <a:cxn ang="0">
                  <a:pos x="8363" y="3840"/>
                </a:cxn>
                <a:cxn ang="0">
                  <a:pos x="8519" y="4770"/>
                </a:cxn>
                <a:cxn ang="0">
                  <a:pos x="8841" y="5230"/>
                </a:cxn>
                <a:cxn ang="0">
                  <a:pos x="9004" y="5750"/>
                </a:cxn>
                <a:cxn ang="0">
                  <a:pos x="9326" y="6060"/>
                </a:cxn>
                <a:cxn ang="0">
                  <a:pos x="9492" y="6650"/>
                </a:cxn>
                <a:cxn ang="0">
                  <a:pos x="9813" y="6931"/>
                </a:cxn>
                <a:cxn ang="0">
                  <a:pos x="9970" y="7392"/>
                </a:cxn>
                <a:cxn ang="0">
                  <a:pos x="10292" y="7616"/>
                </a:cxn>
                <a:cxn ang="0">
                  <a:pos x="10456" y="8149"/>
                </a:cxn>
                <a:cxn ang="0">
                  <a:pos x="10778" y="8199"/>
                </a:cxn>
                <a:cxn ang="0">
                  <a:pos x="10934" y="8567"/>
                </a:cxn>
                <a:cxn ang="0">
                  <a:pos x="11256" y="8791"/>
                </a:cxn>
                <a:cxn ang="0">
                  <a:pos x="11422" y="8941"/>
                </a:cxn>
                <a:cxn ang="0">
                  <a:pos x="11743" y="9058"/>
                </a:cxn>
                <a:cxn ang="0">
                  <a:pos x="11900" y="9353"/>
                </a:cxn>
                <a:cxn ang="0">
                  <a:pos x="12221" y="9396"/>
                </a:cxn>
                <a:cxn ang="0">
                  <a:pos x="12386" y="9605"/>
                </a:cxn>
                <a:cxn ang="0">
                  <a:pos x="12708" y="9706"/>
                </a:cxn>
                <a:cxn ang="0">
                  <a:pos x="12871" y="9865"/>
                </a:cxn>
                <a:cxn ang="0">
                  <a:pos x="13193" y="9908"/>
                </a:cxn>
                <a:cxn ang="0">
                  <a:pos x="13350" y="10023"/>
                </a:cxn>
                <a:cxn ang="0">
                  <a:pos x="13672" y="10109"/>
                </a:cxn>
                <a:cxn ang="0">
                  <a:pos x="13837" y="10224"/>
                </a:cxn>
                <a:cxn ang="0">
                  <a:pos x="14160" y="10233"/>
                </a:cxn>
              </a:cxnLst>
              <a:rect l="0" t="0" r="r" b="b"/>
              <a:pathLst>
                <a:path w="16089" h="10239">
                  <a:moveTo>
                    <a:pt x="0" y="10238"/>
                  </a:moveTo>
                  <a:lnTo>
                    <a:pt x="0" y="10233"/>
                  </a:lnTo>
                  <a:lnTo>
                    <a:pt x="800" y="10233"/>
                  </a:lnTo>
                  <a:lnTo>
                    <a:pt x="800" y="10224"/>
                  </a:lnTo>
                  <a:lnTo>
                    <a:pt x="1122" y="10224"/>
                  </a:lnTo>
                  <a:lnTo>
                    <a:pt x="1122" y="10233"/>
                  </a:lnTo>
                  <a:lnTo>
                    <a:pt x="1443" y="10233"/>
                  </a:lnTo>
                  <a:lnTo>
                    <a:pt x="1443" y="10224"/>
                  </a:lnTo>
                  <a:lnTo>
                    <a:pt x="1609" y="10224"/>
                  </a:lnTo>
                  <a:lnTo>
                    <a:pt x="1609" y="10203"/>
                  </a:lnTo>
                  <a:lnTo>
                    <a:pt x="1774" y="10203"/>
                  </a:lnTo>
                  <a:lnTo>
                    <a:pt x="1774" y="10217"/>
                  </a:lnTo>
                  <a:lnTo>
                    <a:pt x="1930" y="10217"/>
                  </a:lnTo>
                  <a:lnTo>
                    <a:pt x="1930" y="10211"/>
                  </a:lnTo>
                  <a:lnTo>
                    <a:pt x="2094" y="10211"/>
                  </a:lnTo>
                  <a:lnTo>
                    <a:pt x="2094" y="10182"/>
                  </a:lnTo>
                  <a:lnTo>
                    <a:pt x="2252" y="10182"/>
                  </a:lnTo>
                  <a:lnTo>
                    <a:pt x="2252" y="10197"/>
                  </a:lnTo>
                  <a:lnTo>
                    <a:pt x="2415" y="10197"/>
                  </a:lnTo>
                  <a:lnTo>
                    <a:pt x="2415" y="10167"/>
                  </a:lnTo>
                  <a:lnTo>
                    <a:pt x="2572" y="10167"/>
                  </a:lnTo>
                  <a:lnTo>
                    <a:pt x="2572" y="10146"/>
                  </a:lnTo>
                  <a:lnTo>
                    <a:pt x="2737" y="10146"/>
                  </a:lnTo>
                  <a:lnTo>
                    <a:pt x="2737" y="10089"/>
                  </a:lnTo>
                  <a:lnTo>
                    <a:pt x="2894" y="10089"/>
                  </a:lnTo>
                  <a:lnTo>
                    <a:pt x="2894" y="10003"/>
                  </a:lnTo>
                  <a:lnTo>
                    <a:pt x="3059" y="10003"/>
                  </a:lnTo>
                  <a:lnTo>
                    <a:pt x="3059" y="9922"/>
                  </a:lnTo>
                  <a:lnTo>
                    <a:pt x="3216" y="9922"/>
                  </a:lnTo>
                  <a:lnTo>
                    <a:pt x="3216" y="9793"/>
                  </a:lnTo>
                  <a:lnTo>
                    <a:pt x="3381" y="9793"/>
                  </a:lnTo>
                  <a:lnTo>
                    <a:pt x="3381" y="9671"/>
                  </a:lnTo>
                  <a:lnTo>
                    <a:pt x="3538" y="9671"/>
                  </a:lnTo>
                  <a:lnTo>
                    <a:pt x="3538" y="9396"/>
                  </a:lnTo>
                  <a:lnTo>
                    <a:pt x="3702" y="9396"/>
                  </a:lnTo>
                  <a:lnTo>
                    <a:pt x="3702" y="9007"/>
                  </a:lnTo>
                  <a:lnTo>
                    <a:pt x="3861" y="9007"/>
                  </a:lnTo>
                  <a:lnTo>
                    <a:pt x="3861" y="8524"/>
                  </a:lnTo>
                  <a:lnTo>
                    <a:pt x="4024" y="8524"/>
                  </a:lnTo>
                  <a:lnTo>
                    <a:pt x="4024" y="8049"/>
                  </a:lnTo>
                  <a:lnTo>
                    <a:pt x="4180" y="8049"/>
                  </a:lnTo>
                  <a:lnTo>
                    <a:pt x="4180" y="7350"/>
                  </a:lnTo>
                  <a:lnTo>
                    <a:pt x="4346" y="7350"/>
                  </a:lnTo>
                  <a:lnTo>
                    <a:pt x="4346" y="6477"/>
                  </a:lnTo>
                  <a:lnTo>
                    <a:pt x="4502" y="6477"/>
                  </a:lnTo>
                  <a:lnTo>
                    <a:pt x="4502" y="5670"/>
                  </a:lnTo>
                  <a:lnTo>
                    <a:pt x="4668" y="5670"/>
                  </a:lnTo>
                  <a:lnTo>
                    <a:pt x="4668" y="4597"/>
                  </a:lnTo>
                  <a:lnTo>
                    <a:pt x="4824" y="4597"/>
                  </a:lnTo>
                  <a:lnTo>
                    <a:pt x="4824" y="3812"/>
                  </a:lnTo>
                  <a:lnTo>
                    <a:pt x="4989" y="3812"/>
                  </a:lnTo>
                  <a:lnTo>
                    <a:pt x="4989" y="3032"/>
                  </a:lnTo>
                  <a:lnTo>
                    <a:pt x="5154" y="3032"/>
                  </a:lnTo>
                  <a:lnTo>
                    <a:pt x="5154" y="2198"/>
                  </a:lnTo>
                  <a:lnTo>
                    <a:pt x="5303" y="2198"/>
                  </a:lnTo>
                  <a:lnTo>
                    <a:pt x="5303" y="1542"/>
                  </a:lnTo>
                  <a:lnTo>
                    <a:pt x="5459" y="1542"/>
                  </a:lnTo>
                  <a:lnTo>
                    <a:pt x="5459" y="885"/>
                  </a:lnTo>
                  <a:lnTo>
                    <a:pt x="5624" y="885"/>
                  </a:lnTo>
                  <a:lnTo>
                    <a:pt x="5624" y="778"/>
                  </a:lnTo>
                  <a:lnTo>
                    <a:pt x="5781" y="778"/>
                  </a:lnTo>
                  <a:lnTo>
                    <a:pt x="5781" y="80"/>
                  </a:lnTo>
                  <a:lnTo>
                    <a:pt x="5946" y="80"/>
                  </a:lnTo>
                  <a:lnTo>
                    <a:pt x="5946" y="57"/>
                  </a:lnTo>
                  <a:lnTo>
                    <a:pt x="6111" y="57"/>
                  </a:lnTo>
                  <a:lnTo>
                    <a:pt x="6111" y="101"/>
                  </a:lnTo>
                  <a:lnTo>
                    <a:pt x="6267" y="101"/>
                  </a:lnTo>
                  <a:lnTo>
                    <a:pt x="6267" y="0"/>
                  </a:lnTo>
                  <a:lnTo>
                    <a:pt x="6432" y="0"/>
                  </a:lnTo>
                  <a:lnTo>
                    <a:pt x="6432" y="57"/>
                  </a:lnTo>
                  <a:lnTo>
                    <a:pt x="6589" y="57"/>
                  </a:lnTo>
                  <a:lnTo>
                    <a:pt x="6589" y="200"/>
                  </a:lnTo>
                  <a:lnTo>
                    <a:pt x="6754" y="200"/>
                  </a:lnTo>
                  <a:lnTo>
                    <a:pt x="6754" y="317"/>
                  </a:lnTo>
                  <a:lnTo>
                    <a:pt x="6911" y="317"/>
                  </a:lnTo>
                  <a:lnTo>
                    <a:pt x="6911" y="684"/>
                  </a:lnTo>
                  <a:lnTo>
                    <a:pt x="7076" y="684"/>
                  </a:lnTo>
                  <a:lnTo>
                    <a:pt x="7076" y="1253"/>
                  </a:lnTo>
                  <a:lnTo>
                    <a:pt x="7233" y="1253"/>
                  </a:lnTo>
                  <a:lnTo>
                    <a:pt x="7233" y="1477"/>
                  </a:lnTo>
                  <a:lnTo>
                    <a:pt x="7396" y="1477"/>
                  </a:lnTo>
                  <a:lnTo>
                    <a:pt x="7396" y="1629"/>
                  </a:lnTo>
                  <a:lnTo>
                    <a:pt x="7555" y="1629"/>
                  </a:lnTo>
                  <a:lnTo>
                    <a:pt x="7555" y="2096"/>
                  </a:lnTo>
                  <a:lnTo>
                    <a:pt x="7719" y="2096"/>
                  </a:lnTo>
                  <a:lnTo>
                    <a:pt x="7719" y="2514"/>
                  </a:lnTo>
                  <a:lnTo>
                    <a:pt x="7875" y="2514"/>
                  </a:lnTo>
                  <a:lnTo>
                    <a:pt x="7875" y="2984"/>
                  </a:lnTo>
                  <a:lnTo>
                    <a:pt x="8041" y="2984"/>
                  </a:lnTo>
                  <a:lnTo>
                    <a:pt x="8041" y="3429"/>
                  </a:lnTo>
                  <a:lnTo>
                    <a:pt x="8197" y="3429"/>
                  </a:lnTo>
                  <a:lnTo>
                    <a:pt x="8197" y="3840"/>
                  </a:lnTo>
                  <a:lnTo>
                    <a:pt x="8363" y="3840"/>
                  </a:lnTo>
                  <a:lnTo>
                    <a:pt x="8363" y="4410"/>
                  </a:lnTo>
                  <a:lnTo>
                    <a:pt x="8519" y="4410"/>
                  </a:lnTo>
                  <a:lnTo>
                    <a:pt x="8519" y="4770"/>
                  </a:lnTo>
                  <a:lnTo>
                    <a:pt x="8685" y="4770"/>
                  </a:lnTo>
                  <a:lnTo>
                    <a:pt x="8685" y="5230"/>
                  </a:lnTo>
                  <a:lnTo>
                    <a:pt x="8841" y="5230"/>
                  </a:lnTo>
                  <a:lnTo>
                    <a:pt x="8841" y="5448"/>
                  </a:lnTo>
                  <a:lnTo>
                    <a:pt x="9004" y="5448"/>
                  </a:lnTo>
                  <a:lnTo>
                    <a:pt x="9004" y="5750"/>
                  </a:lnTo>
                  <a:lnTo>
                    <a:pt x="9163" y="5750"/>
                  </a:lnTo>
                  <a:lnTo>
                    <a:pt x="9163" y="6060"/>
                  </a:lnTo>
                  <a:lnTo>
                    <a:pt x="9326" y="6060"/>
                  </a:lnTo>
                  <a:lnTo>
                    <a:pt x="9326" y="6385"/>
                  </a:lnTo>
                  <a:lnTo>
                    <a:pt x="9492" y="6385"/>
                  </a:lnTo>
                  <a:lnTo>
                    <a:pt x="9492" y="6650"/>
                  </a:lnTo>
                  <a:lnTo>
                    <a:pt x="9648" y="6650"/>
                  </a:lnTo>
                  <a:lnTo>
                    <a:pt x="9648" y="6931"/>
                  </a:lnTo>
                  <a:lnTo>
                    <a:pt x="9813" y="6931"/>
                  </a:lnTo>
                  <a:lnTo>
                    <a:pt x="9813" y="7263"/>
                  </a:lnTo>
                  <a:lnTo>
                    <a:pt x="9970" y="7263"/>
                  </a:lnTo>
                  <a:lnTo>
                    <a:pt x="9970" y="7392"/>
                  </a:lnTo>
                  <a:lnTo>
                    <a:pt x="10134" y="7392"/>
                  </a:lnTo>
                  <a:lnTo>
                    <a:pt x="10134" y="7616"/>
                  </a:lnTo>
                  <a:lnTo>
                    <a:pt x="10292" y="7616"/>
                  </a:lnTo>
                  <a:lnTo>
                    <a:pt x="10292" y="7789"/>
                  </a:lnTo>
                  <a:lnTo>
                    <a:pt x="10456" y="7789"/>
                  </a:lnTo>
                  <a:lnTo>
                    <a:pt x="10456" y="8149"/>
                  </a:lnTo>
                  <a:lnTo>
                    <a:pt x="10613" y="8149"/>
                  </a:lnTo>
                  <a:lnTo>
                    <a:pt x="10613" y="8199"/>
                  </a:lnTo>
                  <a:lnTo>
                    <a:pt x="10778" y="8199"/>
                  </a:lnTo>
                  <a:lnTo>
                    <a:pt x="10778" y="8343"/>
                  </a:lnTo>
                  <a:lnTo>
                    <a:pt x="10934" y="8343"/>
                  </a:lnTo>
                  <a:lnTo>
                    <a:pt x="10934" y="8567"/>
                  </a:lnTo>
                  <a:lnTo>
                    <a:pt x="11100" y="8567"/>
                  </a:lnTo>
                  <a:lnTo>
                    <a:pt x="11100" y="8791"/>
                  </a:lnTo>
                  <a:lnTo>
                    <a:pt x="11256" y="8791"/>
                  </a:lnTo>
                  <a:lnTo>
                    <a:pt x="11256" y="8869"/>
                  </a:lnTo>
                  <a:lnTo>
                    <a:pt x="11422" y="8869"/>
                  </a:lnTo>
                  <a:lnTo>
                    <a:pt x="11422" y="8941"/>
                  </a:lnTo>
                  <a:lnTo>
                    <a:pt x="11578" y="8941"/>
                  </a:lnTo>
                  <a:lnTo>
                    <a:pt x="11578" y="9058"/>
                  </a:lnTo>
                  <a:lnTo>
                    <a:pt x="11743" y="9058"/>
                  </a:lnTo>
                  <a:lnTo>
                    <a:pt x="11743" y="9210"/>
                  </a:lnTo>
                  <a:lnTo>
                    <a:pt x="11900" y="9210"/>
                  </a:lnTo>
                  <a:lnTo>
                    <a:pt x="11900" y="9353"/>
                  </a:lnTo>
                  <a:lnTo>
                    <a:pt x="12064" y="9353"/>
                  </a:lnTo>
                  <a:lnTo>
                    <a:pt x="12064" y="9396"/>
                  </a:lnTo>
                  <a:lnTo>
                    <a:pt x="12221" y="9396"/>
                  </a:lnTo>
                  <a:lnTo>
                    <a:pt x="12221" y="9497"/>
                  </a:lnTo>
                  <a:lnTo>
                    <a:pt x="12386" y="9497"/>
                  </a:lnTo>
                  <a:lnTo>
                    <a:pt x="12386" y="9605"/>
                  </a:lnTo>
                  <a:lnTo>
                    <a:pt x="12543" y="9605"/>
                  </a:lnTo>
                  <a:lnTo>
                    <a:pt x="12543" y="9706"/>
                  </a:lnTo>
                  <a:lnTo>
                    <a:pt x="12708" y="9706"/>
                  </a:lnTo>
                  <a:lnTo>
                    <a:pt x="12708" y="9784"/>
                  </a:lnTo>
                  <a:lnTo>
                    <a:pt x="12871" y="9784"/>
                  </a:lnTo>
                  <a:lnTo>
                    <a:pt x="12871" y="9865"/>
                  </a:lnTo>
                  <a:lnTo>
                    <a:pt x="13030" y="9865"/>
                  </a:lnTo>
                  <a:lnTo>
                    <a:pt x="13030" y="9908"/>
                  </a:lnTo>
                  <a:lnTo>
                    <a:pt x="13193" y="9908"/>
                  </a:lnTo>
                  <a:lnTo>
                    <a:pt x="13193" y="9958"/>
                  </a:lnTo>
                  <a:lnTo>
                    <a:pt x="13350" y="9958"/>
                  </a:lnTo>
                  <a:lnTo>
                    <a:pt x="13350" y="10023"/>
                  </a:lnTo>
                  <a:lnTo>
                    <a:pt x="13515" y="10023"/>
                  </a:lnTo>
                  <a:lnTo>
                    <a:pt x="13515" y="10109"/>
                  </a:lnTo>
                  <a:lnTo>
                    <a:pt x="13672" y="10109"/>
                  </a:lnTo>
                  <a:lnTo>
                    <a:pt x="13672" y="10182"/>
                  </a:lnTo>
                  <a:lnTo>
                    <a:pt x="13837" y="10182"/>
                  </a:lnTo>
                  <a:lnTo>
                    <a:pt x="13837" y="10224"/>
                  </a:lnTo>
                  <a:lnTo>
                    <a:pt x="13994" y="10224"/>
                  </a:lnTo>
                  <a:lnTo>
                    <a:pt x="13994" y="10233"/>
                  </a:lnTo>
                  <a:lnTo>
                    <a:pt x="14160" y="10233"/>
                  </a:lnTo>
                  <a:lnTo>
                    <a:pt x="14160" y="10238"/>
                  </a:lnTo>
                  <a:lnTo>
                    <a:pt x="16088" y="10238"/>
                  </a:lnTo>
                </a:path>
              </a:pathLst>
            </a:custGeom>
            <a:noFill/>
            <a:ln w="468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AutoShape 353"/>
            <p:cNvSpPr>
              <a:spLocks noChangeArrowheads="1"/>
            </p:cNvSpPr>
            <p:nvPr/>
          </p:nvSpPr>
          <p:spPr bwMode="auto">
            <a:xfrm>
              <a:off x="3946" y="1570"/>
              <a:ext cx="919" cy="607"/>
            </a:xfrm>
            <a:prstGeom prst="roundRect">
              <a:avLst>
                <a:gd name="adj" fmla="val 162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54"/>
            <p:cNvSpPr>
              <a:spLocks noChangeArrowheads="1"/>
            </p:cNvSpPr>
            <p:nvPr/>
          </p:nvSpPr>
          <p:spPr bwMode="auto">
            <a:xfrm>
              <a:off x="4186" y="1665"/>
              <a:ext cx="77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" y="6"/>
                </a:cxn>
                <a:cxn ang="0">
                  <a:pos x="290" y="30"/>
                </a:cxn>
                <a:cxn ang="0">
                  <a:pos x="322" y="80"/>
                </a:cxn>
                <a:cxn ang="0">
                  <a:pos x="322" y="138"/>
                </a:cxn>
                <a:cxn ang="0">
                  <a:pos x="290" y="180"/>
                </a:cxn>
                <a:cxn ang="0">
                  <a:pos x="290" y="200"/>
                </a:cxn>
                <a:cxn ang="0">
                  <a:pos x="322" y="239"/>
                </a:cxn>
                <a:cxn ang="0">
                  <a:pos x="345" y="302"/>
                </a:cxn>
                <a:cxn ang="0">
                  <a:pos x="338" y="359"/>
                </a:cxn>
                <a:cxn ang="0">
                  <a:pos x="298" y="403"/>
                </a:cxn>
                <a:cxn ang="0">
                  <a:pos x="243" y="419"/>
                </a:cxn>
                <a:cxn ang="0">
                  <a:pos x="173" y="425"/>
                </a:cxn>
                <a:cxn ang="0">
                  <a:pos x="0" y="425"/>
                </a:cxn>
                <a:cxn ang="0">
                  <a:pos x="165" y="180"/>
                </a:cxn>
                <a:cxn ang="0">
                  <a:pos x="219" y="173"/>
                </a:cxn>
                <a:cxn ang="0">
                  <a:pos x="251" y="159"/>
                </a:cxn>
                <a:cxn ang="0">
                  <a:pos x="266" y="116"/>
                </a:cxn>
                <a:cxn ang="0">
                  <a:pos x="251" y="80"/>
                </a:cxn>
                <a:cxn ang="0">
                  <a:pos x="228" y="57"/>
                </a:cxn>
                <a:cxn ang="0">
                  <a:pos x="156" y="51"/>
                </a:cxn>
                <a:cxn ang="0">
                  <a:pos x="63" y="180"/>
                </a:cxn>
                <a:cxn ang="0">
                  <a:pos x="63" y="375"/>
                </a:cxn>
                <a:cxn ang="0">
                  <a:pos x="205" y="375"/>
                </a:cxn>
                <a:cxn ang="0">
                  <a:pos x="235" y="368"/>
                </a:cxn>
                <a:cxn ang="0">
                  <a:pos x="266" y="353"/>
                </a:cxn>
                <a:cxn ang="0">
                  <a:pos x="283" y="317"/>
                </a:cxn>
                <a:cxn ang="0">
                  <a:pos x="283" y="281"/>
                </a:cxn>
                <a:cxn ang="0">
                  <a:pos x="251" y="246"/>
                </a:cxn>
                <a:cxn ang="0">
                  <a:pos x="211" y="230"/>
                </a:cxn>
                <a:cxn ang="0">
                  <a:pos x="63" y="230"/>
                </a:cxn>
                <a:cxn ang="0">
                  <a:pos x="63" y="375"/>
                </a:cxn>
              </a:cxnLst>
              <a:rect l="0" t="0" r="r" b="b"/>
              <a:pathLst>
                <a:path w="346" h="426">
                  <a:moveTo>
                    <a:pt x="0" y="425"/>
                  </a:moveTo>
                  <a:lnTo>
                    <a:pt x="0" y="0"/>
                  </a:lnTo>
                  <a:lnTo>
                    <a:pt x="173" y="0"/>
                  </a:lnTo>
                  <a:lnTo>
                    <a:pt x="219" y="6"/>
                  </a:lnTo>
                  <a:lnTo>
                    <a:pt x="251" y="14"/>
                  </a:lnTo>
                  <a:lnTo>
                    <a:pt x="290" y="30"/>
                  </a:lnTo>
                  <a:lnTo>
                    <a:pt x="306" y="57"/>
                  </a:lnTo>
                  <a:lnTo>
                    <a:pt x="322" y="80"/>
                  </a:lnTo>
                  <a:lnTo>
                    <a:pt x="322" y="108"/>
                  </a:lnTo>
                  <a:lnTo>
                    <a:pt x="322" y="138"/>
                  </a:lnTo>
                  <a:lnTo>
                    <a:pt x="306" y="165"/>
                  </a:lnTo>
                  <a:lnTo>
                    <a:pt x="290" y="180"/>
                  </a:lnTo>
                  <a:lnTo>
                    <a:pt x="266" y="195"/>
                  </a:lnTo>
                  <a:lnTo>
                    <a:pt x="290" y="200"/>
                  </a:lnTo>
                  <a:lnTo>
                    <a:pt x="306" y="224"/>
                  </a:lnTo>
                  <a:lnTo>
                    <a:pt x="322" y="239"/>
                  </a:lnTo>
                  <a:lnTo>
                    <a:pt x="345" y="267"/>
                  </a:lnTo>
                  <a:lnTo>
                    <a:pt x="345" y="302"/>
                  </a:lnTo>
                  <a:lnTo>
                    <a:pt x="345" y="324"/>
                  </a:lnTo>
                  <a:lnTo>
                    <a:pt x="338" y="359"/>
                  </a:lnTo>
                  <a:lnTo>
                    <a:pt x="313" y="375"/>
                  </a:lnTo>
                  <a:lnTo>
                    <a:pt x="298" y="403"/>
                  </a:lnTo>
                  <a:lnTo>
                    <a:pt x="283" y="410"/>
                  </a:lnTo>
                  <a:lnTo>
                    <a:pt x="243" y="419"/>
                  </a:lnTo>
                  <a:lnTo>
                    <a:pt x="219" y="425"/>
                  </a:lnTo>
                  <a:lnTo>
                    <a:pt x="173" y="425"/>
                  </a:lnTo>
                  <a:lnTo>
                    <a:pt x="0" y="425"/>
                  </a:lnTo>
                  <a:lnTo>
                    <a:pt x="0" y="425"/>
                  </a:lnTo>
                  <a:close/>
                  <a:moveTo>
                    <a:pt x="63" y="180"/>
                  </a:moveTo>
                  <a:lnTo>
                    <a:pt x="165" y="180"/>
                  </a:lnTo>
                  <a:lnTo>
                    <a:pt x="205" y="180"/>
                  </a:lnTo>
                  <a:lnTo>
                    <a:pt x="219" y="173"/>
                  </a:lnTo>
                  <a:lnTo>
                    <a:pt x="235" y="165"/>
                  </a:lnTo>
                  <a:lnTo>
                    <a:pt x="251" y="159"/>
                  </a:lnTo>
                  <a:lnTo>
                    <a:pt x="266" y="138"/>
                  </a:lnTo>
                  <a:lnTo>
                    <a:pt x="266" y="116"/>
                  </a:lnTo>
                  <a:lnTo>
                    <a:pt x="266" y="101"/>
                  </a:lnTo>
                  <a:lnTo>
                    <a:pt x="251" y="80"/>
                  </a:lnTo>
                  <a:lnTo>
                    <a:pt x="243" y="65"/>
                  </a:lnTo>
                  <a:lnTo>
                    <a:pt x="228" y="57"/>
                  </a:lnTo>
                  <a:lnTo>
                    <a:pt x="205" y="51"/>
                  </a:lnTo>
                  <a:lnTo>
                    <a:pt x="156" y="51"/>
                  </a:lnTo>
                  <a:lnTo>
                    <a:pt x="63" y="51"/>
                  </a:lnTo>
                  <a:lnTo>
                    <a:pt x="63" y="180"/>
                  </a:lnTo>
                  <a:lnTo>
                    <a:pt x="63" y="180"/>
                  </a:lnTo>
                  <a:close/>
                  <a:moveTo>
                    <a:pt x="63" y="375"/>
                  </a:moveTo>
                  <a:lnTo>
                    <a:pt x="173" y="375"/>
                  </a:lnTo>
                  <a:lnTo>
                    <a:pt x="205" y="375"/>
                  </a:lnTo>
                  <a:lnTo>
                    <a:pt x="219" y="375"/>
                  </a:lnTo>
                  <a:lnTo>
                    <a:pt x="235" y="368"/>
                  </a:lnTo>
                  <a:lnTo>
                    <a:pt x="251" y="359"/>
                  </a:lnTo>
                  <a:lnTo>
                    <a:pt x="266" y="353"/>
                  </a:lnTo>
                  <a:lnTo>
                    <a:pt x="274" y="338"/>
                  </a:lnTo>
                  <a:lnTo>
                    <a:pt x="283" y="317"/>
                  </a:lnTo>
                  <a:lnTo>
                    <a:pt x="290" y="302"/>
                  </a:lnTo>
                  <a:lnTo>
                    <a:pt x="283" y="281"/>
                  </a:lnTo>
                  <a:lnTo>
                    <a:pt x="274" y="260"/>
                  </a:lnTo>
                  <a:lnTo>
                    <a:pt x="251" y="246"/>
                  </a:lnTo>
                  <a:lnTo>
                    <a:pt x="235" y="239"/>
                  </a:lnTo>
                  <a:lnTo>
                    <a:pt x="211" y="230"/>
                  </a:lnTo>
                  <a:lnTo>
                    <a:pt x="165" y="230"/>
                  </a:lnTo>
                  <a:lnTo>
                    <a:pt x="63" y="230"/>
                  </a:lnTo>
                  <a:lnTo>
                    <a:pt x="63" y="375"/>
                  </a:lnTo>
                  <a:lnTo>
                    <a:pt x="63" y="3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55"/>
            <p:cNvSpPr>
              <a:spLocks noChangeArrowheads="1"/>
            </p:cNvSpPr>
            <p:nvPr/>
          </p:nvSpPr>
          <p:spPr bwMode="auto">
            <a:xfrm>
              <a:off x="4282" y="1665"/>
              <a:ext cx="14" cy="96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0" y="0"/>
                </a:cxn>
                <a:cxn ang="0">
                  <a:pos x="63" y="0"/>
                </a:cxn>
                <a:cxn ang="0">
                  <a:pos x="63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425"/>
                </a:cxn>
                <a:cxn ang="0">
                  <a:pos x="0" y="116"/>
                </a:cxn>
                <a:cxn ang="0">
                  <a:pos x="63" y="116"/>
                </a:cxn>
                <a:cxn ang="0">
                  <a:pos x="63" y="425"/>
                </a:cxn>
                <a:cxn ang="0">
                  <a:pos x="0" y="425"/>
                </a:cxn>
                <a:cxn ang="0">
                  <a:pos x="0" y="425"/>
                </a:cxn>
              </a:cxnLst>
              <a:rect l="0" t="0" r="r" b="b"/>
              <a:pathLst>
                <a:path w="64" h="426">
                  <a:moveTo>
                    <a:pt x="0" y="57"/>
                  </a:moveTo>
                  <a:lnTo>
                    <a:pt x="0" y="0"/>
                  </a:lnTo>
                  <a:lnTo>
                    <a:pt x="63" y="0"/>
                  </a:lnTo>
                  <a:lnTo>
                    <a:pt x="63" y="57"/>
                  </a:lnTo>
                  <a:lnTo>
                    <a:pt x="0" y="57"/>
                  </a:lnTo>
                  <a:lnTo>
                    <a:pt x="0" y="57"/>
                  </a:lnTo>
                  <a:close/>
                  <a:moveTo>
                    <a:pt x="0" y="425"/>
                  </a:moveTo>
                  <a:lnTo>
                    <a:pt x="0" y="116"/>
                  </a:lnTo>
                  <a:lnTo>
                    <a:pt x="63" y="116"/>
                  </a:lnTo>
                  <a:lnTo>
                    <a:pt x="63" y="425"/>
                  </a:lnTo>
                  <a:lnTo>
                    <a:pt x="0" y="425"/>
                  </a:lnTo>
                  <a:lnTo>
                    <a:pt x="0" y="4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56"/>
            <p:cNvSpPr>
              <a:spLocks noChangeArrowheads="1"/>
            </p:cNvSpPr>
            <p:nvPr/>
          </p:nvSpPr>
          <p:spPr bwMode="auto">
            <a:xfrm>
              <a:off x="4350" y="1665"/>
              <a:ext cx="65" cy="97"/>
            </a:xfrm>
            <a:custGeom>
              <a:avLst/>
              <a:gdLst/>
              <a:ahLst/>
              <a:cxnLst>
                <a:cxn ang="0">
                  <a:pos x="228" y="425"/>
                </a:cxn>
                <a:cxn ang="0">
                  <a:pos x="228" y="375"/>
                </a:cxn>
                <a:cxn ang="0">
                  <a:pos x="211" y="403"/>
                </a:cxn>
                <a:cxn ang="0">
                  <a:pos x="196" y="419"/>
                </a:cxn>
                <a:cxn ang="0">
                  <a:pos x="165" y="425"/>
                </a:cxn>
                <a:cxn ang="0">
                  <a:pos x="141" y="433"/>
                </a:cxn>
                <a:cxn ang="0">
                  <a:pos x="101" y="425"/>
                </a:cxn>
                <a:cxn ang="0">
                  <a:pos x="71" y="410"/>
                </a:cxn>
                <a:cxn ang="0">
                  <a:pos x="39" y="382"/>
                </a:cxn>
                <a:cxn ang="0">
                  <a:pos x="16" y="353"/>
                </a:cxn>
                <a:cxn ang="0">
                  <a:pos x="7" y="317"/>
                </a:cxn>
                <a:cxn ang="0">
                  <a:pos x="0" y="267"/>
                </a:cxn>
                <a:cxn ang="0">
                  <a:pos x="7" y="230"/>
                </a:cxn>
                <a:cxn ang="0">
                  <a:pos x="16" y="188"/>
                </a:cxn>
                <a:cxn ang="0">
                  <a:pos x="32" y="159"/>
                </a:cxn>
                <a:cxn ang="0">
                  <a:pos x="71" y="129"/>
                </a:cxn>
                <a:cxn ang="0">
                  <a:pos x="95" y="116"/>
                </a:cxn>
                <a:cxn ang="0">
                  <a:pos x="141" y="116"/>
                </a:cxn>
                <a:cxn ang="0">
                  <a:pos x="165" y="116"/>
                </a:cxn>
                <a:cxn ang="0">
                  <a:pos x="196" y="122"/>
                </a:cxn>
                <a:cxn ang="0">
                  <a:pos x="211" y="138"/>
                </a:cxn>
                <a:cxn ang="0">
                  <a:pos x="228" y="165"/>
                </a:cxn>
                <a:cxn ang="0">
                  <a:pos x="228" y="0"/>
                </a:cxn>
                <a:cxn ang="0">
                  <a:pos x="290" y="0"/>
                </a:cxn>
                <a:cxn ang="0">
                  <a:pos x="290" y="425"/>
                </a:cxn>
                <a:cxn ang="0">
                  <a:pos x="228" y="425"/>
                </a:cxn>
                <a:cxn ang="0">
                  <a:pos x="228" y="425"/>
                </a:cxn>
                <a:cxn ang="0">
                  <a:pos x="63" y="267"/>
                </a:cxn>
                <a:cxn ang="0">
                  <a:pos x="63" y="302"/>
                </a:cxn>
                <a:cxn ang="0">
                  <a:pos x="71" y="338"/>
                </a:cxn>
                <a:cxn ang="0">
                  <a:pos x="87" y="353"/>
                </a:cxn>
                <a:cxn ang="0">
                  <a:pos x="101" y="368"/>
                </a:cxn>
                <a:cxn ang="0">
                  <a:pos x="127" y="375"/>
                </a:cxn>
                <a:cxn ang="0">
                  <a:pos x="141" y="382"/>
                </a:cxn>
                <a:cxn ang="0">
                  <a:pos x="165" y="375"/>
                </a:cxn>
                <a:cxn ang="0">
                  <a:pos x="188" y="368"/>
                </a:cxn>
                <a:cxn ang="0">
                  <a:pos x="205" y="359"/>
                </a:cxn>
                <a:cxn ang="0">
                  <a:pos x="219" y="338"/>
                </a:cxn>
                <a:cxn ang="0">
                  <a:pos x="219" y="311"/>
                </a:cxn>
                <a:cxn ang="0">
                  <a:pos x="228" y="281"/>
                </a:cxn>
                <a:cxn ang="0">
                  <a:pos x="219" y="239"/>
                </a:cxn>
                <a:cxn ang="0">
                  <a:pos x="219" y="216"/>
                </a:cxn>
                <a:cxn ang="0">
                  <a:pos x="205" y="188"/>
                </a:cxn>
                <a:cxn ang="0">
                  <a:pos x="188" y="173"/>
                </a:cxn>
                <a:cxn ang="0">
                  <a:pos x="165" y="165"/>
                </a:cxn>
                <a:cxn ang="0">
                  <a:pos x="141" y="165"/>
                </a:cxn>
                <a:cxn ang="0">
                  <a:pos x="127" y="165"/>
                </a:cxn>
                <a:cxn ang="0">
                  <a:pos x="101" y="173"/>
                </a:cxn>
                <a:cxn ang="0">
                  <a:pos x="87" y="188"/>
                </a:cxn>
                <a:cxn ang="0">
                  <a:pos x="71" y="216"/>
                </a:cxn>
                <a:cxn ang="0">
                  <a:pos x="63" y="239"/>
                </a:cxn>
                <a:cxn ang="0">
                  <a:pos x="63" y="267"/>
                </a:cxn>
                <a:cxn ang="0">
                  <a:pos x="63" y="267"/>
                </a:cxn>
              </a:cxnLst>
              <a:rect l="0" t="0" r="r" b="b"/>
              <a:pathLst>
                <a:path w="291" h="434">
                  <a:moveTo>
                    <a:pt x="228" y="425"/>
                  </a:moveTo>
                  <a:lnTo>
                    <a:pt x="228" y="375"/>
                  </a:lnTo>
                  <a:lnTo>
                    <a:pt x="211" y="403"/>
                  </a:lnTo>
                  <a:lnTo>
                    <a:pt x="196" y="419"/>
                  </a:lnTo>
                  <a:lnTo>
                    <a:pt x="165" y="425"/>
                  </a:lnTo>
                  <a:lnTo>
                    <a:pt x="141" y="433"/>
                  </a:lnTo>
                  <a:lnTo>
                    <a:pt x="101" y="425"/>
                  </a:lnTo>
                  <a:lnTo>
                    <a:pt x="71" y="410"/>
                  </a:lnTo>
                  <a:lnTo>
                    <a:pt x="39" y="382"/>
                  </a:lnTo>
                  <a:lnTo>
                    <a:pt x="16" y="353"/>
                  </a:lnTo>
                  <a:lnTo>
                    <a:pt x="7" y="317"/>
                  </a:lnTo>
                  <a:lnTo>
                    <a:pt x="0" y="267"/>
                  </a:lnTo>
                  <a:lnTo>
                    <a:pt x="7" y="230"/>
                  </a:lnTo>
                  <a:lnTo>
                    <a:pt x="16" y="188"/>
                  </a:lnTo>
                  <a:lnTo>
                    <a:pt x="32" y="159"/>
                  </a:lnTo>
                  <a:lnTo>
                    <a:pt x="71" y="129"/>
                  </a:lnTo>
                  <a:lnTo>
                    <a:pt x="95" y="116"/>
                  </a:lnTo>
                  <a:lnTo>
                    <a:pt x="141" y="116"/>
                  </a:lnTo>
                  <a:lnTo>
                    <a:pt x="165" y="116"/>
                  </a:lnTo>
                  <a:lnTo>
                    <a:pt x="196" y="122"/>
                  </a:lnTo>
                  <a:lnTo>
                    <a:pt x="211" y="138"/>
                  </a:lnTo>
                  <a:lnTo>
                    <a:pt x="228" y="165"/>
                  </a:lnTo>
                  <a:lnTo>
                    <a:pt x="228" y="0"/>
                  </a:lnTo>
                  <a:lnTo>
                    <a:pt x="290" y="0"/>
                  </a:lnTo>
                  <a:lnTo>
                    <a:pt x="290" y="425"/>
                  </a:lnTo>
                  <a:lnTo>
                    <a:pt x="228" y="425"/>
                  </a:lnTo>
                  <a:lnTo>
                    <a:pt x="228" y="425"/>
                  </a:lnTo>
                  <a:close/>
                  <a:moveTo>
                    <a:pt x="63" y="267"/>
                  </a:moveTo>
                  <a:lnTo>
                    <a:pt x="63" y="302"/>
                  </a:lnTo>
                  <a:lnTo>
                    <a:pt x="71" y="338"/>
                  </a:lnTo>
                  <a:lnTo>
                    <a:pt x="87" y="353"/>
                  </a:lnTo>
                  <a:lnTo>
                    <a:pt x="101" y="368"/>
                  </a:lnTo>
                  <a:lnTo>
                    <a:pt x="127" y="375"/>
                  </a:lnTo>
                  <a:lnTo>
                    <a:pt x="141" y="382"/>
                  </a:lnTo>
                  <a:lnTo>
                    <a:pt x="165" y="375"/>
                  </a:lnTo>
                  <a:lnTo>
                    <a:pt x="188" y="368"/>
                  </a:lnTo>
                  <a:lnTo>
                    <a:pt x="205" y="359"/>
                  </a:lnTo>
                  <a:lnTo>
                    <a:pt x="219" y="338"/>
                  </a:lnTo>
                  <a:lnTo>
                    <a:pt x="219" y="311"/>
                  </a:lnTo>
                  <a:lnTo>
                    <a:pt x="228" y="281"/>
                  </a:lnTo>
                  <a:lnTo>
                    <a:pt x="219" y="239"/>
                  </a:lnTo>
                  <a:lnTo>
                    <a:pt x="219" y="216"/>
                  </a:lnTo>
                  <a:lnTo>
                    <a:pt x="205" y="188"/>
                  </a:lnTo>
                  <a:lnTo>
                    <a:pt x="188" y="173"/>
                  </a:lnTo>
                  <a:lnTo>
                    <a:pt x="165" y="165"/>
                  </a:lnTo>
                  <a:lnTo>
                    <a:pt x="141" y="165"/>
                  </a:lnTo>
                  <a:lnTo>
                    <a:pt x="127" y="165"/>
                  </a:lnTo>
                  <a:lnTo>
                    <a:pt x="101" y="173"/>
                  </a:lnTo>
                  <a:lnTo>
                    <a:pt x="87" y="188"/>
                  </a:lnTo>
                  <a:lnTo>
                    <a:pt x="71" y="216"/>
                  </a:lnTo>
                  <a:lnTo>
                    <a:pt x="63" y="239"/>
                  </a:lnTo>
                  <a:lnTo>
                    <a:pt x="63" y="267"/>
                  </a:lnTo>
                  <a:lnTo>
                    <a:pt x="63" y="2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57"/>
            <p:cNvSpPr>
              <a:spLocks noChangeArrowheads="1"/>
            </p:cNvSpPr>
            <p:nvPr/>
          </p:nvSpPr>
          <p:spPr bwMode="auto">
            <a:xfrm>
              <a:off x="4430" y="1691"/>
              <a:ext cx="70" cy="71"/>
            </a:xfrm>
            <a:custGeom>
              <a:avLst/>
              <a:gdLst/>
              <a:ahLst/>
              <a:cxnLst>
                <a:cxn ang="0">
                  <a:pos x="250" y="223"/>
                </a:cxn>
                <a:cxn ang="0">
                  <a:pos x="305" y="223"/>
                </a:cxn>
                <a:cxn ang="0">
                  <a:pos x="298" y="252"/>
                </a:cxn>
                <a:cxn ang="0">
                  <a:pos x="282" y="281"/>
                </a:cxn>
                <a:cxn ang="0">
                  <a:pos x="259" y="296"/>
                </a:cxn>
                <a:cxn ang="0">
                  <a:pos x="227" y="303"/>
                </a:cxn>
                <a:cxn ang="0">
                  <a:pos x="195" y="310"/>
                </a:cxn>
                <a:cxn ang="0">
                  <a:pos x="165" y="317"/>
                </a:cxn>
                <a:cxn ang="0">
                  <a:pos x="116" y="310"/>
                </a:cxn>
                <a:cxn ang="0">
                  <a:pos x="70" y="303"/>
                </a:cxn>
                <a:cxn ang="0">
                  <a:pos x="46" y="281"/>
                </a:cxn>
                <a:cxn ang="0">
                  <a:pos x="23" y="245"/>
                </a:cxn>
                <a:cxn ang="0">
                  <a:pos x="6" y="201"/>
                </a:cxn>
                <a:cxn ang="0">
                  <a:pos x="0" y="165"/>
                </a:cxn>
                <a:cxn ang="0">
                  <a:pos x="0" y="123"/>
                </a:cxn>
                <a:cxn ang="0">
                  <a:pos x="6" y="87"/>
                </a:cxn>
                <a:cxn ang="0">
                  <a:pos x="31" y="66"/>
                </a:cxn>
                <a:cxn ang="0">
                  <a:pos x="46" y="43"/>
                </a:cxn>
                <a:cxn ang="0">
                  <a:pos x="70" y="15"/>
                </a:cxn>
                <a:cxn ang="0">
                  <a:pos x="116" y="0"/>
                </a:cxn>
                <a:cxn ang="0">
                  <a:pos x="156" y="0"/>
                </a:cxn>
                <a:cxn ang="0">
                  <a:pos x="195" y="0"/>
                </a:cxn>
                <a:cxn ang="0">
                  <a:pos x="234" y="15"/>
                </a:cxn>
                <a:cxn ang="0">
                  <a:pos x="266" y="43"/>
                </a:cxn>
                <a:cxn ang="0">
                  <a:pos x="289" y="72"/>
                </a:cxn>
                <a:cxn ang="0">
                  <a:pos x="305" y="108"/>
                </a:cxn>
                <a:cxn ang="0">
                  <a:pos x="313" y="152"/>
                </a:cxn>
                <a:cxn ang="0">
                  <a:pos x="305" y="165"/>
                </a:cxn>
                <a:cxn ang="0">
                  <a:pos x="305" y="174"/>
                </a:cxn>
                <a:cxn ang="0">
                  <a:pos x="61" y="174"/>
                </a:cxn>
                <a:cxn ang="0">
                  <a:pos x="61" y="195"/>
                </a:cxn>
                <a:cxn ang="0">
                  <a:pos x="70" y="223"/>
                </a:cxn>
                <a:cxn ang="0">
                  <a:pos x="93" y="245"/>
                </a:cxn>
                <a:cxn ang="0">
                  <a:pos x="110" y="252"/>
                </a:cxn>
                <a:cxn ang="0">
                  <a:pos x="133" y="260"/>
                </a:cxn>
                <a:cxn ang="0">
                  <a:pos x="165" y="266"/>
                </a:cxn>
                <a:cxn ang="0">
                  <a:pos x="188" y="260"/>
                </a:cxn>
                <a:cxn ang="0">
                  <a:pos x="218" y="252"/>
                </a:cxn>
                <a:cxn ang="0">
                  <a:pos x="234" y="239"/>
                </a:cxn>
                <a:cxn ang="0">
                  <a:pos x="250" y="223"/>
                </a:cxn>
                <a:cxn ang="0">
                  <a:pos x="250" y="223"/>
                </a:cxn>
                <a:cxn ang="0">
                  <a:pos x="61" y="123"/>
                </a:cxn>
                <a:cxn ang="0">
                  <a:pos x="250" y="123"/>
                </a:cxn>
                <a:cxn ang="0">
                  <a:pos x="243" y="87"/>
                </a:cxn>
                <a:cxn ang="0">
                  <a:pos x="227" y="72"/>
                </a:cxn>
                <a:cxn ang="0">
                  <a:pos x="203" y="57"/>
                </a:cxn>
                <a:cxn ang="0">
                  <a:pos x="179" y="50"/>
                </a:cxn>
                <a:cxn ang="0">
                  <a:pos x="156" y="50"/>
                </a:cxn>
                <a:cxn ang="0">
                  <a:pos x="116" y="50"/>
                </a:cxn>
                <a:cxn ang="0">
                  <a:pos x="93" y="66"/>
                </a:cxn>
                <a:cxn ang="0">
                  <a:pos x="70" y="80"/>
                </a:cxn>
                <a:cxn ang="0">
                  <a:pos x="61" y="101"/>
                </a:cxn>
                <a:cxn ang="0">
                  <a:pos x="61" y="123"/>
                </a:cxn>
                <a:cxn ang="0">
                  <a:pos x="61" y="123"/>
                </a:cxn>
              </a:cxnLst>
              <a:rect l="0" t="0" r="r" b="b"/>
              <a:pathLst>
                <a:path w="314" h="318">
                  <a:moveTo>
                    <a:pt x="250" y="223"/>
                  </a:moveTo>
                  <a:lnTo>
                    <a:pt x="305" y="223"/>
                  </a:lnTo>
                  <a:lnTo>
                    <a:pt x="298" y="252"/>
                  </a:lnTo>
                  <a:lnTo>
                    <a:pt x="282" y="281"/>
                  </a:lnTo>
                  <a:lnTo>
                    <a:pt x="259" y="296"/>
                  </a:lnTo>
                  <a:lnTo>
                    <a:pt x="227" y="303"/>
                  </a:lnTo>
                  <a:lnTo>
                    <a:pt x="195" y="310"/>
                  </a:lnTo>
                  <a:lnTo>
                    <a:pt x="165" y="317"/>
                  </a:lnTo>
                  <a:lnTo>
                    <a:pt x="116" y="310"/>
                  </a:lnTo>
                  <a:lnTo>
                    <a:pt x="70" y="303"/>
                  </a:lnTo>
                  <a:lnTo>
                    <a:pt x="46" y="281"/>
                  </a:lnTo>
                  <a:lnTo>
                    <a:pt x="23" y="245"/>
                  </a:lnTo>
                  <a:lnTo>
                    <a:pt x="6" y="201"/>
                  </a:lnTo>
                  <a:lnTo>
                    <a:pt x="0" y="165"/>
                  </a:lnTo>
                  <a:lnTo>
                    <a:pt x="0" y="123"/>
                  </a:lnTo>
                  <a:lnTo>
                    <a:pt x="6" y="87"/>
                  </a:lnTo>
                  <a:lnTo>
                    <a:pt x="31" y="66"/>
                  </a:lnTo>
                  <a:lnTo>
                    <a:pt x="46" y="43"/>
                  </a:lnTo>
                  <a:lnTo>
                    <a:pt x="70" y="15"/>
                  </a:lnTo>
                  <a:lnTo>
                    <a:pt x="116" y="0"/>
                  </a:lnTo>
                  <a:lnTo>
                    <a:pt x="156" y="0"/>
                  </a:lnTo>
                  <a:lnTo>
                    <a:pt x="195" y="0"/>
                  </a:lnTo>
                  <a:lnTo>
                    <a:pt x="234" y="15"/>
                  </a:lnTo>
                  <a:lnTo>
                    <a:pt x="266" y="43"/>
                  </a:lnTo>
                  <a:lnTo>
                    <a:pt x="289" y="72"/>
                  </a:lnTo>
                  <a:lnTo>
                    <a:pt x="305" y="108"/>
                  </a:lnTo>
                  <a:lnTo>
                    <a:pt x="313" y="152"/>
                  </a:lnTo>
                  <a:lnTo>
                    <a:pt x="305" y="165"/>
                  </a:lnTo>
                  <a:lnTo>
                    <a:pt x="305" y="174"/>
                  </a:lnTo>
                  <a:lnTo>
                    <a:pt x="61" y="174"/>
                  </a:lnTo>
                  <a:lnTo>
                    <a:pt x="61" y="195"/>
                  </a:lnTo>
                  <a:lnTo>
                    <a:pt x="70" y="223"/>
                  </a:lnTo>
                  <a:lnTo>
                    <a:pt x="93" y="245"/>
                  </a:lnTo>
                  <a:lnTo>
                    <a:pt x="110" y="252"/>
                  </a:lnTo>
                  <a:lnTo>
                    <a:pt x="133" y="260"/>
                  </a:lnTo>
                  <a:lnTo>
                    <a:pt x="165" y="266"/>
                  </a:lnTo>
                  <a:lnTo>
                    <a:pt x="188" y="260"/>
                  </a:lnTo>
                  <a:lnTo>
                    <a:pt x="218" y="252"/>
                  </a:lnTo>
                  <a:lnTo>
                    <a:pt x="234" y="239"/>
                  </a:lnTo>
                  <a:lnTo>
                    <a:pt x="250" y="223"/>
                  </a:lnTo>
                  <a:lnTo>
                    <a:pt x="250" y="223"/>
                  </a:lnTo>
                  <a:close/>
                  <a:moveTo>
                    <a:pt x="61" y="123"/>
                  </a:moveTo>
                  <a:lnTo>
                    <a:pt x="250" y="123"/>
                  </a:lnTo>
                  <a:lnTo>
                    <a:pt x="243" y="87"/>
                  </a:lnTo>
                  <a:lnTo>
                    <a:pt x="227" y="72"/>
                  </a:lnTo>
                  <a:lnTo>
                    <a:pt x="203" y="57"/>
                  </a:lnTo>
                  <a:lnTo>
                    <a:pt x="179" y="50"/>
                  </a:lnTo>
                  <a:lnTo>
                    <a:pt x="156" y="50"/>
                  </a:lnTo>
                  <a:lnTo>
                    <a:pt x="116" y="50"/>
                  </a:lnTo>
                  <a:lnTo>
                    <a:pt x="93" y="66"/>
                  </a:lnTo>
                  <a:lnTo>
                    <a:pt x="70" y="80"/>
                  </a:lnTo>
                  <a:lnTo>
                    <a:pt x="61" y="101"/>
                  </a:lnTo>
                  <a:lnTo>
                    <a:pt x="61" y="123"/>
                  </a:lnTo>
                  <a:lnTo>
                    <a:pt x="61" y="1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58"/>
            <p:cNvSpPr>
              <a:spLocks noChangeArrowheads="1"/>
            </p:cNvSpPr>
            <p:nvPr/>
          </p:nvSpPr>
          <p:spPr bwMode="auto">
            <a:xfrm>
              <a:off x="4513" y="1691"/>
              <a:ext cx="65" cy="71"/>
            </a:xfrm>
            <a:custGeom>
              <a:avLst/>
              <a:gdLst/>
              <a:ahLst/>
              <a:cxnLst>
                <a:cxn ang="0">
                  <a:pos x="228" y="195"/>
                </a:cxn>
                <a:cxn ang="0">
                  <a:pos x="290" y="201"/>
                </a:cxn>
                <a:cxn ang="0">
                  <a:pos x="274" y="239"/>
                </a:cxn>
                <a:cxn ang="0">
                  <a:pos x="260" y="260"/>
                </a:cxn>
                <a:cxn ang="0">
                  <a:pos x="243" y="287"/>
                </a:cxn>
                <a:cxn ang="0">
                  <a:pos x="211" y="303"/>
                </a:cxn>
                <a:cxn ang="0">
                  <a:pos x="180" y="310"/>
                </a:cxn>
                <a:cxn ang="0">
                  <a:pos x="141" y="317"/>
                </a:cxn>
                <a:cxn ang="0">
                  <a:pos x="110" y="310"/>
                </a:cxn>
                <a:cxn ang="0">
                  <a:pos x="71" y="303"/>
                </a:cxn>
                <a:cxn ang="0">
                  <a:pos x="40" y="281"/>
                </a:cxn>
                <a:cxn ang="0">
                  <a:pos x="16" y="245"/>
                </a:cxn>
                <a:cxn ang="0">
                  <a:pos x="0" y="201"/>
                </a:cxn>
                <a:cxn ang="0">
                  <a:pos x="0" y="152"/>
                </a:cxn>
                <a:cxn ang="0">
                  <a:pos x="0" y="116"/>
                </a:cxn>
                <a:cxn ang="0">
                  <a:pos x="8" y="72"/>
                </a:cxn>
                <a:cxn ang="0">
                  <a:pos x="23" y="50"/>
                </a:cxn>
                <a:cxn ang="0">
                  <a:pos x="46" y="29"/>
                </a:cxn>
                <a:cxn ang="0">
                  <a:pos x="63" y="15"/>
                </a:cxn>
                <a:cxn ang="0">
                  <a:pos x="110" y="0"/>
                </a:cxn>
                <a:cxn ang="0">
                  <a:pos x="141" y="0"/>
                </a:cxn>
                <a:cxn ang="0">
                  <a:pos x="180" y="0"/>
                </a:cxn>
                <a:cxn ang="0">
                  <a:pos x="205" y="6"/>
                </a:cxn>
                <a:cxn ang="0">
                  <a:pos x="235" y="22"/>
                </a:cxn>
                <a:cxn ang="0">
                  <a:pos x="251" y="43"/>
                </a:cxn>
                <a:cxn ang="0">
                  <a:pos x="267" y="66"/>
                </a:cxn>
                <a:cxn ang="0">
                  <a:pos x="274" y="101"/>
                </a:cxn>
                <a:cxn ang="0">
                  <a:pos x="211" y="101"/>
                </a:cxn>
                <a:cxn ang="0">
                  <a:pos x="205" y="80"/>
                </a:cxn>
                <a:cxn ang="0">
                  <a:pos x="188" y="57"/>
                </a:cxn>
                <a:cxn ang="0">
                  <a:pos x="173" y="50"/>
                </a:cxn>
                <a:cxn ang="0">
                  <a:pos x="141" y="50"/>
                </a:cxn>
                <a:cxn ang="0">
                  <a:pos x="127" y="50"/>
                </a:cxn>
                <a:cxn ang="0">
                  <a:pos x="101" y="57"/>
                </a:cxn>
                <a:cxn ang="0">
                  <a:pos x="78" y="72"/>
                </a:cxn>
                <a:cxn ang="0">
                  <a:pos x="63" y="101"/>
                </a:cxn>
                <a:cxn ang="0">
                  <a:pos x="63" y="123"/>
                </a:cxn>
                <a:cxn ang="0">
                  <a:pos x="55" y="152"/>
                </a:cxn>
                <a:cxn ang="0">
                  <a:pos x="63" y="195"/>
                </a:cxn>
                <a:cxn ang="0">
                  <a:pos x="63" y="223"/>
                </a:cxn>
                <a:cxn ang="0">
                  <a:pos x="78" y="245"/>
                </a:cxn>
                <a:cxn ang="0">
                  <a:pos x="101" y="252"/>
                </a:cxn>
                <a:cxn ang="0">
                  <a:pos x="118" y="260"/>
                </a:cxn>
                <a:cxn ang="0">
                  <a:pos x="141" y="266"/>
                </a:cxn>
                <a:cxn ang="0">
                  <a:pos x="173" y="260"/>
                </a:cxn>
                <a:cxn ang="0">
                  <a:pos x="196" y="252"/>
                </a:cxn>
                <a:cxn ang="0">
                  <a:pos x="211" y="230"/>
                </a:cxn>
                <a:cxn ang="0">
                  <a:pos x="228" y="195"/>
                </a:cxn>
                <a:cxn ang="0">
                  <a:pos x="228" y="195"/>
                </a:cxn>
              </a:cxnLst>
              <a:rect l="0" t="0" r="r" b="b"/>
              <a:pathLst>
                <a:path w="291" h="318">
                  <a:moveTo>
                    <a:pt x="228" y="195"/>
                  </a:moveTo>
                  <a:lnTo>
                    <a:pt x="290" y="201"/>
                  </a:lnTo>
                  <a:lnTo>
                    <a:pt x="274" y="239"/>
                  </a:lnTo>
                  <a:lnTo>
                    <a:pt x="260" y="260"/>
                  </a:lnTo>
                  <a:lnTo>
                    <a:pt x="243" y="287"/>
                  </a:lnTo>
                  <a:lnTo>
                    <a:pt x="211" y="303"/>
                  </a:lnTo>
                  <a:lnTo>
                    <a:pt x="180" y="310"/>
                  </a:lnTo>
                  <a:lnTo>
                    <a:pt x="141" y="317"/>
                  </a:lnTo>
                  <a:lnTo>
                    <a:pt x="110" y="310"/>
                  </a:lnTo>
                  <a:lnTo>
                    <a:pt x="71" y="303"/>
                  </a:lnTo>
                  <a:lnTo>
                    <a:pt x="40" y="281"/>
                  </a:lnTo>
                  <a:lnTo>
                    <a:pt x="16" y="245"/>
                  </a:lnTo>
                  <a:lnTo>
                    <a:pt x="0" y="201"/>
                  </a:lnTo>
                  <a:lnTo>
                    <a:pt x="0" y="152"/>
                  </a:lnTo>
                  <a:lnTo>
                    <a:pt x="0" y="116"/>
                  </a:lnTo>
                  <a:lnTo>
                    <a:pt x="8" y="72"/>
                  </a:lnTo>
                  <a:lnTo>
                    <a:pt x="23" y="50"/>
                  </a:lnTo>
                  <a:lnTo>
                    <a:pt x="46" y="29"/>
                  </a:lnTo>
                  <a:lnTo>
                    <a:pt x="63" y="15"/>
                  </a:lnTo>
                  <a:lnTo>
                    <a:pt x="110" y="0"/>
                  </a:lnTo>
                  <a:lnTo>
                    <a:pt x="141" y="0"/>
                  </a:lnTo>
                  <a:lnTo>
                    <a:pt x="180" y="0"/>
                  </a:lnTo>
                  <a:lnTo>
                    <a:pt x="205" y="6"/>
                  </a:lnTo>
                  <a:lnTo>
                    <a:pt x="235" y="22"/>
                  </a:lnTo>
                  <a:lnTo>
                    <a:pt x="251" y="43"/>
                  </a:lnTo>
                  <a:lnTo>
                    <a:pt x="267" y="66"/>
                  </a:lnTo>
                  <a:lnTo>
                    <a:pt x="274" y="101"/>
                  </a:lnTo>
                  <a:lnTo>
                    <a:pt x="211" y="101"/>
                  </a:lnTo>
                  <a:lnTo>
                    <a:pt x="205" y="80"/>
                  </a:lnTo>
                  <a:lnTo>
                    <a:pt x="188" y="57"/>
                  </a:lnTo>
                  <a:lnTo>
                    <a:pt x="173" y="50"/>
                  </a:lnTo>
                  <a:lnTo>
                    <a:pt x="141" y="50"/>
                  </a:lnTo>
                  <a:lnTo>
                    <a:pt x="127" y="50"/>
                  </a:lnTo>
                  <a:lnTo>
                    <a:pt x="101" y="57"/>
                  </a:lnTo>
                  <a:lnTo>
                    <a:pt x="78" y="72"/>
                  </a:lnTo>
                  <a:lnTo>
                    <a:pt x="63" y="101"/>
                  </a:lnTo>
                  <a:lnTo>
                    <a:pt x="63" y="123"/>
                  </a:lnTo>
                  <a:lnTo>
                    <a:pt x="55" y="152"/>
                  </a:lnTo>
                  <a:lnTo>
                    <a:pt x="63" y="195"/>
                  </a:lnTo>
                  <a:lnTo>
                    <a:pt x="63" y="223"/>
                  </a:lnTo>
                  <a:lnTo>
                    <a:pt x="78" y="245"/>
                  </a:lnTo>
                  <a:lnTo>
                    <a:pt x="101" y="252"/>
                  </a:lnTo>
                  <a:lnTo>
                    <a:pt x="118" y="260"/>
                  </a:lnTo>
                  <a:lnTo>
                    <a:pt x="141" y="266"/>
                  </a:lnTo>
                  <a:lnTo>
                    <a:pt x="173" y="260"/>
                  </a:lnTo>
                  <a:lnTo>
                    <a:pt x="196" y="252"/>
                  </a:lnTo>
                  <a:lnTo>
                    <a:pt x="211" y="230"/>
                  </a:lnTo>
                  <a:lnTo>
                    <a:pt x="228" y="195"/>
                  </a:lnTo>
                  <a:lnTo>
                    <a:pt x="228" y="195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59"/>
            <p:cNvSpPr>
              <a:spLocks noChangeArrowheads="1"/>
            </p:cNvSpPr>
            <p:nvPr/>
          </p:nvSpPr>
          <p:spPr bwMode="auto">
            <a:xfrm>
              <a:off x="4586" y="1691"/>
              <a:ext cx="67" cy="71"/>
            </a:xfrm>
            <a:custGeom>
              <a:avLst/>
              <a:gdLst/>
              <a:ahLst/>
              <a:cxnLst>
                <a:cxn ang="0">
                  <a:pos x="188" y="296"/>
                </a:cxn>
                <a:cxn ang="0">
                  <a:pos x="133" y="310"/>
                </a:cxn>
                <a:cxn ang="0">
                  <a:pos x="70" y="310"/>
                </a:cxn>
                <a:cxn ang="0">
                  <a:pos x="23" y="296"/>
                </a:cxn>
                <a:cxn ang="0">
                  <a:pos x="0" y="252"/>
                </a:cxn>
                <a:cxn ang="0">
                  <a:pos x="0" y="201"/>
                </a:cxn>
                <a:cxn ang="0">
                  <a:pos x="15" y="174"/>
                </a:cxn>
                <a:cxn ang="0">
                  <a:pos x="55" y="144"/>
                </a:cxn>
                <a:cxn ang="0">
                  <a:pos x="87" y="137"/>
                </a:cxn>
                <a:cxn ang="0">
                  <a:pos x="148" y="130"/>
                </a:cxn>
                <a:cxn ang="0">
                  <a:pos x="204" y="116"/>
                </a:cxn>
                <a:cxn ang="0">
                  <a:pos x="211" y="108"/>
                </a:cxn>
                <a:cxn ang="0">
                  <a:pos x="195" y="66"/>
                </a:cxn>
                <a:cxn ang="0">
                  <a:pos x="140" y="50"/>
                </a:cxn>
                <a:cxn ang="0">
                  <a:pos x="87" y="57"/>
                </a:cxn>
                <a:cxn ang="0">
                  <a:pos x="61" y="101"/>
                </a:cxn>
                <a:cxn ang="0">
                  <a:pos x="6" y="57"/>
                </a:cxn>
                <a:cxn ang="0">
                  <a:pos x="46" y="22"/>
                </a:cxn>
                <a:cxn ang="0">
                  <a:pos x="110" y="0"/>
                </a:cxn>
                <a:cxn ang="0">
                  <a:pos x="188" y="0"/>
                </a:cxn>
                <a:cxn ang="0">
                  <a:pos x="243" y="15"/>
                </a:cxn>
                <a:cxn ang="0">
                  <a:pos x="266" y="50"/>
                </a:cxn>
                <a:cxn ang="0">
                  <a:pos x="273" y="80"/>
                </a:cxn>
                <a:cxn ang="0">
                  <a:pos x="273" y="179"/>
                </a:cxn>
                <a:cxn ang="0">
                  <a:pos x="273" y="245"/>
                </a:cxn>
                <a:cxn ang="0">
                  <a:pos x="290" y="287"/>
                </a:cxn>
                <a:cxn ang="0">
                  <a:pos x="243" y="310"/>
                </a:cxn>
                <a:cxn ang="0">
                  <a:pos x="211" y="266"/>
                </a:cxn>
                <a:cxn ang="0">
                  <a:pos x="211" y="165"/>
                </a:cxn>
                <a:cxn ang="0">
                  <a:pos x="125" y="179"/>
                </a:cxn>
                <a:cxn ang="0">
                  <a:pos x="78" y="188"/>
                </a:cxn>
                <a:cxn ang="0">
                  <a:pos x="61" y="201"/>
                </a:cxn>
                <a:cxn ang="0">
                  <a:pos x="55" y="230"/>
                </a:cxn>
                <a:cxn ang="0">
                  <a:pos x="70" y="252"/>
                </a:cxn>
                <a:cxn ang="0">
                  <a:pos x="116" y="266"/>
                </a:cxn>
                <a:cxn ang="0">
                  <a:pos x="172" y="252"/>
                </a:cxn>
                <a:cxn ang="0">
                  <a:pos x="204" y="223"/>
                </a:cxn>
                <a:cxn ang="0">
                  <a:pos x="204" y="179"/>
                </a:cxn>
                <a:cxn ang="0">
                  <a:pos x="211" y="165"/>
                </a:cxn>
              </a:cxnLst>
              <a:rect l="0" t="0" r="r" b="b"/>
              <a:pathLst>
                <a:path w="299" h="318">
                  <a:moveTo>
                    <a:pt x="211" y="266"/>
                  </a:moveTo>
                  <a:lnTo>
                    <a:pt x="188" y="296"/>
                  </a:lnTo>
                  <a:lnTo>
                    <a:pt x="165" y="310"/>
                  </a:lnTo>
                  <a:lnTo>
                    <a:pt x="133" y="310"/>
                  </a:lnTo>
                  <a:lnTo>
                    <a:pt x="101" y="317"/>
                  </a:lnTo>
                  <a:lnTo>
                    <a:pt x="70" y="310"/>
                  </a:lnTo>
                  <a:lnTo>
                    <a:pt x="46" y="303"/>
                  </a:lnTo>
                  <a:lnTo>
                    <a:pt x="23" y="296"/>
                  </a:lnTo>
                  <a:lnTo>
                    <a:pt x="6" y="281"/>
                  </a:lnTo>
                  <a:lnTo>
                    <a:pt x="0" y="252"/>
                  </a:lnTo>
                  <a:lnTo>
                    <a:pt x="0" y="230"/>
                  </a:lnTo>
                  <a:lnTo>
                    <a:pt x="0" y="201"/>
                  </a:lnTo>
                  <a:lnTo>
                    <a:pt x="6" y="188"/>
                  </a:lnTo>
                  <a:lnTo>
                    <a:pt x="15" y="174"/>
                  </a:lnTo>
                  <a:lnTo>
                    <a:pt x="38" y="152"/>
                  </a:lnTo>
                  <a:lnTo>
                    <a:pt x="55" y="144"/>
                  </a:lnTo>
                  <a:lnTo>
                    <a:pt x="70" y="137"/>
                  </a:lnTo>
                  <a:lnTo>
                    <a:pt x="87" y="137"/>
                  </a:lnTo>
                  <a:lnTo>
                    <a:pt x="116" y="130"/>
                  </a:lnTo>
                  <a:lnTo>
                    <a:pt x="148" y="130"/>
                  </a:lnTo>
                  <a:lnTo>
                    <a:pt x="188" y="123"/>
                  </a:lnTo>
                  <a:lnTo>
                    <a:pt x="204" y="116"/>
                  </a:lnTo>
                  <a:lnTo>
                    <a:pt x="204" y="108"/>
                  </a:lnTo>
                  <a:lnTo>
                    <a:pt x="211" y="108"/>
                  </a:lnTo>
                  <a:lnTo>
                    <a:pt x="204" y="80"/>
                  </a:lnTo>
                  <a:lnTo>
                    <a:pt x="195" y="66"/>
                  </a:lnTo>
                  <a:lnTo>
                    <a:pt x="172" y="50"/>
                  </a:lnTo>
                  <a:lnTo>
                    <a:pt x="140" y="50"/>
                  </a:lnTo>
                  <a:lnTo>
                    <a:pt x="110" y="50"/>
                  </a:lnTo>
                  <a:lnTo>
                    <a:pt x="87" y="57"/>
                  </a:lnTo>
                  <a:lnTo>
                    <a:pt x="70" y="72"/>
                  </a:lnTo>
                  <a:lnTo>
                    <a:pt x="61" y="101"/>
                  </a:lnTo>
                  <a:lnTo>
                    <a:pt x="0" y="87"/>
                  </a:lnTo>
                  <a:lnTo>
                    <a:pt x="6" y="57"/>
                  </a:lnTo>
                  <a:lnTo>
                    <a:pt x="23" y="43"/>
                  </a:lnTo>
                  <a:lnTo>
                    <a:pt x="46" y="22"/>
                  </a:lnTo>
                  <a:lnTo>
                    <a:pt x="70" y="6"/>
                  </a:lnTo>
                  <a:lnTo>
                    <a:pt x="110" y="0"/>
                  </a:lnTo>
                  <a:lnTo>
                    <a:pt x="148" y="0"/>
                  </a:lnTo>
                  <a:lnTo>
                    <a:pt x="188" y="0"/>
                  </a:lnTo>
                  <a:lnTo>
                    <a:pt x="211" y="6"/>
                  </a:lnTo>
                  <a:lnTo>
                    <a:pt x="243" y="15"/>
                  </a:lnTo>
                  <a:lnTo>
                    <a:pt x="259" y="29"/>
                  </a:lnTo>
                  <a:lnTo>
                    <a:pt x="266" y="50"/>
                  </a:lnTo>
                  <a:lnTo>
                    <a:pt x="273" y="66"/>
                  </a:lnTo>
                  <a:lnTo>
                    <a:pt x="273" y="80"/>
                  </a:lnTo>
                  <a:lnTo>
                    <a:pt x="273" y="116"/>
                  </a:lnTo>
                  <a:lnTo>
                    <a:pt x="273" y="179"/>
                  </a:lnTo>
                  <a:lnTo>
                    <a:pt x="273" y="223"/>
                  </a:lnTo>
                  <a:lnTo>
                    <a:pt x="273" y="245"/>
                  </a:lnTo>
                  <a:lnTo>
                    <a:pt x="273" y="266"/>
                  </a:lnTo>
                  <a:lnTo>
                    <a:pt x="290" y="287"/>
                  </a:lnTo>
                  <a:lnTo>
                    <a:pt x="298" y="310"/>
                  </a:lnTo>
                  <a:lnTo>
                    <a:pt x="243" y="310"/>
                  </a:lnTo>
                  <a:lnTo>
                    <a:pt x="227" y="296"/>
                  </a:lnTo>
                  <a:lnTo>
                    <a:pt x="211" y="266"/>
                  </a:lnTo>
                  <a:lnTo>
                    <a:pt x="211" y="266"/>
                  </a:lnTo>
                  <a:close/>
                  <a:moveTo>
                    <a:pt x="211" y="165"/>
                  </a:moveTo>
                  <a:lnTo>
                    <a:pt x="179" y="174"/>
                  </a:lnTo>
                  <a:lnTo>
                    <a:pt x="125" y="179"/>
                  </a:lnTo>
                  <a:lnTo>
                    <a:pt x="101" y="188"/>
                  </a:lnTo>
                  <a:lnTo>
                    <a:pt x="78" y="188"/>
                  </a:lnTo>
                  <a:lnTo>
                    <a:pt x="70" y="195"/>
                  </a:lnTo>
                  <a:lnTo>
                    <a:pt x="61" y="201"/>
                  </a:lnTo>
                  <a:lnTo>
                    <a:pt x="55" y="209"/>
                  </a:lnTo>
                  <a:lnTo>
                    <a:pt x="55" y="230"/>
                  </a:lnTo>
                  <a:lnTo>
                    <a:pt x="61" y="245"/>
                  </a:lnTo>
                  <a:lnTo>
                    <a:pt x="70" y="252"/>
                  </a:lnTo>
                  <a:lnTo>
                    <a:pt x="87" y="260"/>
                  </a:lnTo>
                  <a:lnTo>
                    <a:pt x="116" y="266"/>
                  </a:lnTo>
                  <a:lnTo>
                    <a:pt x="140" y="260"/>
                  </a:lnTo>
                  <a:lnTo>
                    <a:pt x="172" y="252"/>
                  </a:lnTo>
                  <a:lnTo>
                    <a:pt x="188" y="239"/>
                  </a:lnTo>
                  <a:lnTo>
                    <a:pt x="204" y="223"/>
                  </a:lnTo>
                  <a:lnTo>
                    <a:pt x="204" y="201"/>
                  </a:lnTo>
                  <a:lnTo>
                    <a:pt x="204" y="179"/>
                  </a:lnTo>
                  <a:lnTo>
                    <a:pt x="211" y="165"/>
                  </a:lnTo>
                  <a:lnTo>
                    <a:pt x="211" y="1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60"/>
            <p:cNvSpPr>
              <a:spLocks noChangeArrowheads="1"/>
            </p:cNvSpPr>
            <p:nvPr/>
          </p:nvSpPr>
          <p:spPr bwMode="auto">
            <a:xfrm>
              <a:off x="4661" y="1691"/>
              <a:ext cx="69" cy="97"/>
            </a:xfrm>
            <a:custGeom>
              <a:avLst/>
              <a:gdLst/>
              <a:ahLst/>
              <a:cxnLst>
                <a:cxn ang="0">
                  <a:pos x="39" y="423"/>
                </a:cxn>
                <a:cxn ang="0">
                  <a:pos x="32" y="372"/>
                </a:cxn>
                <a:cxn ang="0">
                  <a:pos x="47" y="381"/>
                </a:cxn>
                <a:cxn ang="0">
                  <a:pos x="62" y="381"/>
                </a:cxn>
                <a:cxn ang="0">
                  <a:pos x="71" y="381"/>
                </a:cxn>
                <a:cxn ang="0">
                  <a:pos x="94" y="372"/>
                </a:cxn>
                <a:cxn ang="0">
                  <a:pos x="102" y="366"/>
                </a:cxn>
                <a:cxn ang="0">
                  <a:pos x="111" y="358"/>
                </a:cxn>
                <a:cxn ang="0">
                  <a:pos x="117" y="351"/>
                </a:cxn>
                <a:cxn ang="0">
                  <a:pos x="127" y="321"/>
                </a:cxn>
                <a:cxn ang="0">
                  <a:pos x="127" y="315"/>
                </a:cxn>
                <a:cxn ang="0">
                  <a:pos x="127" y="309"/>
                </a:cxn>
                <a:cxn ang="0">
                  <a:pos x="0" y="0"/>
                </a:cxn>
                <a:cxn ang="0">
                  <a:pos x="62" y="0"/>
                </a:cxn>
                <a:cxn ang="0">
                  <a:pos x="134" y="172"/>
                </a:cxn>
                <a:cxn ang="0">
                  <a:pos x="140" y="199"/>
                </a:cxn>
                <a:cxn ang="0">
                  <a:pos x="157" y="237"/>
                </a:cxn>
                <a:cxn ang="0">
                  <a:pos x="166" y="208"/>
                </a:cxn>
                <a:cxn ang="0">
                  <a:pos x="180" y="178"/>
                </a:cxn>
                <a:cxn ang="0">
                  <a:pos x="244" y="0"/>
                </a:cxn>
                <a:cxn ang="0">
                  <a:pos x="306" y="0"/>
                </a:cxn>
                <a:cxn ang="0">
                  <a:pos x="189" y="315"/>
                </a:cxn>
                <a:cxn ang="0">
                  <a:pos x="180" y="351"/>
                </a:cxn>
                <a:cxn ang="0">
                  <a:pos x="166" y="366"/>
                </a:cxn>
                <a:cxn ang="0">
                  <a:pos x="157" y="381"/>
                </a:cxn>
                <a:cxn ang="0">
                  <a:pos x="134" y="409"/>
                </a:cxn>
                <a:cxn ang="0">
                  <a:pos x="117" y="423"/>
                </a:cxn>
                <a:cxn ang="0">
                  <a:pos x="102" y="432"/>
                </a:cxn>
                <a:cxn ang="0">
                  <a:pos x="71" y="432"/>
                </a:cxn>
                <a:cxn ang="0">
                  <a:pos x="55" y="432"/>
                </a:cxn>
                <a:cxn ang="0">
                  <a:pos x="39" y="423"/>
                </a:cxn>
                <a:cxn ang="0">
                  <a:pos x="39" y="423"/>
                </a:cxn>
              </a:cxnLst>
              <a:rect l="0" t="0" r="r" b="b"/>
              <a:pathLst>
                <a:path w="307" h="433">
                  <a:moveTo>
                    <a:pt x="39" y="423"/>
                  </a:moveTo>
                  <a:lnTo>
                    <a:pt x="32" y="372"/>
                  </a:lnTo>
                  <a:lnTo>
                    <a:pt x="47" y="381"/>
                  </a:lnTo>
                  <a:lnTo>
                    <a:pt x="62" y="381"/>
                  </a:lnTo>
                  <a:lnTo>
                    <a:pt x="71" y="381"/>
                  </a:lnTo>
                  <a:lnTo>
                    <a:pt x="94" y="372"/>
                  </a:lnTo>
                  <a:lnTo>
                    <a:pt x="102" y="366"/>
                  </a:lnTo>
                  <a:lnTo>
                    <a:pt x="111" y="358"/>
                  </a:lnTo>
                  <a:lnTo>
                    <a:pt x="117" y="351"/>
                  </a:lnTo>
                  <a:lnTo>
                    <a:pt x="127" y="321"/>
                  </a:lnTo>
                  <a:lnTo>
                    <a:pt x="127" y="315"/>
                  </a:lnTo>
                  <a:lnTo>
                    <a:pt x="127" y="309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34" y="172"/>
                  </a:lnTo>
                  <a:lnTo>
                    <a:pt x="140" y="199"/>
                  </a:lnTo>
                  <a:lnTo>
                    <a:pt x="157" y="237"/>
                  </a:lnTo>
                  <a:lnTo>
                    <a:pt x="166" y="208"/>
                  </a:lnTo>
                  <a:lnTo>
                    <a:pt x="180" y="178"/>
                  </a:lnTo>
                  <a:lnTo>
                    <a:pt x="244" y="0"/>
                  </a:lnTo>
                  <a:lnTo>
                    <a:pt x="306" y="0"/>
                  </a:lnTo>
                  <a:lnTo>
                    <a:pt x="189" y="315"/>
                  </a:lnTo>
                  <a:lnTo>
                    <a:pt x="180" y="351"/>
                  </a:lnTo>
                  <a:lnTo>
                    <a:pt x="166" y="366"/>
                  </a:lnTo>
                  <a:lnTo>
                    <a:pt x="157" y="381"/>
                  </a:lnTo>
                  <a:lnTo>
                    <a:pt x="134" y="409"/>
                  </a:lnTo>
                  <a:lnTo>
                    <a:pt x="117" y="423"/>
                  </a:lnTo>
                  <a:lnTo>
                    <a:pt x="102" y="432"/>
                  </a:lnTo>
                  <a:lnTo>
                    <a:pt x="71" y="432"/>
                  </a:lnTo>
                  <a:lnTo>
                    <a:pt x="55" y="432"/>
                  </a:lnTo>
                  <a:lnTo>
                    <a:pt x="39" y="423"/>
                  </a:lnTo>
                  <a:lnTo>
                    <a:pt x="39" y="42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61"/>
            <p:cNvSpPr>
              <a:spLocks noChangeArrowheads="1"/>
            </p:cNvSpPr>
            <p:nvPr/>
          </p:nvSpPr>
          <p:spPr bwMode="auto">
            <a:xfrm>
              <a:off x="4736" y="1691"/>
              <a:ext cx="63" cy="71"/>
            </a:xfrm>
            <a:custGeom>
              <a:avLst/>
              <a:gdLst/>
              <a:ahLst/>
              <a:cxnLst>
                <a:cxn ang="0">
                  <a:pos x="63" y="209"/>
                </a:cxn>
                <a:cxn ang="0">
                  <a:pos x="88" y="252"/>
                </a:cxn>
                <a:cxn ang="0">
                  <a:pos x="150" y="266"/>
                </a:cxn>
                <a:cxn ang="0">
                  <a:pos x="205" y="252"/>
                </a:cxn>
                <a:cxn ang="0">
                  <a:pos x="219" y="223"/>
                </a:cxn>
                <a:cxn ang="0">
                  <a:pos x="189" y="195"/>
                </a:cxn>
                <a:cxn ang="0">
                  <a:pos x="141" y="179"/>
                </a:cxn>
                <a:cxn ang="0">
                  <a:pos x="55" y="152"/>
                </a:cxn>
                <a:cxn ang="0">
                  <a:pos x="23" y="130"/>
                </a:cxn>
                <a:cxn ang="0">
                  <a:pos x="16" y="87"/>
                </a:cxn>
                <a:cxn ang="0">
                  <a:pos x="23" y="50"/>
                </a:cxn>
                <a:cxn ang="0">
                  <a:pos x="46" y="15"/>
                </a:cxn>
                <a:cxn ang="0">
                  <a:pos x="88" y="6"/>
                </a:cxn>
                <a:cxn ang="0">
                  <a:pos x="127" y="0"/>
                </a:cxn>
                <a:cxn ang="0">
                  <a:pos x="189" y="6"/>
                </a:cxn>
                <a:cxn ang="0">
                  <a:pos x="235" y="29"/>
                </a:cxn>
                <a:cxn ang="0">
                  <a:pos x="251" y="80"/>
                </a:cxn>
                <a:cxn ang="0">
                  <a:pos x="189" y="72"/>
                </a:cxn>
                <a:cxn ang="0">
                  <a:pos x="156" y="50"/>
                </a:cxn>
                <a:cxn ang="0">
                  <a:pos x="101" y="50"/>
                </a:cxn>
                <a:cxn ang="0">
                  <a:pos x="78" y="66"/>
                </a:cxn>
                <a:cxn ang="0">
                  <a:pos x="63" y="87"/>
                </a:cxn>
                <a:cxn ang="0">
                  <a:pos x="88" y="108"/>
                </a:cxn>
                <a:cxn ang="0">
                  <a:pos x="101" y="116"/>
                </a:cxn>
                <a:cxn ang="0">
                  <a:pos x="141" y="123"/>
                </a:cxn>
                <a:cxn ang="0">
                  <a:pos x="219" y="144"/>
                </a:cxn>
                <a:cxn ang="0">
                  <a:pos x="268" y="174"/>
                </a:cxn>
                <a:cxn ang="0">
                  <a:pos x="283" y="223"/>
                </a:cxn>
                <a:cxn ang="0">
                  <a:pos x="268" y="266"/>
                </a:cxn>
                <a:cxn ang="0">
                  <a:pos x="211" y="303"/>
                </a:cxn>
                <a:cxn ang="0">
                  <a:pos x="150" y="317"/>
                </a:cxn>
                <a:cxn ang="0">
                  <a:pos x="63" y="303"/>
                </a:cxn>
                <a:cxn ang="0">
                  <a:pos x="23" y="266"/>
                </a:cxn>
                <a:cxn ang="0">
                  <a:pos x="0" y="223"/>
                </a:cxn>
              </a:cxnLst>
              <a:rect l="0" t="0" r="r" b="b"/>
              <a:pathLst>
                <a:path w="284" h="318">
                  <a:moveTo>
                    <a:pt x="0" y="223"/>
                  </a:moveTo>
                  <a:lnTo>
                    <a:pt x="63" y="209"/>
                  </a:lnTo>
                  <a:lnTo>
                    <a:pt x="63" y="239"/>
                  </a:lnTo>
                  <a:lnTo>
                    <a:pt x="88" y="252"/>
                  </a:lnTo>
                  <a:lnTo>
                    <a:pt x="111" y="260"/>
                  </a:lnTo>
                  <a:lnTo>
                    <a:pt x="150" y="266"/>
                  </a:lnTo>
                  <a:lnTo>
                    <a:pt x="173" y="260"/>
                  </a:lnTo>
                  <a:lnTo>
                    <a:pt x="205" y="252"/>
                  </a:lnTo>
                  <a:lnTo>
                    <a:pt x="211" y="239"/>
                  </a:lnTo>
                  <a:lnTo>
                    <a:pt x="219" y="223"/>
                  </a:lnTo>
                  <a:lnTo>
                    <a:pt x="211" y="209"/>
                  </a:lnTo>
                  <a:lnTo>
                    <a:pt x="189" y="195"/>
                  </a:lnTo>
                  <a:lnTo>
                    <a:pt x="173" y="195"/>
                  </a:lnTo>
                  <a:lnTo>
                    <a:pt x="141" y="179"/>
                  </a:lnTo>
                  <a:lnTo>
                    <a:pt x="95" y="174"/>
                  </a:lnTo>
                  <a:lnTo>
                    <a:pt x="55" y="152"/>
                  </a:lnTo>
                  <a:lnTo>
                    <a:pt x="40" y="144"/>
                  </a:lnTo>
                  <a:lnTo>
                    <a:pt x="23" y="130"/>
                  </a:lnTo>
                  <a:lnTo>
                    <a:pt x="16" y="108"/>
                  </a:lnTo>
                  <a:lnTo>
                    <a:pt x="16" y="87"/>
                  </a:lnTo>
                  <a:lnTo>
                    <a:pt x="16" y="66"/>
                  </a:lnTo>
                  <a:lnTo>
                    <a:pt x="23" y="50"/>
                  </a:lnTo>
                  <a:lnTo>
                    <a:pt x="33" y="29"/>
                  </a:lnTo>
                  <a:lnTo>
                    <a:pt x="46" y="15"/>
                  </a:lnTo>
                  <a:lnTo>
                    <a:pt x="55" y="6"/>
                  </a:lnTo>
                  <a:lnTo>
                    <a:pt x="88" y="6"/>
                  </a:lnTo>
                  <a:lnTo>
                    <a:pt x="101" y="0"/>
                  </a:lnTo>
                  <a:lnTo>
                    <a:pt x="127" y="0"/>
                  </a:lnTo>
                  <a:lnTo>
                    <a:pt x="166" y="0"/>
                  </a:lnTo>
                  <a:lnTo>
                    <a:pt x="189" y="6"/>
                  </a:lnTo>
                  <a:lnTo>
                    <a:pt x="219" y="22"/>
                  </a:lnTo>
                  <a:lnTo>
                    <a:pt x="235" y="29"/>
                  </a:lnTo>
                  <a:lnTo>
                    <a:pt x="245" y="57"/>
                  </a:lnTo>
                  <a:lnTo>
                    <a:pt x="251" y="80"/>
                  </a:lnTo>
                  <a:lnTo>
                    <a:pt x="205" y="87"/>
                  </a:lnTo>
                  <a:lnTo>
                    <a:pt x="189" y="72"/>
                  </a:lnTo>
                  <a:lnTo>
                    <a:pt x="173" y="57"/>
                  </a:lnTo>
                  <a:lnTo>
                    <a:pt x="156" y="50"/>
                  </a:lnTo>
                  <a:lnTo>
                    <a:pt x="127" y="50"/>
                  </a:lnTo>
                  <a:lnTo>
                    <a:pt x="101" y="50"/>
                  </a:lnTo>
                  <a:lnTo>
                    <a:pt x="88" y="57"/>
                  </a:lnTo>
                  <a:lnTo>
                    <a:pt x="78" y="66"/>
                  </a:lnTo>
                  <a:lnTo>
                    <a:pt x="63" y="80"/>
                  </a:lnTo>
                  <a:lnTo>
                    <a:pt x="63" y="87"/>
                  </a:lnTo>
                  <a:lnTo>
                    <a:pt x="78" y="101"/>
                  </a:lnTo>
                  <a:lnTo>
                    <a:pt x="88" y="108"/>
                  </a:lnTo>
                  <a:lnTo>
                    <a:pt x="95" y="108"/>
                  </a:lnTo>
                  <a:lnTo>
                    <a:pt x="101" y="116"/>
                  </a:lnTo>
                  <a:lnTo>
                    <a:pt x="118" y="116"/>
                  </a:lnTo>
                  <a:lnTo>
                    <a:pt x="141" y="123"/>
                  </a:lnTo>
                  <a:lnTo>
                    <a:pt x="180" y="137"/>
                  </a:lnTo>
                  <a:lnTo>
                    <a:pt x="219" y="144"/>
                  </a:lnTo>
                  <a:lnTo>
                    <a:pt x="245" y="152"/>
                  </a:lnTo>
                  <a:lnTo>
                    <a:pt x="268" y="174"/>
                  </a:lnTo>
                  <a:lnTo>
                    <a:pt x="274" y="195"/>
                  </a:lnTo>
                  <a:lnTo>
                    <a:pt x="283" y="223"/>
                  </a:lnTo>
                  <a:lnTo>
                    <a:pt x="274" y="245"/>
                  </a:lnTo>
                  <a:lnTo>
                    <a:pt x="268" y="266"/>
                  </a:lnTo>
                  <a:lnTo>
                    <a:pt x="235" y="287"/>
                  </a:lnTo>
                  <a:lnTo>
                    <a:pt x="211" y="303"/>
                  </a:lnTo>
                  <a:lnTo>
                    <a:pt x="180" y="310"/>
                  </a:lnTo>
                  <a:lnTo>
                    <a:pt x="150" y="317"/>
                  </a:lnTo>
                  <a:lnTo>
                    <a:pt x="101" y="310"/>
                  </a:lnTo>
                  <a:lnTo>
                    <a:pt x="63" y="303"/>
                  </a:lnTo>
                  <a:lnTo>
                    <a:pt x="46" y="296"/>
                  </a:lnTo>
                  <a:lnTo>
                    <a:pt x="23" y="266"/>
                  </a:lnTo>
                  <a:lnTo>
                    <a:pt x="16" y="245"/>
                  </a:lnTo>
                  <a:lnTo>
                    <a:pt x="0" y="223"/>
                  </a:lnTo>
                  <a:lnTo>
                    <a:pt x="0" y="223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AutoShape 362"/>
            <p:cNvSpPr>
              <a:spLocks noChangeArrowheads="1"/>
            </p:cNvSpPr>
            <p:nvPr/>
          </p:nvSpPr>
          <p:spPr bwMode="auto">
            <a:xfrm>
              <a:off x="3980" y="1614"/>
              <a:ext cx="160" cy="214"/>
            </a:xfrm>
            <a:prstGeom prst="roundRect">
              <a:avLst>
                <a:gd name="adj" fmla="val 625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363"/>
            <p:cNvSpPr>
              <a:spLocks noChangeShapeType="1"/>
            </p:cNvSpPr>
            <p:nvPr/>
          </p:nvSpPr>
          <p:spPr bwMode="auto">
            <a:xfrm>
              <a:off x="3967" y="1722"/>
              <a:ext cx="185" cy="2"/>
            </a:xfrm>
            <a:prstGeom prst="line">
              <a:avLst/>
            </a:prstGeom>
            <a:noFill/>
            <a:ln w="111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64"/>
            <p:cNvSpPr>
              <a:spLocks noChangeArrowheads="1"/>
            </p:cNvSpPr>
            <p:nvPr/>
          </p:nvSpPr>
          <p:spPr bwMode="auto">
            <a:xfrm>
              <a:off x="4060" y="1721"/>
              <a:ext cx="3" cy="2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14"/>
                </a:cxn>
                <a:cxn ang="0">
                  <a:pos x="7" y="14"/>
                </a:cxn>
                <a:cxn ang="0">
                  <a:pos x="17" y="14"/>
                </a:cxn>
                <a:cxn ang="0">
                  <a:pos x="17" y="5"/>
                </a:cxn>
                <a:cxn ang="0">
                  <a:pos x="17" y="5"/>
                </a:cxn>
              </a:cxnLst>
              <a:rect l="0" t="0" r="r" b="b"/>
              <a:pathLst>
                <a:path w="18" h="15">
                  <a:moveTo>
                    <a:pt x="17" y="5"/>
                  </a:moveTo>
                  <a:lnTo>
                    <a:pt x="17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4"/>
                  </a:lnTo>
                  <a:lnTo>
                    <a:pt x="7" y="14"/>
                  </a:lnTo>
                  <a:lnTo>
                    <a:pt x="17" y="14"/>
                  </a:lnTo>
                  <a:lnTo>
                    <a:pt x="17" y="5"/>
                  </a:lnTo>
                  <a:lnTo>
                    <a:pt x="17" y="5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65"/>
            <p:cNvSpPr>
              <a:spLocks noChangeArrowheads="1"/>
            </p:cNvSpPr>
            <p:nvPr/>
          </p:nvSpPr>
          <p:spPr bwMode="auto">
            <a:xfrm>
              <a:off x="4179" y="1974"/>
              <a:ext cx="83" cy="96"/>
            </a:xfrm>
            <a:custGeom>
              <a:avLst/>
              <a:gdLst/>
              <a:ahLst/>
              <a:cxnLst>
                <a:cxn ang="0">
                  <a:pos x="149" y="426"/>
                </a:cxn>
                <a:cxn ang="0">
                  <a:pos x="149" y="51"/>
                </a:cxn>
                <a:cxn ang="0">
                  <a:pos x="0" y="51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368" y="51"/>
                </a:cxn>
                <a:cxn ang="0">
                  <a:pos x="212" y="51"/>
                </a:cxn>
                <a:cxn ang="0">
                  <a:pos x="212" y="426"/>
                </a:cxn>
                <a:cxn ang="0">
                  <a:pos x="149" y="426"/>
                </a:cxn>
                <a:cxn ang="0">
                  <a:pos x="149" y="426"/>
                </a:cxn>
              </a:cxnLst>
              <a:rect l="0" t="0" r="r" b="b"/>
              <a:pathLst>
                <a:path w="369" h="427">
                  <a:moveTo>
                    <a:pt x="149" y="426"/>
                  </a:moveTo>
                  <a:lnTo>
                    <a:pt x="14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368" y="0"/>
                  </a:lnTo>
                  <a:lnTo>
                    <a:pt x="368" y="51"/>
                  </a:lnTo>
                  <a:lnTo>
                    <a:pt x="212" y="51"/>
                  </a:lnTo>
                  <a:lnTo>
                    <a:pt x="212" y="426"/>
                  </a:lnTo>
                  <a:lnTo>
                    <a:pt x="149" y="426"/>
                  </a:lnTo>
                  <a:lnTo>
                    <a:pt x="149" y="42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AutoShape 366"/>
            <p:cNvSpPr>
              <a:spLocks noChangeArrowheads="1"/>
            </p:cNvSpPr>
            <p:nvPr/>
          </p:nvSpPr>
          <p:spPr bwMode="auto">
            <a:xfrm>
              <a:off x="4277" y="1974"/>
              <a:ext cx="10" cy="96"/>
            </a:xfrm>
            <a:prstGeom prst="roundRect">
              <a:avLst>
                <a:gd name="adj" fmla="val 1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67"/>
            <p:cNvSpPr>
              <a:spLocks noChangeArrowheads="1"/>
            </p:cNvSpPr>
            <p:nvPr/>
          </p:nvSpPr>
          <p:spPr bwMode="auto">
            <a:xfrm>
              <a:off x="4342" y="1974"/>
              <a:ext cx="65" cy="99"/>
            </a:xfrm>
            <a:custGeom>
              <a:avLst/>
              <a:gdLst/>
              <a:ahLst/>
              <a:cxnLst>
                <a:cxn ang="0">
                  <a:pos x="228" y="426"/>
                </a:cxn>
                <a:cxn ang="0">
                  <a:pos x="228" y="383"/>
                </a:cxn>
                <a:cxn ang="0">
                  <a:pos x="205" y="405"/>
                </a:cxn>
                <a:cxn ang="0">
                  <a:pos x="188" y="419"/>
                </a:cxn>
                <a:cxn ang="0">
                  <a:pos x="165" y="426"/>
                </a:cxn>
                <a:cxn ang="0">
                  <a:pos x="133" y="440"/>
                </a:cxn>
                <a:cxn ang="0">
                  <a:pos x="101" y="426"/>
                </a:cxn>
                <a:cxn ang="0">
                  <a:pos x="63" y="412"/>
                </a:cxn>
                <a:cxn ang="0">
                  <a:pos x="39" y="389"/>
                </a:cxn>
                <a:cxn ang="0">
                  <a:pos x="8" y="354"/>
                </a:cxn>
                <a:cxn ang="0">
                  <a:pos x="0" y="324"/>
                </a:cxn>
                <a:cxn ang="0">
                  <a:pos x="0" y="275"/>
                </a:cxn>
                <a:cxn ang="0">
                  <a:pos x="0" y="231"/>
                </a:cxn>
                <a:cxn ang="0">
                  <a:pos x="8" y="189"/>
                </a:cxn>
                <a:cxn ang="0">
                  <a:pos x="39" y="159"/>
                </a:cxn>
                <a:cxn ang="0">
                  <a:pos x="63" y="130"/>
                </a:cxn>
                <a:cxn ang="0">
                  <a:pos x="101" y="117"/>
                </a:cxn>
                <a:cxn ang="0">
                  <a:pos x="133" y="117"/>
                </a:cxn>
                <a:cxn ang="0">
                  <a:pos x="165" y="117"/>
                </a:cxn>
                <a:cxn ang="0">
                  <a:pos x="188" y="124"/>
                </a:cxn>
                <a:cxn ang="0">
                  <a:pos x="205" y="138"/>
                </a:cxn>
                <a:cxn ang="0">
                  <a:pos x="228" y="166"/>
                </a:cxn>
                <a:cxn ang="0">
                  <a:pos x="228" y="0"/>
                </a:cxn>
                <a:cxn ang="0">
                  <a:pos x="290" y="0"/>
                </a:cxn>
                <a:cxn ang="0">
                  <a:pos x="290" y="426"/>
                </a:cxn>
                <a:cxn ang="0">
                  <a:pos x="228" y="426"/>
                </a:cxn>
                <a:cxn ang="0">
                  <a:pos x="228" y="426"/>
                </a:cxn>
                <a:cxn ang="0">
                  <a:pos x="55" y="275"/>
                </a:cxn>
                <a:cxn ang="0">
                  <a:pos x="63" y="304"/>
                </a:cxn>
                <a:cxn ang="0">
                  <a:pos x="71" y="339"/>
                </a:cxn>
                <a:cxn ang="0">
                  <a:pos x="87" y="354"/>
                </a:cxn>
                <a:cxn ang="0">
                  <a:pos x="101" y="369"/>
                </a:cxn>
                <a:cxn ang="0">
                  <a:pos x="118" y="383"/>
                </a:cxn>
                <a:cxn ang="0">
                  <a:pos x="141" y="389"/>
                </a:cxn>
                <a:cxn ang="0">
                  <a:pos x="165" y="383"/>
                </a:cxn>
                <a:cxn ang="0">
                  <a:pos x="179" y="369"/>
                </a:cxn>
                <a:cxn ang="0">
                  <a:pos x="196" y="361"/>
                </a:cxn>
                <a:cxn ang="0">
                  <a:pos x="219" y="339"/>
                </a:cxn>
                <a:cxn ang="0">
                  <a:pos x="228" y="311"/>
                </a:cxn>
                <a:cxn ang="0">
                  <a:pos x="228" y="281"/>
                </a:cxn>
                <a:cxn ang="0">
                  <a:pos x="228" y="240"/>
                </a:cxn>
                <a:cxn ang="0">
                  <a:pos x="219" y="216"/>
                </a:cxn>
                <a:cxn ang="0">
                  <a:pos x="196" y="189"/>
                </a:cxn>
                <a:cxn ang="0">
                  <a:pos x="179" y="175"/>
                </a:cxn>
                <a:cxn ang="0">
                  <a:pos x="165" y="166"/>
                </a:cxn>
                <a:cxn ang="0">
                  <a:pos x="133" y="166"/>
                </a:cxn>
                <a:cxn ang="0">
                  <a:pos x="118" y="166"/>
                </a:cxn>
                <a:cxn ang="0">
                  <a:pos x="101" y="175"/>
                </a:cxn>
                <a:cxn ang="0">
                  <a:pos x="87" y="189"/>
                </a:cxn>
                <a:cxn ang="0">
                  <a:pos x="63" y="216"/>
                </a:cxn>
                <a:cxn ang="0">
                  <a:pos x="63" y="240"/>
                </a:cxn>
                <a:cxn ang="0">
                  <a:pos x="55" y="275"/>
                </a:cxn>
                <a:cxn ang="0">
                  <a:pos x="55" y="275"/>
                </a:cxn>
              </a:cxnLst>
              <a:rect l="0" t="0" r="r" b="b"/>
              <a:pathLst>
                <a:path w="291" h="441">
                  <a:moveTo>
                    <a:pt x="228" y="426"/>
                  </a:moveTo>
                  <a:lnTo>
                    <a:pt x="228" y="383"/>
                  </a:lnTo>
                  <a:lnTo>
                    <a:pt x="205" y="405"/>
                  </a:lnTo>
                  <a:lnTo>
                    <a:pt x="188" y="419"/>
                  </a:lnTo>
                  <a:lnTo>
                    <a:pt x="165" y="426"/>
                  </a:lnTo>
                  <a:lnTo>
                    <a:pt x="133" y="440"/>
                  </a:lnTo>
                  <a:lnTo>
                    <a:pt x="101" y="426"/>
                  </a:lnTo>
                  <a:lnTo>
                    <a:pt x="63" y="412"/>
                  </a:lnTo>
                  <a:lnTo>
                    <a:pt x="39" y="389"/>
                  </a:lnTo>
                  <a:lnTo>
                    <a:pt x="8" y="354"/>
                  </a:lnTo>
                  <a:lnTo>
                    <a:pt x="0" y="324"/>
                  </a:lnTo>
                  <a:lnTo>
                    <a:pt x="0" y="275"/>
                  </a:lnTo>
                  <a:lnTo>
                    <a:pt x="0" y="231"/>
                  </a:lnTo>
                  <a:lnTo>
                    <a:pt x="8" y="189"/>
                  </a:lnTo>
                  <a:lnTo>
                    <a:pt x="39" y="159"/>
                  </a:lnTo>
                  <a:lnTo>
                    <a:pt x="63" y="130"/>
                  </a:lnTo>
                  <a:lnTo>
                    <a:pt x="101" y="117"/>
                  </a:lnTo>
                  <a:lnTo>
                    <a:pt x="133" y="117"/>
                  </a:lnTo>
                  <a:lnTo>
                    <a:pt x="165" y="117"/>
                  </a:lnTo>
                  <a:lnTo>
                    <a:pt x="188" y="124"/>
                  </a:lnTo>
                  <a:lnTo>
                    <a:pt x="205" y="138"/>
                  </a:lnTo>
                  <a:lnTo>
                    <a:pt x="228" y="166"/>
                  </a:lnTo>
                  <a:lnTo>
                    <a:pt x="228" y="0"/>
                  </a:lnTo>
                  <a:lnTo>
                    <a:pt x="290" y="0"/>
                  </a:lnTo>
                  <a:lnTo>
                    <a:pt x="290" y="426"/>
                  </a:lnTo>
                  <a:lnTo>
                    <a:pt x="228" y="426"/>
                  </a:lnTo>
                  <a:lnTo>
                    <a:pt x="228" y="426"/>
                  </a:lnTo>
                  <a:close/>
                  <a:moveTo>
                    <a:pt x="55" y="275"/>
                  </a:moveTo>
                  <a:lnTo>
                    <a:pt x="63" y="304"/>
                  </a:lnTo>
                  <a:lnTo>
                    <a:pt x="71" y="339"/>
                  </a:lnTo>
                  <a:lnTo>
                    <a:pt x="87" y="354"/>
                  </a:lnTo>
                  <a:lnTo>
                    <a:pt x="101" y="369"/>
                  </a:lnTo>
                  <a:lnTo>
                    <a:pt x="118" y="383"/>
                  </a:lnTo>
                  <a:lnTo>
                    <a:pt x="141" y="389"/>
                  </a:lnTo>
                  <a:lnTo>
                    <a:pt x="165" y="383"/>
                  </a:lnTo>
                  <a:lnTo>
                    <a:pt x="179" y="369"/>
                  </a:lnTo>
                  <a:lnTo>
                    <a:pt x="196" y="361"/>
                  </a:lnTo>
                  <a:lnTo>
                    <a:pt x="219" y="339"/>
                  </a:lnTo>
                  <a:lnTo>
                    <a:pt x="228" y="311"/>
                  </a:lnTo>
                  <a:lnTo>
                    <a:pt x="228" y="281"/>
                  </a:lnTo>
                  <a:lnTo>
                    <a:pt x="228" y="240"/>
                  </a:lnTo>
                  <a:lnTo>
                    <a:pt x="219" y="216"/>
                  </a:lnTo>
                  <a:lnTo>
                    <a:pt x="196" y="189"/>
                  </a:lnTo>
                  <a:lnTo>
                    <a:pt x="179" y="175"/>
                  </a:lnTo>
                  <a:lnTo>
                    <a:pt x="165" y="166"/>
                  </a:lnTo>
                  <a:lnTo>
                    <a:pt x="133" y="166"/>
                  </a:lnTo>
                  <a:lnTo>
                    <a:pt x="118" y="166"/>
                  </a:lnTo>
                  <a:lnTo>
                    <a:pt x="101" y="175"/>
                  </a:lnTo>
                  <a:lnTo>
                    <a:pt x="87" y="189"/>
                  </a:lnTo>
                  <a:lnTo>
                    <a:pt x="63" y="216"/>
                  </a:lnTo>
                  <a:lnTo>
                    <a:pt x="63" y="240"/>
                  </a:lnTo>
                  <a:lnTo>
                    <a:pt x="55" y="275"/>
                  </a:lnTo>
                  <a:lnTo>
                    <a:pt x="55" y="2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68"/>
            <p:cNvSpPr>
              <a:spLocks noChangeArrowheads="1"/>
            </p:cNvSpPr>
            <p:nvPr/>
          </p:nvSpPr>
          <p:spPr bwMode="auto">
            <a:xfrm>
              <a:off x="4423" y="2000"/>
              <a:ext cx="70" cy="73"/>
            </a:xfrm>
            <a:custGeom>
              <a:avLst/>
              <a:gdLst/>
              <a:ahLst/>
              <a:cxnLst>
                <a:cxn ang="0">
                  <a:pos x="251" y="224"/>
                </a:cxn>
                <a:cxn ang="0">
                  <a:pos x="313" y="224"/>
                </a:cxn>
                <a:cxn ang="0">
                  <a:pos x="290" y="251"/>
                </a:cxn>
                <a:cxn ang="0">
                  <a:pos x="274" y="281"/>
                </a:cxn>
                <a:cxn ang="0">
                  <a:pos x="260" y="297"/>
                </a:cxn>
                <a:cxn ang="0">
                  <a:pos x="228" y="302"/>
                </a:cxn>
                <a:cxn ang="0">
                  <a:pos x="196" y="311"/>
                </a:cxn>
                <a:cxn ang="0">
                  <a:pos x="156" y="324"/>
                </a:cxn>
                <a:cxn ang="0">
                  <a:pos x="118" y="311"/>
                </a:cxn>
                <a:cxn ang="0">
                  <a:pos x="78" y="302"/>
                </a:cxn>
                <a:cxn ang="0">
                  <a:pos x="39" y="281"/>
                </a:cxn>
                <a:cxn ang="0">
                  <a:pos x="16" y="246"/>
                </a:cxn>
                <a:cxn ang="0">
                  <a:pos x="7" y="209"/>
                </a:cxn>
                <a:cxn ang="0">
                  <a:pos x="0" y="165"/>
                </a:cxn>
                <a:cxn ang="0">
                  <a:pos x="7" y="122"/>
                </a:cxn>
                <a:cxn ang="0">
                  <a:pos x="7" y="94"/>
                </a:cxn>
                <a:cxn ang="0">
                  <a:pos x="23" y="66"/>
                </a:cxn>
                <a:cxn ang="0">
                  <a:pos x="39" y="43"/>
                </a:cxn>
                <a:cxn ang="0">
                  <a:pos x="78" y="15"/>
                </a:cxn>
                <a:cxn ang="0">
                  <a:pos x="118" y="0"/>
                </a:cxn>
                <a:cxn ang="0">
                  <a:pos x="156" y="0"/>
                </a:cxn>
                <a:cxn ang="0">
                  <a:pos x="196" y="0"/>
                </a:cxn>
                <a:cxn ang="0">
                  <a:pos x="234" y="15"/>
                </a:cxn>
                <a:cxn ang="0">
                  <a:pos x="266" y="43"/>
                </a:cxn>
                <a:cxn ang="0">
                  <a:pos x="290" y="72"/>
                </a:cxn>
                <a:cxn ang="0">
                  <a:pos x="298" y="108"/>
                </a:cxn>
                <a:cxn ang="0">
                  <a:pos x="313" y="159"/>
                </a:cxn>
                <a:cxn ang="0">
                  <a:pos x="313" y="165"/>
                </a:cxn>
                <a:cxn ang="0">
                  <a:pos x="313" y="173"/>
                </a:cxn>
                <a:cxn ang="0">
                  <a:pos x="62" y="173"/>
                </a:cxn>
                <a:cxn ang="0">
                  <a:pos x="71" y="195"/>
                </a:cxn>
                <a:cxn ang="0">
                  <a:pos x="78" y="224"/>
                </a:cxn>
                <a:cxn ang="0">
                  <a:pos x="87" y="246"/>
                </a:cxn>
                <a:cxn ang="0">
                  <a:pos x="118" y="251"/>
                </a:cxn>
                <a:cxn ang="0">
                  <a:pos x="133" y="267"/>
                </a:cxn>
                <a:cxn ang="0">
                  <a:pos x="156" y="274"/>
                </a:cxn>
                <a:cxn ang="0">
                  <a:pos x="188" y="267"/>
                </a:cxn>
                <a:cxn ang="0">
                  <a:pos x="211" y="251"/>
                </a:cxn>
                <a:cxn ang="0">
                  <a:pos x="228" y="239"/>
                </a:cxn>
                <a:cxn ang="0">
                  <a:pos x="251" y="224"/>
                </a:cxn>
                <a:cxn ang="0">
                  <a:pos x="251" y="224"/>
                </a:cxn>
                <a:cxn ang="0">
                  <a:pos x="62" y="122"/>
                </a:cxn>
                <a:cxn ang="0">
                  <a:pos x="251" y="122"/>
                </a:cxn>
                <a:cxn ang="0">
                  <a:pos x="234" y="94"/>
                </a:cxn>
                <a:cxn ang="0">
                  <a:pos x="228" y="72"/>
                </a:cxn>
                <a:cxn ang="0">
                  <a:pos x="205" y="57"/>
                </a:cxn>
                <a:cxn ang="0">
                  <a:pos x="188" y="51"/>
                </a:cxn>
                <a:cxn ang="0">
                  <a:pos x="156" y="51"/>
                </a:cxn>
                <a:cxn ang="0">
                  <a:pos x="126" y="51"/>
                </a:cxn>
                <a:cxn ang="0">
                  <a:pos x="87" y="66"/>
                </a:cxn>
                <a:cxn ang="0">
                  <a:pos x="78" y="80"/>
                </a:cxn>
                <a:cxn ang="0">
                  <a:pos x="71" y="101"/>
                </a:cxn>
                <a:cxn ang="0">
                  <a:pos x="62" y="122"/>
                </a:cxn>
                <a:cxn ang="0">
                  <a:pos x="62" y="122"/>
                </a:cxn>
              </a:cxnLst>
              <a:rect l="0" t="0" r="r" b="b"/>
              <a:pathLst>
                <a:path w="314" h="325">
                  <a:moveTo>
                    <a:pt x="251" y="224"/>
                  </a:moveTo>
                  <a:lnTo>
                    <a:pt x="313" y="224"/>
                  </a:lnTo>
                  <a:lnTo>
                    <a:pt x="290" y="251"/>
                  </a:lnTo>
                  <a:lnTo>
                    <a:pt x="274" y="281"/>
                  </a:lnTo>
                  <a:lnTo>
                    <a:pt x="260" y="297"/>
                  </a:lnTo>
                  <a:lnTo>
                    <a:pt x="228" y="302"/>
                  </a:lnTo>
                  <a:lnTo>
                    <a:pt x="196" y="311"/>
                  </a:lnTo>
                  <a:lnTo>
                    <a:pt x="156" y="324"/>
                  </a:lnTo>
                  <a:lnTo>
                    <a:pt x="118" y="311"/>
                  </a:lnTo>
                  <a:lnTo>
                    <a:pt x="78" y="302"/>
                  </a:lnTo>
                  <a:lnTo>
                    <a:pt x="39" y="281"/>
                  </a:lnTo>
                  <a:lnTo>
                    <a:pt x="16" y="246"/>
                  </a:lnTo>
                  <a:lnTo>
                    <a:pt x="7" y="209"/>
                  </a:lnTo>
                  <a:lnTo>
                    <a:pt x="0" y="165"/>
                  </a:lnTo>
                  <a:lnTo>
                    <a:pt x="7" y="122"/>
                  </a:lnTo>
                  <a:lnTo>
                    <a:pt x="7" y="94"/>
                  </a:lnTo>
                  <a:lnTo>
                    <a:pt x="23" y="66"/>
                  </a:lnTo>
                  <a:lnTo>
                    <a:pt x="39" y="43"/>
                  </a:lnTo>
                  <a:lnTo>
                    <a:pt x="78" y="15"/>
                  </a:lnTo>
                  <a:lnTo>
                    <a:pt x="118" y="0"/>
                  </a:lnTo>
                  <a:lnTo>
                    <a:pt x="156" y="0"/>
                  </a:lnTo>
                  <a:lnTo>
                    <a:pt x="196" y="0"/>
                  </a:lnTo>
                  <a:lnTo>
                    <a:pt x="234" y="15"/>
                  </a:lnTo>
                  <a:lnTo>
                    <a:pt x="266" y="43"/>
                  </a:lnTo>
                  <a:lnTo>
                    <a:pt x="290" y="72"/>
                  </a:lnTo>
                  <a:lnTo>
                    <a:pt x="298" y="108"/>
                  </a:lnTo>
                  <a:lnTo>
                    <a:pt x="313" y="159"/>
                  </a:lnTo>
                  <a:lnTo>
                    <a:pt x="313" y="165"/>
                  </a:lnTo>
                  <a:lnTo>
                    <a:pt x="313" y="173"/>
                  </a:lnTo>
                  <a:lnTo>
                    <a:pt x="62" y="173"/>
                  </a:lnTo>
                  <a:lnTo>
                    <a:pt x="71" y="195"/>
                  </a:lnTo>
                  <a:lnTo>
                    <a:pt x="78" y="224"/>
                  </a:lnTo>
                  <a:lnTo>
                    <a:pt x="87" y="246"/>
                  </a:lnTo>
                  <a:lnTo>
                    <a:pt x="118" y="251"/>
                  </a:lnTo>
                  <a:lnTo>
                    <a:pt x="133" y="267"/>
                  </a:lnTo>
                  <a:lnTo>
                    <a:pt x="156" y="274"/>
                  </a:lnTo>
                  <a:lnTo>
                    <a:pt x="188" y="267"/>
                  </a:lnTo>
                  <a:lnTo>
                    <a:pt x="211" y="251"/>
                  </a:lnTo>
                  <a:lnTo>
                    <a:pt x="228" y="239"/>
                  </a:lnTo>
                  <a:lnTo>
                    <a:pt x="251" y="224"/>
                  </a:lnTo>
                  <a:lnTo>
                    <a:pt x="251" y="224"/>
                  </a:lnTo>
                  <a:close/>
                  <a:moveTo>
                    <a:pt x="62" y="122"/>
                  </a:moveTo>
                  <a:lnTo>
                    <a:pt x="251" y="122"/>
                  </a:lnTo>
                  <a:lnTo>
                    <a:pt x="234" y="94"/>
                  </a:lnTo>
                  <a:lnTo>
                    <a:pt x="228" y="72"/>
                  </a:lnTo>
                  <a:lnTo>
                    <a:pt x="205" y="57"/>
                  </a:lnTo>
                  <a:lnTo>
                    <a:pt x="188" y="51"/>
                  </a:lnTo>
                  <a:lnTo>
                    <a:pt x="156" y="51"/>
                  </a:lnTo>
                  <a:lnTo>
                    <a:pt x="126" y="51"/>
                  </a:lnTo>
                  <a:lnTo>
                    <a:pt x="87" y="66"/>
                  </a:lnTo>
                  <a:lnTo>
                    <a:pt x="78" y="80"/>
                  </a:lnTo>
                  <a:lnTo>
                    <a:pt x="71" y="101"/>
                  </a:lnTo>
                  <a:lnTo>
                    <a:pt x="62" y="122"/>
                  </a:lnTo>
                  <a:lnTo>
                    <a:pt x="62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69"/>
            <p:cNvSpPr>
              <a:spLocks noChangeArrowheads="1"/>
            </p:cNvSpPr>
            <p:nvPr/>
          </p:nvSpPr>
          <p:spPr bwMode="auto">
            <a:xfrm>
              <a:off x="4505" y="2000"/>
              <a:ext cx="65" cy="73"/>
            </a:xfrm>
            <a:custGeom>
              <a:avLst/>
              <a:gdLst/>
              <a:ahLst/>
              <a:cxnLst>
                <a:cxn ang="0">
                  <a:pos x="227" y="195"/>
                </a:cxn>
                <a:cxn ang="0">
                  <a:pos x="290" y="209"/>
                </a:cxn>
                <a:cxn ang="0">
                  <a:pos x="282" y="239"/>
                </a:cxn>
                <a:cxn ang="0">
                  <a:pos x="267" y="267"/>
                </a:cxn>
                <a:cxn ang="0">
                  <a:pos x="244" y="288"/>
                </a:cxn>
                <a:cxn ang="0">
                  <a:pos x="219" y="302"/>
                </a:cxn>
                <a:cxn ang="0">
                  <a:pos x="180" y="311"/>
                </a:cxn>
                <a:cxn ang="0">
                  <a:pos x="157" y="324"/>
                </a:cxn>
                <a:cxn ang="0">
                  <a:pos x="110" y="311"/>
                </a:cxn>
                <a:cxn ang="0">
                  <a:pos x="79" y="302"/>
                </a:cxn>
                <a:cxn ang="0">
                  <a:pos x="39" y="281"/>
                </a:cxn>
                <a:cxn ang="0">
                  <a:pos x="23" y="246"/>
                </a:cxn>
                <a:cxn ang="0">
                  <a:pos x="0" y="209"/>
                </a:cxn>
                <a:cxn ang="0">
                  <a:pos x="0" y="159"/>
                </a:cxn>
                <a:cxn ang="0">
                  <a:pos x="0" y="116"/>
                </a:cxn>
                <a:cxn ang="0">
                  <a:pos x="23" y="72"/>
                </a:cxn>
                <a:cxn ang="0">
                  <a:pos x="32" y="51"/>
                </a:cxn>
                <a:cxn ang="0">
                  <a:pos x="47" y="36"/>
                </a:cxn>
                <a:cxn ang="0">
                  <a:pos x="79" y="15"/>
                </a:cxn>
                <a:cxn ang="0">
                  <a:pos x="110" y="0"/>
                </a:cxn>
                <a:cxn ang="0">
                  <a:pos x="157" y="0"/>
                </a:cxn>
                <a:cxn ang="0">
                  <a:pos x="180" y="0"/>
                </a:cxn>
                <a:cxn ang="0">
                  <a:pos x="219" y="7"/>
                </a:cxn>
                <a:cxn ang="0">
                  <a:pos x="235" y="21"/>
                </a:cxn>
                <a:cxn ang="0">
                  <a:pos x="267" y="43"/>
                </a:cxn>
                <a:cxn ang="0">
                  <a:pos x="274" y="66"/>
                </a:cxn>
                <a:cxn ang="0">
                  <a:pos x="282" y="101"/>
                </a:cxn>
                <a:cxn ang="0">
                  <a:pos x="227" y="101"/>
                </a:cxn>
                <a:cxn ang="0">
                  <a:pos x="212" y="80"/>
                </a:cxn>
                <a:cxn ang="0">
                  <a:pos x="204" y="57"/>
                </a:cxn>
                <a:cxn ang="0">
                  <a:pos x="172" y="51"/>
                </a:cxn>
                <a:cxn ang="0">
                  <a:pos x="157" y="51"/>
                </a:cxn>
                <a:cxn ang="0">
                  <a:pos x="126" y="51"/>
                </a:cxn>
                <a:cxn ang="0">
                  <a:pos x="102" y="57"/>
                </a:cxn>
                <a:cxn ang="0">
                  <a:pos x="87" y="72"/>
                </a:cxn>
                <a:cxn ang="0">
                  <a:pos x="79" y="101"/>
                </a:cxn>
                <a:cxn ang="0">
                  <a:pos x="62" y="122"/>
                </a:cxn>
                <a:cxn ang="0">
                  <a:pos x="62" y="159"/>
                </a:cxn>
                <a:cxn ang="0">
                  <a:pos x="62" y="195"/>
                </a:cxn>
                <a:cxn ang="0">
                  <a:pos x="79" y="224"/>
                </a:cxn>
                <a:cxn ang="0">
                  <a:pos x="87" y="246"/>
                </a:cxn>
                <a:cxn ang="0">
                  <a:pos x="102" y="251"/>
                </a:cxn>
                <a:cxn ang="0">
                  <a:pos x="126" y="267"/>
                </a:cxn>
                <a:cxn ang="0">
                  <a:pos x="149" y="274"/>
                </a:cxn>
                <a:cxn ang="0">
                  <a:pos x="180" y="267"/>
                </a:cxn>
                <a:cxn ang="0">
                  <a:pos x="204" y="251"/>
                </a:cxn>
                <a:cxn ang="0">
                  <a:pos x="219" y="230"/>
                </a:cxn>
                <a:cxn ang="0">
                  <a:pos x="227" y="195"/>
                </a:cxn>
                <a:cxn ang="0">
                  <a:pos x="227" y="195"/>
                </a:cxn>
              </a:cxnLst>
              <a:rect l="0" t="0" r="r" b="b"/>
              <a:pathLst>
                <a:path w="291" h="325">
                  <a:moveTo>
                    <a:pt x="227" y="195"/>
                  </a:moveTo>
                  <a:lnTo>
                    <a:pt x="290" y="209"/>
                  </a:lnTo>
                  <a:lnTo>
                    <a:pt x="282" y="239"/>
                  </a:lnTo>
                  <a:lnTo>
                    <a:pt x="267" y="267"/>
                  </a:lnTo>
                  <a:lnTo>
                    <a:pt x="244" y="288"/>
                  </a:lnTo>
                  <a:lnTo>
                    <a:pt x="219" y="302"/>
                  </a:lnTo>
                  <a:lnTo>
                    <a:pt x="180" y="311"/>
                  </a:lnTo>
                  <a:lnTo>
                    <a:pt x="157" y="324"/>
                  </a:lnTo>
                  <a:lnTo>
                    <a:pt x="110" y="311"/>
                  </a:lnTo>
                  <a:lnTo>
                    <a:pt x="79" y="302"/>
                  </a:lnTo>
                  <a:lnTo>
                    <a:pt x="39" y="281"/>
                  </a:lnTo>
                  <a:lnTo>
                    <a:pt x="23" y="246"/>
                  </a:lnTo>
                  <a:lnTo>
                    <a:pt x="0" y="209"/>
                  </a:lnTo>
                  <a:lnTo>
                    <a:pt x="0" y="159"/>
                  </a:lnTo>
                  <a:lnTo>
                    <a:pt x="0" y="116"/>
                  </a:lnTo>
                  <a:lnTo>
                    <a:pt x="23" y="72"/>
                  </a:lnTo>
                  <a:lnTo>
                    <a:pt x="32" y="51"/>
                  </a:lnTo>
                  <a:lnTo>
                    <a:pt x="47" y="36"/>
                  </a:lnTo>
                  <a:lnTo>
                    <a:pt x="79" y="15"/>
                  </a:lnTo>
                  <a:lnTo>
                    <a:pt x="110" y="0"/>
                  </a:lnTo>
                  <a:lnTo>
                    <a:pt x="157" y="0"/>
                  </a:lnTo>
                  <a:lnTo>
                    <a:pt x="180" y="0"/>
                  </a:lnTo>
                  <a:lnTo>
                    <a:pt x="219" y="7"/>
                  </a:lnTo>
                  <a:lnTo>
                    <a:pt x="235" y="21"/>
                  </a:lnTo>
                  <a:lnTo>
                    <a:pt x="267" y="43"/>
                  </a:lnTo>
                  <a:lnTo>
                    <a:pt x="274" y="66"/>
                  </a:lnTo>
                  <a:lnTo>
                    <a:pt x="282" y="101"/>
                  </a:lnTo>
                  <a:lnTo>
                    <a:pt x="227" y="101"/>
                  </a:lnTo>
                  <a:lnTo>
                    <a:pt x="212" y="80"/>
                  </a:lnTo>
                  <a:lnTo>
                    <a:pt x="204" y="57"/>
                  </a:lnTo>
                  <a:lnTo>
                    <a:pt x="172" y="51"/>
                  </a:lnTo>
                  <a:lnTo>
                    <a:pt x="157" y="51"/>
                  </a:lnTo>
                  <a:lnTo>
                    <a:pt x="126" y="51"/>
                  </a:lnTo>
                  <a:lnTo>
                    <a:pt x="102" y="57"/>
                  </a:lnTo>
                  <a:lnTo>
                    <a:pt x="87" y="72"/>
                  </a:lnTo>
                  <a:lnTo>
                    <a:pt x="79" y="101"/>
                  </a:lnTo>
                  <a:lnTo>
                    <a:pt x="62" y="122"/>
                  </a:lnTo>
                  <a:lnTo>
                    <a:pt x="62" y="159"/>
                  </a:lnTo>
                  <a:lnTo>
                    <a:pt x="62" y="195"/>
                  </a:lnTo>
                  <a:lnTo>
                    <a:pt x="79" y="224"/>
                  </a:lnTo>
                  <a:lnTo>
                    <a:pt x="87" y="246"/>
                  </a:lnTo>
                  <a:lnTo>
                    <a:pt x="102" y="251"/>
                  </a:lnTo>
                  <a:lnTo>
                    <a:pt x="126" y="267"/>
                  </a:lnTo>
                  <a:lnTo>
                    <a:pt x="149" y="274"/>
                  </a:lnTo>
                  <a:lnTo>
                    <a:pt x="180" y="267"/>
                  </a:lnTo>
                  <a:lnTo>
                    <a:pt x="204" y="251"/>
                  </a:lnTo>
                  <a:lnTo>
                    <a:pt x="219" y="230"/>
                  </a:lnTo>
                  <a:lnTo>
                    <a:pt x="227" y="195"/>
                  </a:lnTo>
                  <a:lnTo>
                    <a:pt x="227" y="195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70"/>
            <p:cNvSpPr>
              <a:spLocks noChangeArrowheads="1"/>
            </p:cNvSpPr>
            <p:nvPr/>
          </p:nvSpPr>
          <p:spPr bwMode="auto">
            <a:xfrm>
              <a:off x="4579" y="2000"/>
              <a:ext cx="67" cy="73"/>
            </a:xfrm>
            <a:custGeom>
              <a:avLst/>
              <a:gdLst/>
              <a:ahLst/>
              <a:cxnLst>
                <a:cxn ang="0">
                  <a:pos x="178" y="297"/>
                </a:cxn>
                <a:cxn ang="0">
                  <a:pos x="132" y="311"/>
                </a:cxn>
                <a:cxn ang="0">
                  <a:pos x="69" y="311"/>
                </a:cxn>
                <a:cxn ang="0">
                  <a:pos x="22" y="297"/>
                </a:cxn>
                <a:cxn ang="0">
                  <a:pos x="0" y="251"/>
                </a:cxn>
                <a:cxn ang="0">
                  <a:pos x="0" y="209"/>
                </a:cxn>
                <a:cxn ang="0">
                  <a:pos x="14" y="173"/>
                </a:cxn>
                <a:cxn ang="0">
                  <a:pos x="45" y="152"/>
                </a:cxn>
                <a:cxn ang="0">
                  <a:pos x="86" y="138"/>
                </a:cxn>
                <a:cxn ang="0">
                  <a:pos x="155" y="129"/>
                </a:cxn>
                <a:cxn ang="0">
                  <a:pos x="210" y="116"/>
                </a:cxn>
                <a:cxn ang="0">
                  <a:pos x="210" y="108"/>
                </a:cxn>
                <a:cxn ang="0">
                  <a:pos x="194" y="66"/>
                </a:cxn>
                <a:cxn ang="0">
                  <a:pos x="139" y="51"/>
                </a:cxn>
                <a:cxn ang="0">
                  <a:pos x="86" y="57"/>
                </a:cxn>
                <a:cxn ang="0">
                  <a:pos x="54" y="101"/>
                </a:cxn>
                <a:cxn ang="0">
                  <a:pos x="14" y="57"/>
                </a:cxn>
                <a:cxn ang="0">
                  <a:pos x="45" y="21"/>
                </a:cxn>
                <a:cxn ang="0">
                  <a:pos x="109" y="0"/>
                </a:cxn>
                <a:cxn ang="0">
                  <a:pos x="178" y="0"/>
                </a:cxn>
                <a:cxn ang="0">
                  <a:pos x="233" y="15"/>
                </a:cxn>
                <a:cxn ang="0">
                  <a:pos x="265" y="51"/>
                </a:cxn>
                <a:cxn ang="0">
                  <a:pos x="272" y="80"/>
                </a:cxn>
                <a:cxn ang="0">
                  <a:pos x="272" y="180"/>
                </a:cxn>
                <a:cxn ang="0">
                  <a:pos x="272" y="246"/>
                </a:cxn>
                <a:cxn ang="0">
                  <a:pos x="281" y="288"/>
                </a:cxn>
                <a:cxn ang="0">
                  <a:pos x="233" y="311"/>
                </a:cxn>
                <a:cxn ang="0">
                  <a:pos x="217" y="274"/>
                </a:cxn>
                <a:cxn ang="0">
                  <a:pos x="210" y="165"/>
                </a:cxn>
                <a:cxn ang="0">
                  <a:pos x="115" y="180"/>
                </a:cxn>
                <a:cxn ang="0">
                  <a:pos x="86" y="189"/>
                </a:cxn>
                <a:cxn ang="0">
                  <a:pos x="54" y="209"/>
                </a:cxn>
                <a:cxn ang="0">
                  <a:pos x="54" y="230"/>
                </a:cxn>
                <a:cxn ang="0">
                  <a:pos x="69" y="251"/>
                </a:cxn>
                <a:cxn ang="0">
                  <a:pos x="109" y="274"/>
                </a:cxn>
                <a:cxn ang="0">
                  <a:pos x="164" y="251"/>
                </a:cxn>
                <a:cxn ang="0">
                  <a:pos x="203" y="224"/>
                </a:cxn>
                <a:cxn ang="0">
                  <a:pos x="210" y="180"/>
                </a:cxn>
                <a:cxn ang="0">
                  <a:pos x="210" y="165"/>
                </a:cxn>
              </a:cxnLst>
              <a:rect l="0" t="0" r="r" b="b"/>
              <a:pathLst>
                <a:path w="298" h="325">
                  <a:moveTo>
                    <a:pt x="217" y="274"/>
                  </a:moveTo>
                  <a:lnTo>
                    <a:pt x="178" y="297"/>
                  </a:lnTo>
                  <a:lnTo>
                    <a:pt x="155" y="311"/>
                  </a:lnTo>
                  <a:lnTo>
                    <a:pt x="132" y="311"/>
                  </a:lnTo>
                  <a:lnTo>
                    <a:pt x="100" y="324"/>
                  </a:lnTo>
                  <a:lnTo>
                    <a:pt x="69" y="311"/>
                  </a:lnTo>
                  <a:lnTo>
                    <a:pt x="37" y="302"/>
                  </a:lnTo>
                  <a:lnTo>
                    <a:pt x="22" y="297"/>
                  </a:lnTo>
                  <a:lnTo>
                    <a:pt x="5" y="281"/>
                  </a:lnTo>
                  <a:lnTo>
                    <a:pt x="0" y="251"/>
                  </a:lnTo>
                  <a:lnTo>
                    <a:pt x="0" y="230"/>
                  </a:lnTo>
                  <a:lnTo>
                    <a:pt x="0" y="209"/>
                  </a:lnTo>
                  <a:lnTo>
                    <a:pt x="5" y="189"/>
                  </a:lnTo>
                  <a:lnTo>
                    <a:pt x="14" y="173"/>
                  </a:lnTo>
                  <a:lnTo>
                    <a:pt x="31" y="159"/>
                  </a:lnTo>
                  <a:lnTo>
                    <a:pt x="45" y="152"/>
                  </a:lnTo>
                  <a:lnTo>
                    <a:pt x="69" y="138"/>
                  </a:lnTo>
                  <a:lnTo>
                    <a:pt x="86" y="138"/>
                  </a:lnTo>
                  <a:lnTo>
                    <a:pt x="109" y="129"/>
                  </a:lnTo>
                  <a:lnTo>
                    <a:pt x="155" y="129"/>
                  </a:lnTo>
                  <a:lnTo>
                    <a:pt x="178" y="122"/>
                  </a:lnTo>
                  <a:lnTo>
                    <a:pt x="210" y="116"/>
                  </a:lnTo>
                  <a:lnTo>
                    <a:pt x="210" y="108"/>
                  </a:lnTo>
                  <a:lnTo>
                    <a:pt x="210" y="108"/>
                  </a:lnTo>
                  <a:lnTo>
                    <a:pt x="203" y="80"/>
                  </a:lnTo>
                  <a:lnTo>
                    <a:pt x="194" y="66"/>
                  </a:lnTo>
                  <a:lnTo>
                    <a:pt x="171" y="51"/>
                  </a:lnTo>
                  <a:lnTo>
                    <a:pt x="139" y="51"/>
                  </a:lnTo>
                  <a:lnTo>
                    <a:pt x="100" y="51"/>
                  </a:lnTo>
                  <a:lnTo>
                    <a:pt x="86" y="57"/>
                  </a:lnTo>
                  <a:lnTo>
                    <a:pt x="69" y="72"/>
                  </a:lnTo>
                  <a:lnTo>
                    <a:pt x="54" y="101"/>
                  </a:lnTo>
                  <a:lnTo>
                    <a:pt x="5" y="94"/>
                  </a:lnTo>
                  <a:lnTo>
                    <a:pt x="14" y="57"/>
                  </a:lnTo>
                  <a:lnTo>
                    <a:pt x="22" y="43"/>
                  </a:lnTo>
                  <a:lnTo>
                    <a:pt x="45" y="21"/>
                  </a:lnTo>
                  <a:lnTo>
                    <a:pt x="77" y="7"/>
                  </a:lnTo>
                  <a:lnTo>
                    <a:pt x="109" y="0"/>
                  </a:lnTo>
                  <a:lnTo>
                    <a:pt x="147" y="0"/>
                  </a:lnTo>
                  <a:lnTo>
                    <a:pt x="178" y="0"/>
                  </a:lnTo>
                  <a:lnTo>
                    <a:pt x="217" y="7"/>
                  </a:lnTo>
                  <a:lnTo>
                    <a:pt x="233" y="15"/>
                  </a:lnTo>
                  <a:lnTo>
                    <a:pt x="258" y="36"/>
                  </a:lnTo>
                  <a:lnTo>
                    <a:pt x="265" y="51"/>
                  </a:lnTo>
                  <a:lnTo>
                    <a:pt x="272" y="66"/>
                  </a:lnTo>
                  <a:lnTo>
                    <a:pt x="272" y="80"/>
                  </a:lnTo>
                  <a:lnTo>
                    <a:pt x="272" y="116"/>
                  </a:lnTo>
                  <a:lnTo>
                    <a:pt x="272" y="180"/>
                  </a:lnTo>
                  <a:lnTo>
                    <a:pt x="272" y="224"/>
                  </a:lnTo>
                  <a:lnTo>
                    <a:pt x="272" y="246"/>
                  </a:lnTo>
                  <a:lnTo>
                    <a:pt x="281" y="274"/>
                  </a:lnTo>
                  <a:lnTo>
                    <a:pt x="281" y="288"/>
                  </a:lnTo>
                  <a:lnTo>
                    <a:pt x="297" y="311"/>
                  </a:lnTo>
                  <a:lnTo>
                    <a:pt x="233" y="311"/>
                  </a:lnTo>
                  <a:lnTo>
                    <a:pt x="217" y="297"/>
                  </a:lnTo>
                  <a:lnTo>
                    <a:pt x="217" y="274"/>
                  </a:lnTo>
                  <a:lnTo>
                    <a:pt x="217" y="274"/>
                  </a:lnTo>
                  <a:close/>
                  <a:moveTo>
                    <a:pt x="210" y="165"/>
                  </a:moveTo>
                  <a:lnTo>
                    <a:pt x="171" y="173"/>
                  </a:lnTo>
                  <a:lnTo>
                    <a:pt x="115" y="180"/>
                  </a:lnTo>
                  <a:lnTo>
                    <a:pt x="92" y="189"/>
                  </a:lnTo>
                  <a:lnTo>
                    <a:pt x="86" y="189"/>
                  </a:lnTo>
                  <a:lnTo>
                    <a:pt x="69" y="195"/>
                  </a:lnTo>
                  <a:lnTo>
                    <a:pt x="54" y="209"/>
                  </a:lnTo>
                  <a:lnTo>
                    <a:pt x="54" y="216"/>
                  </a:lnTo>
                  <a:lnTo>
                    <a:pt x="54" y="230"/>
                  </a:lnTo>
                  <a:lnTo>
                    <a:pt x="54" y="246"/>
                  </a:lnTo>
                  <a:lnTo>
                    <a:pt x="69" y="251"/>
                  </a:lnTo>
                  <a:lnTo>
                    <a:pt x="86" y="267"/>
                  </a:lnTo>
                  <a:lnTo>
                    <a:pt x="109" y="274"/>
                  </a:lnTo>
                  <a:lnTo>
                    <a:pt x="139" y="267"/>
                  </a:lnTo>
                  <a:lnTo>
                    <a:pt x="164" y="251"/>
                  </a:lnTo>
                  <a:lnTo>
                    <a:pt x="178" y="239"/>
                  </a:lnTo>
                  <a:lnTo>
                    <a:pt x="203" y="224"/>
                  </a:lnTo>
                  <a:lnTo>
                    <a:pt x="203" y="209"/>
                  </a:lnTo>
                  <a:lnTo>
                    <a:pt x="210" y="180"/>
                  </a:lnTo>
                  <a:lnTo>
                    <a:pt x="210" y="165"/>
                  </a:lnTo>
                  <a:lnTo>
                    <a:pt x="210" y="1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71"/>
            <p:cNvSpPr>
              <a:spLocks noChangeArrowheads="1"/>
            </p:cNvSpPr>
            <p:nvPr/>
          </p:nvSpPr>
          <p:spPr bwMode="auto">
            <a:xfrm>
              <a:off x="4654" y="2000"/>
              <a:ext cx="67" cy="97"/>
            </a:xfrm>
            <a:custGeom>
              <a:avLst/>
              <a:gdLst/>
              <a:ahLst/>
              <a:cxnLst>
                <a:cxn ang="0">
                  <a:pos x="32" y="426"/>
                </a:cxn>
                <a:cxn ang="0">
                  <a:pos x="23" y="375"/>
                </a:cxn>
                <a:cxn ang="0">
                  <a:pos x="39" y="389"/>
                </a:cxn>
                <a:cxn ang="0">
                  <a:pos x="62" y="389"/>
                </a:cxn>
                <a:cxn ang="0">
                  <a:pos x="79" y="389"/>
                </a:cxn>
                <a:cxn ang="0">
                  <a:pos x="87" y="375"/>
                </a:cxn>
                <a:cxn ang="0">
                  <a:pos x="94" y="368"/>
                </a:cxn>
                <a:cxn ang="0">
                  <a:pos x="102" y="359"/>
                </a:cxn>
                <a:cxn ang="0">
                  <a:pos x="117" y="353"/>
                </a:cxn>
                <a:cxn ang="0">
                  <a:pos x="126" y="332"/>
                </a:cxn>
                <a:cxn ang="0">
                  <a:pos x="126" y="324"/>
                </a:cxn>
                <a:cxn ang="0">
                  <a:pos x="134" y="311"/>
                </a:cxn>
                <a:cxn ang="0">
                  <a:pos x="0" y="0"/>
                </a:cxn>
                <a:cxn ang="0">
                  <a:pos x="62" y="0"/>
                </a:cxn>
                <a:cxn ang="0">
                  <a:pos x="134" y="173"/>
                </a:cxn>
                <a:cxn ang="0">
                  <a:pos x="140" y="209"/>
                </a:cxn>
                <a:cxn ang="0">
                  <a:pos x="157" y="239"/>
                </a:cxn>
                <a:cxn ang="0">
                  <a:pos x="166" y="216"/>
                </a:cxn>
                <a:cxn ang="0">
                  <a:pos x="172" y="180"/>
                </a:cxn>
                <a:cxn ang="0">
                  <a:pos x="235" y="0"/>
                </a:cxn>
                <a:cxn ang="0">
                  <a:pos x="299" y="0"/>
                </a:cxn>
                <a:cxn ang="0">
                  <a:pos x="189" y="324"/>
                </a:cxn>
                <a:cxn ang="0">
                  <a:pos x="172" y="353"/>
                </a:cxn>
                <a:cxn ang="0">
                  <a:pos x="166" y="368"/>
                </a:cxn>
                <a:cxn ang="0">
                  <a:pos x="157" y="389"/>
                </a:cxn>
                <a:cxn ang="0">
                  <a:pos x="140" y="410"/>
                </a:cxn>
                <a:cxn ang="0">
                  <a:pos x="126" y="426"/>
                </a:cxn>
                <a:cxn ang="0">
                  <a:pos x="94" y="433"/>
                </a:cxn>
                <a:cxn ang="0">
                  <a:pos x="71" y="433"/>
                </a:cxn>
                <a:cxn ang="0">
                  <a:pos x="55" y="433"/>
                </a:cxn>
                <a:cxn ang="0">
                  <a:pos x="32" y="426"/>
                </a:cxn>
                <a:cxn ang="0">
                  <a:pos x="32" y="426"/>
                </a:cxn>
              </a:cxnLst>
              <a:rect l="0" t="0" r="r" b="b"/>
              <a:pathLst>
                <a:path w="300" h="434">
                  <a:moveTo>
                    <a:pt x="32" y="426"/>
                  </a:moveTo>
                  <a:lnTo>
                    <a:pt x="23" y="375"/>
                  </a:lnTo>
                  <a:lnTo>
                    <a:pt x="39" y="389"/>
                  </a:lnTo>
                  <a:lnTo>
                    <a:pt x="62" y="389"/>
                  </a:lnTo>
                  <a:lnTo>
                    <a:pt x="79" y="389"/>
                  </a:lnTo>
                  <a:lnTo>
                    <a:pt x="87" y="375"/>
                  </a:lnTo>
                  <a:lnTo>
                    <a:pt x="94" y="368"/>
                  </a:lnTo>
                  <a:lnTo>
                    <a:pt x="102" y="359"/>
                  </a:lnTo>
                  <a:lnTo>
                    <a:pt x="117" y="353"/>
                  </a:lnTo>
                  <a:lnTo>
                    <a:pt x="126" y="332"/>
                  </a:lnTo>
                  <a:lnTo>
                    <a:pt x="126" y="324"/>
                  </a:lnTo>
                  <a:lnTo>
                    <a:pt x="134" y="311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34" y="173"/>
                  </a:lnTo>
                  <a:lnTo>
                    <a:pt x="140" y="209"/>
                  </a:lnTo>
                  <a:lnTo>
                    <a:pt x="157" y="239"/>
                  </a:lnTo>
                  <a:lnTo>
                    <a:pt x="166" y="216"/>
                  </a:lnTo>
                  <a:lnTo>
                    <a:pt x="172" y="180"/>
                  </a:lnTo>
                  <a:lnTo>
                    <a:pt x="235" y="0"/>
                  </a:lnTo>
                  <a:lnTo>
                    <a:pt x="299" y="0"/>
                  </a:lnTo>
                  <a:lnTo>
                    <a:pt x="189" y="324"/>
                  </a:lnTo>
                  <a:lnTo>
                    <a:pt x="172" y="353"/>
                  </a:lnTo>
                  <a:lnTo>
                    <a:pt x="166" y="368"/>
                  </a:lnTo>
                  <a:lnTo>
                    <a:pt x="157" y="389"/>
                  </a:lnTo>
                  <a:lnTo>
                    <a:pt x="140" y="410"/>
                  </a:lnTo>
                  <a:lnTo>
                    <a:pt x="126" y="426"/>
                  </a:lnTo>
                  <a:lnTo>
                    <a:pt x="94" y="433"/>
                  </a:lnTo>
                  <a:lnTo>
                    <a:pt x="71" y="433"/>
                  </a:lnTo>
                  <a:lnTo>
                    <a:pt x="55" y="433"/>
                  </a:lnTo>
                  <a:lnTo>
                    <a:pt x="32" y="426"/>
                  </a:lnTo>
                  <a:lnTo>
                    <a:pt x="32" y="42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72"/>
            <p:cNvSpPr>
              <a:spLocks noChangeArrowheads="1"/>
            </p:cNvSpPr>
            <p:nvPr/>
          </p:nvSpPr>
          <p:spPr bwMode="auto">
            <a:xfrm>
              <a:off x="4728" y="2000"/>
              <a:ext cx="61" cy="73"/>
            </a:xfrm>
            <a:custGeom>
              <a:avLst/>
              <a:gdLst/>
              <a:ahLst/>
              <a:cxnLst>
                <a:cxn ang="0">
                  <a:pos x="63" y="216"/>
                </a:cxn>
                <a:cxn ang="0">
                  <a:pos x="87" y="251"/>
                </a:cxn>
                <a:cxn ang="0">
                  <a:pos x="141" y="274"/>
                </a:cxn>
                <a:cxn ang="0">
                  <a:pos x="196" y="251"/>
                </a:cxn>
                <a:cxn ang="0">
                  <a:pos x="212" y="224"/>
                </a:cxn>
                <a:cxn ang="0">
                  <a:pos x="196" y="195"/>
                </a:cxn>
                <a:cxn ang="0">
                  <a:pos x="133" y="180"/>
                </a:cxn>
                <a:cxn ang="0">
                  <a:pos x="55" y="159"/>
                </a:cxn>
                <a:cxn ang="0">
                  <a:pos x="16" y="129"/>
                </a:cxn>
                <a:cxn ang="0">
                  <a:pos x="8" y="94"/>
                </a:cxn>
                <a:cxn ang="0">
                  <a:pos x="16" y="51"/>
                </a:cxn>
                <a:cxn ang="0">
                  <a:pos x="46" y="15"/>
                </a:cxn>
                <a:cxn ang="0">
                  <a:pos x="78" y="7"/>
                </a:cxn>
                <a:cxn ang="0">
                  <a:pos x="127" y="0"/>
                </a:cxn>
                <a:cxn ang="0">
                  <a:pos x="196" y="7"/>
                </a:cxn>
                <a:cxn ang="0">
                  <a:pos x="235" y="36"/>
                </a:cxn>
                <a:cxn ang="0">
                  <a:pos x="260" y="80"/>
                </a:cxn>
                <a:cxn ang="0">
                  <a:pos x="188" y="72"/>
                </a:cxn>
                <a:cxn ang="0">
                  <a:pos x="150" y="51"/>
                </a:cxn>
                <a:cxn ang="0">
                  <a:pos x="95" y="51"/>
                </a:cxn>
                <a:cxn ang="0">
                  <a:pos x="72" y="66"/>
                </a:cxn>
                <a:cxn ang="0">
                  <a:pos x="72" y="94"/>
                </a:cxn>
                <a:cxn ang="0">
                  <a:pos x="78" y="108"/>
                </a:cxn>
                <a:cxn ang="0">
                  <a:pos x="95" y="116"/>
                </a:cxn>
                <a:cxn ang="0">
                  <a:pos x="133" y="122"/>
                </a:cxn>
                <a:cxn ang="0">
                  <a:pos x="212" y="152"/>
                </a:cxn>
                <a:cxn ang="0">
                  <a:pos x="260" y="173"/>
                </a:cxn>
                <a:cxn ang="0">
                  <a:pos x="274" y="224"/>
                </a:cxn>
                <a:cxn ang="0">
                  <a:pos x="260" y="274"/>
                </a:cxn>
                <a:cxn ang="0">
                  <a:pos x="212" y="302"/>
                </a:cxn>
                <a:cxn ang="0">
                  <a:pos x="141" y="324"/>
                </a:cxn>
                <a:cxn ang="0">
                  <a:pos x="72" y="302"/>
                </a:cxn>
                <a:cxn ang="0">
                  <a:pos x="23" y="274"/>
                </a:cxn>
                <a:cxn ang="0">
                  <a:pos x="0" y="224"/>
                </a:cxn>
              </a:cxnLst>
              <a:rect l="0" t="0" r="r" b="b"/>
              <a:pathLst>
                <a:path w="275" h="325">
                  <a:moveTo>
                    <a:pt x="0" y="224"/>
                  </a:moveTo>
                  <a:lnTo>
                    <a:pt x="63" y="216"/>
                  </a:lnTo>
                  <a:lnTo>
                    <a:pt x="72" y="239"/>
                  </a:lnTo>
                  <a:lnTo>
                    <a:pt x="87" y="251"/>
                  </a:lnTo>
                  <a:lnTo>
                    <a:pt x="110" y="267"/>
                  </a:lnTo>
                  <a:lnTo>
                    <a:pt x="141" y="274"/>
                  </a:lnTo>
                  <a:lnTo>
                    <a:pt x="173" y="267"/>
                  </a:lnTo>
                  <a:lnTo>
                    <a:pt x="196" y="251"/>
                  </a:lnTo>
                  <a:lnTo>
                    <a:pt x="212" y="239"/>
                  </a:lnTo>
                  <a:lnTo>
                    <a:pt x="212" y="224"/>
                  </a:lnTo>
                  <a:lnTo>
                    <a:pt x="205" y="216"/>
                  </a:lnTo>
                  <a:lnTo>
                    <a:pt x="196" y="195"/>
                  </a:lnTo>
                  <a:lnTo>
                    <a:pt x="173" y="195"/>
                  </a:lnTo>
                  <a:lnTo>
                    <a:pt x="133" y="180"/>
                  </a:lnTo>
                  <a:lnTo>
                    <a:pt x="87" y="173"/>
                  </a:lnTo>
                  <a:lnTo>
                    <a:pt x="55" y="159"/>
                  </a:lnTo>
                  <a:lnTo>
                    <a:pt x="32" y="152"/>
                  </a:lnTo>
                  <a:lnTo>
                    <a:pt x="16" y="129"/>
                  </a:lnTo>
                  <a:lnTo>
                    <a:pt x="8" y="108"/>
                  </a:lnTo>
                  <a:lnTo>
                    <a:pt x="8" y="94"/>
                  </a:lnTo>
                  <a:lnTo>
                    <a:pt x="8" y="66"/>
                  </a:lnTo>
                  <a:lnTo>
                    <a:pt x="16" y="51"/>
                  </a:lnTo>
                  <a:lnTo>
                    <a:pt x="23" y="36"/>
                  </a:lnTo>
                  <a:lnTo>
                    <a:pt x="46" y="15"/>
                  </a:lnTo>
                  <a:lnTo>
                    <a:pt x="63" y="7"/>
                  </a:lnTo>
                  <a:lnTo>
                    <a:pt x="78" y="7"/>
                  </a:lnTo>
                  <a:lnTo>
                    <a:pt x="95" y="0"/>
                  </a:lnTo>
                  <a:lnTo>
                    <a:pt x="127" y="0"/>
                  </a:lnTo>
                  <a:lnTo>
                    <a:pt x="156" y="0"/>
                  </a:lnTo>
                  <a:lnTo>
                    <a:pt x="196" y="7"/>
                  </a:lnTo>
                  <a:lnTo>
                    <a:pt x="212" y="21"/>
                  </a:lnTo>
                  <a:lnTo>
                    <a:pt x="235" y="36"/>
                  </a:lnTo>
                  <a:lnTo>
                    <a:pt x="251" y="57"/>
                  </a:lnTo>
                  <a:lnTo>
                    <a:pt x="260" y="80"/>
                  </a:lnTo>
                  <a:lnTo>
                    <a:pt x="196" y="94"/>
                  </a:lnTo>
                  <a:lnTo>
                    <a:pt x="188" y="72"/>
                  </a:lnTo>
                  <a:lnTo>
                    <a:pt x="180" y="57"/>
                  </a:lnTo>
                  <a:lnTo>
                    <a:pt x="150" y="51"/>
                  </a:lnTo>
                  <a:lnTo>
                    <a:pt x="133" y="51"/>
                  </a:lnTo>
                  <a:lnTo>
                    <a:pt x="95" y="51"/>
                  </a:lnTo>
                  <a:lnTo>
                    <a:pt x="78" y="57"/>
                  </a:lnTo>
                  <a:lnTo>
                    <a:pt x="72" y="66"/>
                  </a:lnTo>
                  <a:lnTo>
                    <a:pt x="72" y="80"/>
                  </a:lnTo>
                  <a:lnTo>
                    <a:pt x="72" y="94"/>
                  </a:lnTo>
                  <a:lnTo>
                    <a:pt x="72" y="101"/>
                  </a:lnTo>
                  <a:lnTo>
                    <a:pt x="78" y="108"/>
                  </a:lnTo>
                  <a:lnTo>
                    <a:pt x="87" y="108"/>
                  </a:lnTo>
                  <a:lnTo>
                    <a:pt x="95" y="116"/>
                  </a:lnTo>
                  <a:lnTo>
                    <a:pt x="118" y="116"/>
                  </a:lnTo>
                  <a:lnTo>
                    <a:pt x="133" y="122"/>
                  </a:lnTo>
                  <a:lnTo>
                    <a:pt x="180" y="138"/>
                  </a:lnTo>
                  <a:lnTo>
                    <a:pt x="212" y="152"/>
                  </a:lnTo>
                  <a:lnTo>
                    <a:pt x="243" y="159"/>
                  </a:lnTo>
                  <a:lnTo>
                    <a:pt x="260" y="173"/>
                  </a:lnTo>
                  <a:lnTo>
                    <a:pt x="267" y="195"/>
                  </a:lnTo>
                  <a:lnTo>
                    <a:pt x="274" y="224"/>
                  </a:lnTo>
                  <a:lnTo>
                    <a:pt x="267" y="246"/>
                  </a:lnTo>
                  <a:lnTo>
                    <a:pt x="260" y="274"/>
                  </a:lnTo>
                  <a:lnTo>
                    <a:pt x="243" y="288"/>
                  </a:lnTo>
                  <a:lnTo>
                    <a:pt x="212" y="302"/>
                  </a:lnTo>
                  <a:lnTo>
                    <a:pt x="180" y="311"/>
                  </a:lnTo>
                  <a:lnTo>
                    <a:pt x="141" y="324"/>
                  </a:lnTo>
                  <a:lnTo>
                    <a:pt x="95" y="311"/>
                  </a:lnTo>
                  <a:lnTo>
                    <a:pt x="72" y="302"/>
                  </a:lnTo>
                  <a:lnTo>
                    <a:pt x="46" y="297"/>
                  </a:lnTo>
                  <a:lnTo>
                    <a:pt x="23" y="274"/>
                  </a:lnTo>
                  <a:lnTo>
                    <a:pt x="8" y="246"/>
                  </a:lnTo>
                  <a:lnTo>
                    <a:pt x="0" y="224"/>
                  </a:lnTo>
                  <a:lnTo>
                    <a:pt x="0" y="224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AutoShape 373"/>
            <p:cNvSpPr>
              <a:spLocks noChangeArrowheads="1"/>
            </p:cNvSpPr>
            <p:nvPr/>
          </p:nvSpPr>
          <p:spPr bwMode="auto">
            <a:xfrm>
              <a:off x="3980" y="1920"/>
              <a:ext cx="160" cy="211"/>
            </a:xfrm>
            <a:prstGeom prst="roundRect">
              <a:avLst>
                <a:gd name="adj" fmla="val 625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374"/>
            <p:cNvSpPr>
              <a:spLocks noChangeShapeType="1"/>
            </p:cNvSpPr>
            <p:nvPr/>
          </p:nvSpPr>
          <p:spPr bwMode="auto">
            <a:xfrm>
              <a:off x="3967" y="2026"/>
              <a:ext cx="25" cy="2"/>
            </a:xfrm>
            <a:prstGeom prst="line">
              <a:avLst/>
            </a:prstGeom>
            <a:noFill/>
            <a:ln w="1116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375"/>
            <p:cNvSpPr>
              <a:spLocks noChangeShapeType="1"/>
            </p:cNvSpPr>
            <p:nvPr/>
          </p:nvSpPr>
          <p:spPr bwMode="auto">
            <a:xfrm>
              <a:off x="4017" y="2026"/>
              <a:ext cx="23" cy="2"/>
            </a:xfrm>
            <a:prstGeom prst="line">
              <a:avLst/>
            </a:prstGeom>
            <a:noFill/>
            <a:ln w="1116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376"/>
            <p:cNvSpPr>
              <a:spLocks noChangeShapeType="1"/>
            </p:cNvSpPr>
            <p:nvPr/>
          </p:nvSpPr>
          <p:spPr bwMode="auto">
            <a:xfrm>
              <a:off x="4065" y="2026"/>
              <a:ext cx="25" cy="2"/>
            </a:xfrm>
            <a:prstGeom prst="line">
              <a:avLst/>
            </a:prstGeom>
            <a:noFill/>
            <a:ln w="1116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377"/>
            <p:cNvSpPr>
              <a:spLocks noChangeShapeType="1"/>
            </p:cNvSpPr>
            <p:nvPr/>
          </p:nvSpPr>
          <p:spPr bwMode="auto">
            <a:xfrm>
              <a:off x="4113" y="2026"/>
              <a:ext cx="25" cy="2"/>
            </a:xfrm>
            <a:prstGeom prst="line">
              <a:avLst/>
            </a:prstGeom>
            <a:noFill/>
            <a:ln w="1116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78"/>
            <p:cNvSpPr>
              <a:spLocks noChangeArrowheads="1"/>
            </p:cNvSpPr>
            <p:nvPr/>
          </p:nvSpPr>
          <p:spPr bwMode="auto">
            <a:xfrm>
              <a:off x="4060" y="2025"/>
              <a:ext cx="3" cy="2"/>
            </a:xfrm>
            <a:custGeom>
              <a:avLst/>
              <a:gdLst/>
              <a:ahLst/>
              <a:cxnLst>
                <a:cxn ang="0">
                  <a:pos x="17" y="7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7" y="14"/>
                </a:cxn>
                <a:cxn ang="0">
                  <a:pos x="17" y="14"/>
                </a:cxn>
                <a:cxn ang="0">
                  <a:pos x="17" y="7"/>
                </a:cxn>
                <a:cxn ang="0">
                  <a:pos x="17" y="7"/>
                </a:cxn>
              </a:cxnLst>
              <a:rect l="0" t="0" r="r" b="b"/>
              <a:pathLst>
                <a:path w="18" h="15">
                  <a:moveTo>
                    <a:pt x="17" y="7"/>
                  </a:moveTo>
                  <a:lnTo>
                    <a:pt x="17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7" y="14"/>
                  </a:lnTo>
                  <a:lnTo>
                    <a:pt x="17" y="14"/>
                  </a:lnTo>
                  <a:lnTo>
                    <a:pt x="17" y="7"/>
                  </a:lnTo>
                  <a:lnTo>
                    <a:pt x="17" y="7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79"/>
            <p:cNvSpPr>
              <a:spLocks noChangeArrowheads="1"/>
            </p:cNvSpPr>
            <p:nvPr/>
          </p:nvSpPr>
          <p:spPr bwMode="auto">
            <a:xfrm>
              <a:off x="1737" y="1508"/>
              <a:ext cx="37" cy="130"/>
            </a:xfrm>
            <a:custGeom>
              <a:avLst/>
              <a:gdLst/>
              <a:ahLst/>
              <a:cxnLst>
                <a:cxn ang="0">
                  <a:pos x="165" y="576"/>
                </a:cxn>
                <a:cxn ang="0">
                  <a:pos x="110" y="576"/>
                </a:cxn>
                <a:cxn ang="0">
                  <a:pos x="62" y="511"/>
                </a:cxn>
                <a:cxn ang="0">
                  <a:pos x="23" y="439"/>
                </a:cxn>
                <a:cxn ang="0">
                  <a:pos x="6" y="359"/>
                </a:cxn>
                <a:cxn ang="0">
                  <a:pos x="0" y="287"/>
                </a:cxn>
                <a:cxn ang="0">
                  <a:pos x="6" y="209"/>
                </a:cxn>
                <a:cxn ang="0">
                  <a:pos x="39" y="122"/>
                </a:cxn>
                <a:cxn ang="0">
                  <a:pos x="62" y="65"/>
                </a:cxn>
                <a:cxn ang="0">
                  <a:pos x="110" y="0"/>
                </a:cxn>
                <a:cxn ang="0">
                  <a:pos x="165" y="0"/>
                </a:cxn>
                <a:cxn ang="0">
                  <a:pos x="127" y="93"/>
                </a:cxn>
                <a:cxn ang="0">
                  <a:pos x="110" y="158"/>
                </a:cxn>
                <a:cxn ang="0">
                  <a:pos x="101" y="223"/>
                </a:cxn>
                <a:cxn ang="0">
                  <a:pos x="87" y="287"/>
                </a:cxn>
                <a:cxn ang="0">
                  <a:pos x="101" y="338"/>
                </a:cxn>
                <a:cxn ang="0">
                  <a:pos x="101" y="397"/>
                </a:cxn>
                <a:cxn ang="0">
                  <a:pos x="110" y="446"/>
                </a:cxn>
                <a:cxn ang="0">
                  <a:pos x="127" y="481"/>
                </a:cxn>
                <a:cxn ang="0">
                  <a:pos x="133" y="511"/>
                </a:cxn>
                <a:cxn ang="0">
                  <a:pos x="140" y="541"/>
                </a:cxn>
                <a:cxn ang="0">
                  <a:pos x="165" y="576"/>
                </a:cxn>
                <a:cxn ang="0">
                  <a:pos x="165" y="576"/>
                </a:cxn>
              </a:cxnLst>
              <a:rect l="0" t="0" r="r" b="b"/>
              <a:pathLst>
                <a:path w="166" h="577">
                  <a:moveTo>
                    <a:pt x="165" y="576"/>
                  </a:moveTo>
                  <a:lnTo>
                    <a:pt x="110" y="576"/>
                  </a:lnTo>
                  <a:lnTo>
                    <a:pt x="62" y="511"/>
                  </a:lnTo>
                  <a:lnTo>
                    <a:pt x="23" y="439"/>
                  </a:lnTo>
                  <a:lnTo>
                    <a:pt x="6" y="359"/>
                  </a:lnTo>
                  <a:lnTo>
                    <a:pt x="0" y="287"/>
                  </a:lnTo>
                  <a:lnTo>
                    <a:pt x="6" y="209"/>
                  </a:lnTo>
                  <a:lnTo>
                    <a:pt x="39" y="122"/>
                  </a:lnTo>
                  <a:lnTo>
                    <a:pt x="62" y="65"/>
                  </a:lnTo>
                  <a:lnTo>
                    <a:pt x="110" y="0"/>
                  </a:lnTo>
                  <a:lnTo>
                    <a:pt x="165" y="0"/>
                  </a:lnTo>
                  <a:lnTo>
                    <a:pt x="127" y="93"/>
                  </a:lnTo>
                  <a:lnTo>
                    <a:pt x="110" y="158"/>
                  </a:lnTo>
                  <a:lnTo>
                    <a:pt x="101" y="223"/>
                  </a:lnTo>
                  <a:lnTo>
                    <a:pt x="87" y="287"/>
                  </a:lnTo>
                  <a:lnTo>
                    <a:pt x="101" y="338"/>
                  </a:lnTo>
                  <a:lnTo>
                    <a:pt x="101" y="397"/>
                  </a:lnTo>
                  <a:lnTo>
                    <a:pt x="110" y="446"/>
                  </a:lnTo>
                  <a:lnTo>
                    <a:pt x="127" y="481"/>
                  </a:lnTo>
                  <a:lnTo>
                    <a:pt x="133" y="511"/>
                  </a:lnTo>
                  <a:lnTo>
                    <a:pt x="140" y="541"/>
                  </a:lnTo>
                  <a:lnTo>
                    <a:pt x="165" y="576"/>
                  </a:lnTo>
                  <a:lnTo>
                    <a:pt x="165" y="57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80"/>
            <p:cNvSpPr>
              <a:spLocks noChangeArrowheads="1"/>
            </p:cNvSpPr>
            <p:nvPr/>
          </p:nvSpPr>
          <p:spPr bwMode="auto">
            <a:xfrm>
              <a:off x="1788" y="1536"/>
              <a:ext cx="72" cy="76"/>
            </a:xfrm>
            <a:custGeom>
              <a:avLst/>
              <a:gdLst/>
              <a:ahLst/>
              <a:cxnLst>
                <a:cxn ang="0">
                  <a:pos x="305" y="101"/>
                </a:cxn>
                <a:cxn ang="0">
                  <a:pos x="218" y="117"/>
                </a:cxn>
                <a:cxn ang="0">
                  <a:pos x="212" y="94"/>
                </a:cxn>
                <a:cxn ang="0">
                  <a:pos x="204" y="73"/>
                </a:cxn>
                <a:cxn ang="0">
                  <a:pos x="188" y="66"/>
                </a:cxn>
                <a:cxn ang="0">
                  <a:pos x="157" y="66"/>
                </a:cxn>
                <a:cxn ang="0">
                  <a:pos x="140" y="66"/>
                </a:cxn>
                <a:cxn ang="0">
                  <a:pos x="126" y="73"/>
                </a:cxn>
                <a:cxn ang="0">
                  <a:pos x="101" y="87"/>
                </a:cxn>
                <a:cxn ang="0">
                  <a:pos x="94" y="108"/>
                </a:cxn>
                <a:cxn ang="0">
                  <a:pos x="87" y="129"/>
                </a:cxn>
                <a:cxn ang="0">
                  <a:pos x="87" y="165"/>
                </a:cxn>
                <a:cxn ang="0">
                  <a:pos x="87" y="202"/>
                </a:cxn>
                <a:cxn ang="0">
                  <a:pos x="94" y="224"/>
                </a:cxn>
                <a:cxn ang="0">
                  <a:pos x="101" y="246"/>
                </a:cxn>
                <a:cxn ang="0">
                  <a:pos x="126" y="267"/>
                </a:cxn>
                <a:cxn ang="0">
                  <a:pos x="140" y="275"/>
                </a:cxn>
                <a:cxn ang="0">
                  <a:pos x="157" y="275"/>
                </a:cxn>
                <a:cxn ang="0">
                  <a:pos x="188" y="267"/>
                </a:cxn>
                <a:cxn ang="0">
                  <a:pos x="204" y="260"/>
                </a:cxn>
                <a:cxn ang="0">
                  <a:pos x="218" y="239"/>
                </a:cxn>
                <a:cxn ang="0">
                  <a:pos x="227" y="209"/>
                </a:cxn>
                <a:cxn ang="0">
                  <a:pos x="322" y="224"/>
                </a:cxn>
                <a:cxn ang="0">
                  <a:pos x="305" y="260"/>
                </a:cxn>
                <a:cxn ang="0">
                  <a:pos x="290" y="281"/>
                </a:cxn>
                <a:cxn ang="0">
                  <a:pos x="267" y="303"/>
                </a:cxn>
                <a:cxn ang="0">
                  <a:pos x="235" y="324"/>
                </a:cxn>
                <a:cxn ang="0">
                  <a:pos x="204" y="332"/>
                </a:cxn>
                <a:cxn ang="0">
                  <a:pos x="157" y="338"/>
                </a:cxn>
                <a:cxn ang="0">
                  <a:pos x="110" y="332"/>
                </a:cxn>
                <a:cxn ang="0">
                  <a:pos x="71" y="317"/>
                </a:cxn>
                <a:cxn ang="0">
                  <a:pos x="39" y="288"/>
                </a:cxn>
                <a:cxn ang="0">
                  <a:pos x="15" y="267"/>
                </a:cxn>
                <a:cxn ang="0">
                  <a:pos x="7" y="239"/>
                </a:cxn>
                <a:cxn ang="0">
                  <a:pos x="0" y="209"/>
                </a:cxn>
                <a:cxn ang="0">
                  <a:pos x="0" y="165"/>
                </a:cxn>
                <a:cxn ang="0">
                  <a:pos x="0" y="129"/>
                </a:cxn>
                <a:cxn ang="0">
                  <a:pos x="7" y="101"/>
                </a:cxn>
                <a:cxn ang="0">
                  <a:pos x="15" y="66"/>
                </a:cxn>
                <a:cxn ang="0">
                  <a:pos x="39" y="43"/>
                </a:cxn>
                <a:cxn ang="0">
                  <a:pos x="71" y="15"/>
                </a:cxn>
                <a:cxn ang="0">
                  <a:pos x="110" y="0"/>
                </a:cxn>
                <a:cxn ang="0">
                  <a:pos x="157" y="0"/>
                </a:cxn>
                <a:cxn ang="0">
                  <a:pos x="195" y="0"/>
                </a:cxn>
                <a:cxn ang="0">
                  <a:pos x="227" y="7"/>
                </a:cxn>
                <a:cxn ang="0">
                  <a:pos x="259" y="30"/>
                </a:cxn>
                <a:cxn ang="0">
                  <a:pos x="282" y="43"/>
                </a:cxn>
                <a:cxn ang="0">
                  <a:pos x="299" y="66"/>
                </a:cxn>
                <a:cxn ang="0">
                  <a:pos x="305" y="101"/>
                </a:cxn>
                <a:cxn ang="0">
                  <a:pos x="305" y="101"/>
                </a:cxn>
              </a:cxnLst>
              <a:rect l="0" t="0" r="r" b="b"/>
              <a:pathLst>
                <a:path w="323" h="339">
                  <a:moveTo>
                    <a:pt x="305" y="101"/>
                  </a:moveTo>
                  <a:lnTo>
                    <a:pt x="218" y="117"/>
                  </a:lnTo>
                  <a:lnTo>
                    <a:pt x="212" y="94"/>
                  </a:lnTo>
                  <a:lnTo>
                    <a:pt x="204" y="73"/>
                  </a:lnTo>
                  <a:lnTo>
                    <a:pt x="188" y="66"/>
                  </a:lnTo>
                  <a:lnTo>
                    <a:pt x="157" y="66"/>
                  </a:lnTo>
                  <a:lnTo>
                    <a:pt x="140" y="66"/>
                  </a:lnTo>
                  <a:lnTo>
                    <a:pt x="126" y="73"/>
                  </a:lnTo>
                  <a:lnTo>
                    <a:pt x="101" y="87"/>
                  </a:lnTo>
                  <a:lnTo>
                    <a:pt x="94" y="108"/>
                  </a:lnTo>
                  <a:lnTo>
                    <a:pt x="87" y="129"/>
                  </a:lnTo>
                  <a:lnTo>
                    <a:pt x="87" y="165"/>
                  </a:lnTo>
                  <a:lnTo>
                    <a:pt x="87" y="202"/>
                  </a:lnTo>
                  <a:lnTo>
                    <a:pt x="94" y="224"/>
                  </a:lnTo>
                  <a:lnTo>
                    <a:pt x="101" y="246"/>
                  </a:lnTo>
                  <a:lnTo>
                    <a:pt x="126" y="267"/>
                  </a:lnTo>
                  <a:lnTo>
                    <a:pt x="140" y="275"/>
                  </a:lnTo>
                  <a:lnTo>
                    <a:pt x="157" y="275"/>
                  </a:lnTo>
                  <a:lnTo>
                    <a:pt x="188" y="267"/>
                  </a:lnTo>
                  <a:lnTo>
                    <a:pt x="204" y="260"/>
                  </a:lnTo>
                  <a:lnTo>
                    <a:pt x="218" y="239"/>
                  </a:lnTo>
                  <a:lnTo>
                    <a:pt x="227" y="209"/>
                  </a:lnTo>
                  <a:lnTo>
                    <a:pt x="322" y="224"/>
                  </a:lnTo>
                  <a:lnTo>
                    <a:pt x="305" y="260"/>
                  </a:lnTo>
                  <a:lnTo>
                    <a:pt x="290" y="281"/>
                  </a:lnTo>
                  <a:lnTo>
                    <a:pt x="267" y="303"/>
                  </a:lnTo>
                  <a:lnTo>
                    <a:pt x="235" y="324"/>
                  </a:lnTo>
                  <a:lnTo>
                    <a:pt x="204" y="332"/>
                  </a:lnTo>
                  <a:lnTo>
                    <a:pt x="157" y="338"/>
                  </a:lnTo>
                  <a:lnTo>
                    <a:pt x="110" y="332"/>
                  </a:lnTo>
                  <a:lnTo>
                    <a:pt x="71" y="317"/>
                  </a:lnTo>
                  <a:lnTo>
                    <a:pt x="39" y="288"/>
                  </a:lnTo>
                  <a:lnTo>
                    <a:pt x="15" y="267"/>
                  </a:lnTo>
                  <a:lnTo>
                    <a:pt x="7" y="239"/>
                  </a:lnTo>
                  <a:lnTo>
                    <a:pt x="0" y="209"/>
                  </a:lnTo>
                  <a:lnTo>
                    <a:pt x="0" y="165"/>
                  </a:lnTo>
                  <a:lnTo>
                    <a:pt x="0" y="129"/>
                  </a:lnTo>
                  <a:lnTo>
                    <a:pt x="7" y="101"/>
                  </a:lnTo>
                  <a:lnTo>
                    <a:pt x="15" y="66"/>
                  </a:lnTo>
                  <a:lnTo>
                    <a:pt x="39" y="43"/>
                  </a:lnTo>
                  <a:lnTo>
                    <a:pt x="71" y="15"/>
                  </a:lnTo>
                  <a:lnTo>
                    <a:pt x="110" y="0"/>
                  </a:lnTo>
                  <a:lnTo>
                    <a:pt x="157" y="0"/>
                  </a:lnTo>
                  <a:lnTo>
                    <a:pt x="195" y="0"/>
                  </a:lnTo>
                  <a:lnTo>
                    <a:pt x="227" y="7"/>
                  </a:lnTo>
                  <a:lnTo>
                    <a:pt x="259" y="30"/>
                  </a:lnTo>
                  <a:lnTo>
                    <a:pt x="282" y="43"/>
                  </a:lnTo>
                  <a:lnTo>
                    <a:pt x="299" y="66"/>
                  </a:lnTo>
                  <a:lnTo>
                    <a:pt x="305" y="101"/>
                  </a:lnTo>
                  <a:lnTo>
                    <a:pt x="305" y="101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81"/>
            <p:cNvSpPr>
              <a:spLocks noChangeArrowheads="1"/>
            </p:cNvSpPr>
            <p:nvPr/>
          </p:nvSpPr>
          <p:spPr bwMode="auto">
            <a:xfrm>
              <a:off x="1870" y="1508"/>
              <a:ext cx="39" cy="130"/>
            </a:xfrm>
            <a:custGeom>
              <a:avLst/>
              <a:gdLst/>
              <a:ahLst/>
              <a:cxnLst>
                <a:cxn ang="0">
                  <a:pos x="0" y="576"/>
                </a:cxn>
                <a:cxn ang="0">
                  <a:pos x="24" y="541"/>
                </a:cxn>
                <a:cxn ang="0">
                  <a:pos x="32" y="519"/>
                </a:cxn>
                <a:cxn ang="0">
                  <a:pos x="40" y="497"/>
                </a:cxn>
                <a:cxn ang="0">
                  <a:pos x="47" y="460"/>
                </a:cxn>
                <a:cxn ang="0">
                  <a:pos x="56" y="425"/>
                </a:cxn>
                <a:cxn ang="0">
                  <a:pos x="63" y="397"/>
                </a:cxn>
                <a:cxn ang="0">
                  <a:pos x="72" y="359"/>
                </a:cxn>
                <a:cxn ang="0">
                  <a:pos x="72" y="331"/>
                </a:cxn>
                <a:cxn ang="0">
                  <a:pos x="72" y="287"/>
                </a:cxn>
                <a:cxn ang="0">
                  <a:pos x="72" y="223"/>
                </a:cxn>
                <a:cxn ang="0">
                  <a:pos x="63" y="158"/>
                </a:cxn>
                <a:cxn ang="0">
                  <a:pos x="40" y="93"/>
                </a:cxn>
                <a:cxn ang="0">
                  <a:pos x="0" y="0"/>
                </a:cxn>
                <a:cxn ang="0">
                  <a:pos x="63" y="0"/>
                </a:cxn>
                <a:cxn ang="0">
                  <a:pos x="111" y="65"/>
                </a:cxn>
                <a:cxn ang="0">
                  <a:pos x="150" y="137"/>
                </a:cxn>
                <a:cxn ang="0">
                  <a:pos x="166" y="216"/>
                </a:cxn>
                <a:cxn ang="0">
                  <a:pos x="174" y="287"/>
                </a:cxn>
                <a:cxn ang="0">
                  <a:pos x="166" y="346"/>
                </a:cxn>
                <a:cxn ang="0">
                  <a:pos x="150" y="419"/>
                </a:cxn>
                <a:cxn ang="0">
                  <a:pos x="111" y="505"/>
                </a:cxn>
                <a:cxn ang="0">
                  <a:pos x="63" y="576"/>
                </a:cxn>
                <a:cxn ang="0">
                  <a:pos x="0" y="576"/>
                </a:cxn>
                <a:cxn ang="0">
                  <a:pos x="0" y="576"/>
                </a:cxn>
              </a:cxnLst>
              <a:rect l="0" t="0" r="r" b="b"/>
              <a:pathLst>
                <a:path w="175" h="577">
                  <a:moveTo>
                    <a:pt x="0" y="576"/>
                  </a:moveTo>
                  <a:lnTo>
                    <a:pt x="24" y="541"/>
                  </a:lnTo>
                  <a:lnTo>
                    <a:pt x="32" y="519"/>
                  </a:lnTo>
                  <a:lnTo>
                    <a:pt x="40" y="497"/>
                  </a:lnTo>
                  <a:lnTo>
                    <a:pt x="47" y="460"/>
                  </a:lnTo>
                  <a:lnTo>
                    <a:pt x="56" y="425"/>
                  </a:lnTo>
                  <a:lnTo>
                    <a:pt x="63" y="397"/>
                  </a:lnTo>
                  <a:lnTo>
                    <a:pt x="72" y="359"/>
                  </a:lnTo>
                  <a:lnTo>
                    <a:pt x="72" y="331"/>
                  </a:lnTo>
                  <a:lnTo>
                    <a:pt x="72" y="287"/>
                  </a:lnTo>
                  <a:lnTo>
                    <a:pt x="72" y="223"/>
                  </a:lnTo>
                  <a:lnTo>
                    <a:pt x="63" y="158"/>
                  </a:lnTo>
                  <a:lnTo>
                    <a:pt x="40" y="93"/>
                  </a:lnTo>
                  <a:lnTo>
                    <a:pt x="0" y="0"/>
                  </a:lnTo>
                  <a:lnTo>
                    <a:pt x="63" y="0"/>
                  </a:lnTo>
                  <a:lnTo>
                    <a:pt x="111" y="65"/>
                  </a:lnTo>
                  <a:lnTo>
                    <a:pt x="150" y="137"/>
                  </a:lnTo>
                  <a:lnTo>
                    <a:pt x="166" y="216"/>
                  </a:lnTo>
                  <a:lnTo>
                    <a:pt x="174" y="287"/>
                  </a:lnTo>
                  <a:lnTo>
                    <a:pt x="166" y="346"/>
                  </a:lnTo>
                  <a:lnTo>
                    <a:pt x="150" y="419"/>
                  </a:lnTo>
                  <a:lnTo>
                    <a:pt x="111" y="505"/>
                  </a:lnTo>
                  <a:lnTo>
                    <a:pt x="63" y="576"/>
                  </a:lnTo>
                  <a:lnTo>
                    <a:pt x="0" y="576"/>
                  </a:lnTo>
                  <a:lnTo>
                    <a:pt x="0" y="576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SNO calibration (ii)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00" y="901700"/>
            <a:ext cx="4787901" cy="639762"/>
          </a:xfrm>
        </p:spPr>
        <p:txBody>
          <a:bodyPr/>
          <a:lstStyle/>
          <a:p>
            <a:r>
              <a:rPr lang="en-US" dirty="0" smtClean="0"/>
              <a:t>Response to background-like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25" y="1782762"/>
            <a:ext cx="4041775" cy="4343401"/>
          </a:xfrm>
        </p:spPr>
        <p:txBody>
          <a:bodyPr/>
          <a:lstStyle/>
          <a:p>
            <a:r>
              <a:rPr lang="en-US" dirty="0" smtClean="0"/>
              <a:t>Ex-situ techniques</a:t>
            </a:r>
            <a:br>
              <a:rPr lang="en-US" dirty="0" smtClean="0"/>
            </a:br>
            <a:r>
              <a:rPr lang="en-US" dirty="0" smtClean="0"/>
              <a:t>assay D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In-situ techniques</a:t>
            </a:r>
            <a:br>
              <a:rPr lang="en-US" dirty="0" smtClean="0"/>
            </a:br>
            <a:r>
              <a:rPr lang="en-US" dirty="0" smtClean="0"/>
              <a:t>low energy window </a:t>
            </a:r>
            <a:br>
              <a:rPr lang="en-US" dirty="0" smtClean="0"/>
            </a:br>
            <a:r>
              <a:rPr lang="en-US" dirty="0" smtClean="0"/>
              <a:t>(4-4.5 </a:t>
            </a:r>
            <a:r>
              <a:rPr lang="en-US" dirty="0" err="1" smtClean="0"/>
              <a:t>MeV</a:t>
            </a:r>
            <a:r>
              <a:rPr lang="en-US" dirty="0" smtClean="0"/>
              <a:t>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1" name="Picture 10" descr="ref_exsit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5869"/>
            <a:ext cx="4578350" cy="759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2600" y="2599730"/>
            <a:ext cx="971550" cy="261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87900" y="1143000"/>
            <a:ext cx="4252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β-γ</a:t>
            </a:r>
            <a:r>
              <a:rPr lang="en-US" sz="1800" dirty="0" smtClean="0"/>
              <a:t> gammas from  </a:t>
            </a:r>
            <a:r>
              <a:rPr lang="en-US" sz="1800" baseline="30000" dirty="0" smtClean="0"/>
              <a:t>208</a:t>
            </a:r>
            <a:r>
              <a:rPr lang="en-US" sz="1800" dirty="0" smtClean="0"/>
              <a:t>Tl (</a:t>
            </a:r>
            <a:r>
              <a:rPr lang="en-US" sz="1800" baseline="30000" dirty="0" smtClean="0"/>
              <a:t>232</a:t>
            </a:r>
            <a:r>
              <a:rPr lang="en-US" sz="1800" dirty="0" smtClean="0"/>
              <a:t>Th) and </a:t>
            </a:r>
          </a:p>
          <a:p>
            <a:r>
              <a:rPr lang="en-US" sz="1800" baseline="30000" dirty="0" smtClean="0"/>
              <a:t>214</a:t>
            </a:r>
            <a:r>
              <a:rPr lang="en-US" sz="1800" dirty="0" smtClean="0"/>
              <a:t>Bi (</a:t>
            </a:r>
            <a:r>
              <a:rPr lang="en-US" sz="1800" baseline="30000" dirty="0" smtClean="0"/>
              <a:t>238</a:t>
            </a:r>
            <a:r>
              <a:rPr lang="en-US" sz="1800" dirty="0" smtClean="0"/>
              <a:t>U chain) can photo-disintegrate</a:t>
            </a:r>
          </a:p>
          <a:p>
            <a:r>
              <a:rPr lang="en-US" sz="1800" dirty="0" smtClean="0"/>
              <a:t> the deuteron</a:t>
            </a:r>
            <a:endParaRPr lang="en-US" sz="1800" dirty="0"/>
          </a:p>
        </p:txBody>
      </p:sp>
      <p:pic>
        <p:nvPicPr>
          <p:cNvPr id="14" name="Picture 13" descr="ref_insit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70500"/>
            <a:ext cx="4726029" cy="221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uncontained sources in SNO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5300"/>
            <a:ext cx="4040188" cy="639762"/>
          </a:xfrm>
        </p:spPr>
        <p:txBody>
          <a:bodyPr/>
          <a:lstStyle/>
          <a:p>
            <a:r>
              <a:rPr lang="en-US" dirty="0" smtClean="0"/>
              <a:t>Signal (</a:t>
            </a:r>
            <a:r>
              <a:rPr lang="en-US" baseline="30000" dirty="0" smtClean="0"/>
              <a:t>24</a:t>
            </a:r>
            <a:r>
              <a:rPr lang="en-US" dirty="0" smtClean="0"/>
              <a:t>Na)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062"/>
            <a:ext cx="4040188" cy="3951288"/>
          </a:xfrm>
        </p:spPr>
        <p:txBody>
          <a:bodyPr/>
          <a:lstStyle/>
          <a:p>
            <a:r>
              <a:rPr lang="en-US" dirty="0" smtClean="0"/>
              <a:t>R</a:t>
            </a:r>
            <a:r>
              <a:rPr lang="en-US" dirty="0" smtClean="0"/>
              <a:t>esponse of the </a:t>
            </a:r>
            <a:r>
              <a:rPr lang="en-US" baseline="30000" dirty="0" smtClean="0"/>
              <a:t>3</a:t>
            </a:r>
            <a:r>
              <a:rPr lang="en-US" dirty="0" smtClean="0"/>
              <a:t>He proportional counters making up the Neutral Current Detector array.</a:t>
            </a:r>
          </a:p>
          <a:p>
            <a:r>
              <a:rPr lang="en-US" dirty="0" smtClean="0"/>
              <a:t>Precise determination of the neutron capture of the Neutral Current Detector array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8" y="1765300"/>
            <a:ext cx="4041775" cy="639762"/>
          </a:xfrm>
        </p:spPr>
        <p:txBody>
          <a:bodyPr/>
          <a:lstStyle/>
          <a:p>
            <a:r>
              <a:rPr lang="en-US" dirty="0" smtClean="0"/>
              <a:t>Backgrounds (</a:t>
            </a:r>
            <a:r>
              <a:rPr lang="en-US" baseline="30000" dirty="0" smtClean="0"/>
              <a:t>222</a:t>
            </a:r>
            <a:r>
              <a:rPr lang="en-US" dirty="0" smtClean="0"/>
              <a:t>Rn and </a:t>
            </a:r>
            <a:r>
              <a:rPr lang="en-US" baseline="30000" dirty="0" smtClean="0"/>
              <a:t>24</a:t>
            </a:r>
            <a:r>
              <a:rPr lang="en-US" dirty="0" smtClean="0"/>
              <a:t>Na)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405062"/>
            <a:ext cx="4040188" cy="3951288"/>
          </a:xfrm>
        </p:spPr>
        <p:txBody>
          <a:bodyPr/>
          <a:lstStyle/>
          <a:p>
            <a:r>
              <a:rPr lang="en-US" dirty="0" smtClean="0"/>
              <a:t>Calibrate the response of the detector electron equivalent energy and isotropy</a:t>
            </a:r>
          </a:p>
          <a:p>
            <a:r>
              <a:rPr lang="en-US" dirty="0" smtClean="0"/>
              <a:t>Helped with the determination of the detector response to light from the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" y="912167"/>
            <a:ext cx="8370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222</a:t>
            </a:r>
            <a:r>
              <a:rPr lang="en-US" dirty="0" smtClean="0"/>
              <a:t>Rn: </a:t>
            </a:r>
            <a:r>
              <a:rPr lang="en-US" dirty="0" smtClean="0"/>
              <a:t>: T</a:t>
            </a:r>
            <a:r>
              <a:rPr lang="en-US" baseline="-25000" dirty="0" smtClean="0"/>
              <a:t>1/2</a:t>
            </a:r>
            <a:r>
              <a:rPr lang="en-US" dirty="0" smtClean="0"/>
              <a:t>=3.82 </a:t>
            </a:r>
            <a:r>
              <a:rPr lang="en-US" dirty="0" err="1" smtClean="0"/>
              <a:t>d</a:t>
            </a:r>
            <a:r>
              <a:rPr lang="en-US" dirty="0" smtClean="0"/>
              <a:t>, part of </a:t>
            </a:r>
            <a:r>
              <a:rPr lang="en-US" baseline="30000" dirty="0" smtClean="0"/>
              <a:t>238</a:t>
            </a:r>
            <a:r>
              <a:rPr lang="en-US" dirty="0" smtClean="0"/>
              <a:t>U chain</a:t>
            </a:r>
          </a:p>
          <a:p>
            <a:r>
              <a:rPr lang="en-US" baseline="30000" dirty="0" smtClean="0"/>
              <a:t>24</a:t>
            </a:r>
            <a:r>
              <a:rPr lang="en-US" dirty="0" smtClean="0"/>
              <a:t>Na: T</a:t>
            </a:r>
            <a:r>
              <a:rPr lang="en-US" baseline="-25000" dirty="0" smtClean="0"/>
              <a:t>1/2</a:t>
            </a:r>
            <a:r>
              <a:rPr lang="en-US" dirty="0" smtClean="0"/>
              <a:t>=15 hrs, pd (2.754 </a:t>
            </a:r>
            <a:r>
              <a:rPr lang="en-US" dirty="0" err="1" smtClean="0"/>
              <a:t>MeV</a:t>
            </a:r>
            <a:r>
              <a:rPr lang="en-US" dirty="0" smtClean="0"/>
              <a:t> gamma), </a:t>
            </a:r>
            <a:r>
              <a:rPr lang="en-US" baseline="30000" dirty="0" smtClean="0"/>
              <a:t>232</a:t>
            </a:r>
            <a:r>
              <a:rPr lang="en-US" dirty="0" smtClean="0"/>
              <a:t>Th-like </a:t>
            </a:r>
            <a:r>
              <a:rPr lang="en-US" dirty="0" smtClean="0"/>
              <a:t>(1β,2γ)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production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II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LRT, August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4F462-5CE8-8F42-885A-D1B2151F5B5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1" name="Picture 10" descr="unmix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406" y="432266"/>
            <a:ext cx="3615154" cy="361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9486</TotalTime>
  <Words>1292</Words>
  <Application>Microsoft Macintosh PowerPoint</Application>
  <PresentationFormat>On-screen Show (4:3)</PresentationFormat>
  <Paragraphs>217</Paragraphs>
  <Slides>21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Production and counting of uncontained sources in SNO</vt:lpstr>
      <vt:lpstr>Content</vt:lpstr>
      <vt:lpstr>The sudbury neutrino observatory</vt:lpstr>
      <vt:lpstr>Sudbury Neutrino Observatory</vt:lpstr>
      <vt:lpstr>Sudbury Neutrino Observatory</vt:lpstr>
      <vt:lpstr>Summary of SNO calibration (i)</vt:lpstr>
      <vt:lpstr>Summary of SNO calibration (ii)</vt:lpstr>
      <vt:lpstr>Use of uncontained sources in SNO</vt:lpstr>
      <vt:lpstr>Source production</vt:lpstr>
      <vt:lpstr>222Rn Production</vt:lpstr>
      <vt:lpstr>24Na production</vt:lpstr>
      <vt:lpstr>MIXING SOURCES INTO SNO</vt:lpstr>
      <vt:lpstr>Early mixing studies</vt:lpstr>
      <vt:lpstr>Mixing in SNO phase III</vt:lpstr>
      <vt:lpstr>Conclusions</vt:lpstr>
      <vt:lpstr>FIN</vt:lpstr>
      <vt:lpstr>Slide 17</vt:lpstr>
      <vt:lpstr>Slide 18</vt:lpstr>
      <vt:lpstr>U/Th  decays</vt:lpstr>
      <vt:lpstr>Event Isotropy</vt:lpstr>
      <vt:lpstr>Slide 21</vt:lpstr>
    </vt:vector>
  </TitlesOfParts>
  <Company>University of Sussex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ELLIE overview</dc:title>
  <dc:creator>IT Services</dc:creator>
  <cp:lastModifiedBy>IT Services</cp:lastModifiedBy>
  <cp:revision>391</cp:revision>
  <cp:lastPrinted>2010-08-29T16:05:24Z</cp:lastPrinted>
  <dcterms:created xsi:type="dcterms:W3CDTF">2010-08-25T11:22:38Z</dcterms:created>
  <dcterms:modified xsi:type="dcterms:W3CDTF">2010-08-29T16:27:59Z</dcterms:modified>
</cp:coreProperties>
</file>