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7"/>
  </p:notesMasterIdLst>
  <p:sldIdLst>
    <p:sldId id="412" r:id="rId2"/>
    <p:sldId id="445" r:id="rId3"/>
    <p:sldId id="464" r:id="rId4"/>
    <p:sldId id="394" r:id="rId5"/>
    <p:sldId id="467" r:id="rId6"/>
    <p:sldId id="468" r:id="rId7"/>
    <p:sldId id="469" r:id="rId8"/>
    <p:sldId id="346" r:id="rId9"/>
    <p:sldId id="465" r:id="rId10"/>
    <p:sldId id="466" r:id="rId11"/>
    <p:sldId id="349" r:id="rId12"/>
    <p:sldId id="471" r:id="rId13"/>
    <p:sldId id="475" r:id="rId14"/>
    <p:sldId id="476" r:id="rId15"/>
    <p:sldId id="462" r:id="rId16"/>
    <p:sldId id="460" r:id="rId17"/>
    <p:sldId id="463" r:id="rId18"/>
    <p:sldId id="470" r:id="rId19"/>
    <p:sldId id="347" r:id="rId20"/>
    <p:sldId id="461" r:id="rId21"/>
    <p:sldId id="472" r:id="rId22"/>
    <p:sldId id="473" r:id="rId23"/>
    <p:sldId id="474" r:id="rId24"/>
    <p:sldId id="377" r:id="rId25"/>
    <p:sldId id="42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99"/>
    <a:srgbClr val="FFFF00"/>
    <a:srgbClr val="969696"/>
    <a:srgbClr val="FF0000"/>
    <a:srgbClr val="000066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04" autoAdjust="0"/>
    <p:restoredTop sz="90385" autoAdjust="0"/>
  </p:normalViewPr>
  <p:slideViewPr>
    <p:cSldViewPr>
      <p:cViewPr varScale="1">
        <p:scale>
          <a:sx n="92" d="100"/>
          <a:sy n="92" d="100"/>
        </p:scale>
        <p:origin x="-8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67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18512B-6BB5-46DF-AD5C-A5335C64D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06589-667F-4DD1-8898-546B1094235D}" type="slidenum">
              <a:rPr lang="en-US"/>
              <a:pPr/>
              <a:t>1</a:t>
            </a:fld>
            <a:endParaRPr lang="en-US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0095E-E939-40DD-B8E2-A8635CD8346D}" type="slidenum">
              <a:rPr lang="en-US"/>
              <a:pPr/>
              <a:t>24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DBEB6-7DEC-4B15-A9B1-9E46A1933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E4C7C-2AEC-4BAF-B780-C5503BDD2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01718-6AC9-41A1-8C05-92D55868F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F780E-EF44-4328-94FA-DF300BC40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1D62-FA87-4B16-AB9E-E7B70FBA9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6D337-EC8D-4F42-98FD-42B669D71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5A44DC-F58C-458B-BC29-9240A93728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E564-4F5A-42AB-AAA4-288CC6F0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D80-6D50-4A42-B6C6-EFE7847F3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3F73A-EFF3-40B5-A776-5CBB9A0E1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6ECB5-51ED-4A0B-BFA7-D76638575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237C0-0DBA-44AB-B16E-EF50BD844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A7FE-D26A-4076-A7E3-FC5D0D5DA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34F6A-D087-4690-B325-8267F885C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98EF5-5352-4F29-BF20-3C5E3D3B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062DBD0-0655-4578-9ACD-B4D870E8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5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752600"/>
            <a:ext cx="8915400" cy="1981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  <a:cs typeface="Times New Roman" pitchFamily="18" charset="0"/>
              </a:rPr>
              <a:t>Lead Removal from Liquid Scintillator for the Solar Phase of </a:t>
            </a:r>
            <a:r>
              <a:rPr lang="en-US" dirty="0" err="1" smtClean="0">
                <a:solidFill>
                  <a:srgbClr val="000099"/>
                </a:solidFill>
                <a:cs typeface="Times New Roman" pitchFamily="18" charset="0"/>
              </a:rPr>
              <a:t>KamLAND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Greg Keefer</a:t>
            </a:r>
            <a:endParaRPr lang="en-US" sz="1200" dirty="0" smtClean="0"/>
          </a:p>
          <a:p>
            <a:pPr eaLnBrk="1" hangingPunct="1"/>
            <a:r>
              <a:rPr lang="en-US" sz="2400" dirty="0" smtClean="0"/>
              <a:t>Lawrence Livermore National Lab</a:t>
            </a:r>
          </a:p>
          <a:p>
            <a:pPr eaLnBrk="1" hangingPunct="1"/>
            <a:r>
              <a:rPr lang="en-US" sz="2400" dirty="0" smtClean="0"/>
              <a:t> 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Aug. 28, 2010</a:t>
            </a:r>
            <a:endParaRPr dirty="0" smtClean="0"/>
          </a:p>
          <a:p>
            <a:pPr eaLnBrk="1" hangingPunct="1"/>
            <a:r>
              <a:rPr lang="en-US" sz="2000" smtClean="0"/>
              <a:t>LRT 2010</a:t>
            </a:r>
            <a:r>
              <a:rPr lang="en-US" sz="2000" dirty="0" smtClean="0"/>
              <a:t>, SNOLAB</a:t>
            </a:r>
          </a:p>
        </p:txBody>
      </p:sp>
      <p:pic>
        <p:nvPicPr>
          <p:cNvPr id="10244" name="Picture 4" descr="kamland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UA se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28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228600"/>
            <a:ext cx="1219200" cy="125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2400" y="543342"/>
            <a:ext cx="8763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 smtClean="0"/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</a:rPr>
              <a:t>Lead Extraction with De-Ionized Water:</a:t>
            </a:r>
            <a:r>
              <a:rPr lang="en-US" sz="2000" dirty="0" smtClean="0"/>
              <a:t> 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 lvl="1">
              <a:buFontTx/>
              <a:buChar char="•"/>
            </a:pPr>
            <a:r>
              <a:rPr lang="en-US" sz="2000" dirty="0" smtClean="0"/>
              <a:t> Produced modest factors of 1.02 – 1.1 reduction in </a:t>
            </a:r>
            <a:r>
              <a:rPr lang="en-US" sz="2000" baseline="30000" dirty="0" smtClean="0"/>
              <a:t>212</a:t>
            </a:r>
            <a:r>
              <a:rPr lang="en-US" sz="2000" dirty="0" smtClean="0"/>
              <a:t>Pb</a:t>
            </a:r>
          </a:p>
          <a:p>
            <a:pPr>
              <a:buFontTx/>
              <a:buChar char="•"/>
            </a:pPr>
            <a:endParaRPr lang="en-US" sz="2000" dirty="0" smtClean="0">
              <a:solidFill>
                <a:srgbClr val="000099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</a:rPr>
              <a:t>pH dependence with Water Extraction: </a:t>
            </a:r>
          </a:p>
          <a:p>
            <a:pPr lvl="1"/>
            <a:r>
              <a:rPr lang="en-US" sz="2000" dirty="0" smtClean="0"/>
              <a:t> </a:t>
            </a:r>
          </a:p>
          <a:p>
            <a:pPr lvl="1">
              <a:buFontTx/>
              <a:buChar char="•"/>
            </a:pPr>
            <a:r>
              <a:rPr lang="en-US" sz="2000" dirty="0" smtClean="0"/>
              <a:t> Indicated a clear anti-correlation with pH (increased efficiency with lower pH)</a:t>
            </a:r>
          </a:p>
          <a:p>
            <a:pPr lvl="1">
              <a:buFontTx/>
              <a:buChar char="•"/>
            </a:pPr>
            <a:endParaRPr lang="en-US" sz="2000" dirty="0" smtClean="0"/>
          </a:p>
          <a:p>
            <a:pPr lvl="1">
              <a:buFontTx/>
              <a:buChar char="•"/>
            </a:pPr>
            <a:r>
              <a:rPr lang="en-US" sz="2000" dirty="0" smtClean="0"/>
              <a:t> However, this was only a 15% increase relative to the DI Water.</a:t>
            </a:r>
          </a:p>
          <a:p>
            <a:pPr lvl="1"/>
            <a:endParaRPr lang="en-US" sz="2000" dirty="0" smtClean="0"/>
          </a:p>
          <a:p>
            <a:pPr>
              <a:buFontTx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99"/>
                </a:solidFill>
              </a:rPr>
              <a:t>Isotope Exchange:  </a:t>
            </a:r>
          </a:p>
          <a:p>
            <a:pPr>
              <a:buFontTx/>
              <a:buChar char="•"/>
            </a:pPr>
            <a:endParaRPr lang="en-US" dirty="0" smtClean="0">
              <a:solidFill>
                <a:srgbClr val="000099"/>
              </a:solidFill>
            </a:endParaRPr>
          </a:p>
          <a:p>
            <a:pPr lvl="1">
              <a:buFontTx/>
              <a:buChar char="•"/>
            </a:pPr>
            <a:r>
              <a:rPr lang="en-US" sz="2000" dirty="0" smtClean="0"/>
              <a:t> Pass the LS over bed of lead granules in hopes of an exchange of </a:t>
            </a:r>
            <a:r>
              <a:rPr lang="en-US" sz="2000" baseline="30000" dirty="0" smtClean="0"/>
              <a:t>210</a:t>
            </a:r>
            <a:r>
              <a:rPr lang="en-US" sz="2000" dirty="0" smtClean="0"/>
              <a:t>Pb for another isotope such as </a:t>
            </a:r>
            <a:r>
              <a:rPr lang="en-US" sz="2000" baseline="30000" dirty="0" smtClean="0"/>
              <a:t>206</a:t>
            </a:r>
            <a:r>
              <a:rPr lang="en-US" sz="2000" dirty="0" smtClean="0"/>
              <a:t>Pb.  This would occur due </a:t>
            </a:r>
          </a:p>
          <a:p>
            <a:endParaRPr lang="en-US" sz="2000" dirty="0" smtClean="0"/>
          </a:p>
          <a:p>
            <a:pPr lvl="1">
              <a:buFontTx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No </a:t>
            </a:r>
            <a:r>
              <a:rPr lang="en-US" sz="2000" baseline="30000" dirty="0" smtClean="0"/>
              <a:t>212</a:t>
            </a:r>
            <a:r>
              <a:rPr lang="en-US" sz="2000" dirty="0" smtClean="0"/>
              <a:t>Pb reduction observed</a:t>
            </a:r>
            <a:endParaRPr lang="en-US" sz="2000" dirty="0" smtClean="0">
              <a:solidFill>
                <a:srgbClr val="CC33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Laboratory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Results II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Laboratory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Results III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Adsorption</a:t>
            </a:r>
            <a:r>
              <a:rPr lang="en-US" sz="2400" dirty="0">
                <a:solidFill>
                  <a:srgbClr val="000099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000" dirty="0"/>
              <a:t>removes charged atoms,  i.e. Pb</a:t>
            </a:r>
            <a:r>
              <a:rPr lang="en-US" sz="2000" baseline="30000" dirty="0"/>
              <a:t>+2</a:t>
            </a:r>
            <a:r>
              <a:rPr lang="en-US" sz="2000" dirty="0"/>
              <a:t> or polar molecules by retention on the surfaces of the adsorption particles (</a:t>
            </a:r>
            <a:r>
              <a:rPr lang="en-US" sz="2000" dirty="0" smtClean="0"/>
              <a:t>silica gel, </a:t>
            </a:r>
            <a:r>
              <a:rPr lang="en-US" sz="2000" dirty="0" err="1"/>
              <a:t>Alusil</a:t>
            </a:r>
            <a:r>
              <a:rPr lang="en-US" sz="2000" dirty="0" smtClean="0"/>
              <a:t>, Cu/</a:t>
            </a:r>
            <a:r>
              <a:rPr lang="en-US" sz="2000" dirty="0" err="1" smtClean="0"/>
              <a:t>Mn</a:t>
            </a:r>
            <a:r>
              <a:rPr lang="en-US" sz="2000" dirty="0"/>
              <a:t>)</a:t>
            </a:r>
            <a:r>
              <a:rPr lang="en-US" sz="20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baseline="30000" dirty="0"/>
              <a:t>212</a:t>
            </a:r>
            <a:r>
              <a:rPr lang="en-US" sz="2000" dirty="0"/>
              <a:t>Pb</a:t>
            </a:r>
            <a:r>
              <a:rPr lang="en-US" sz="2000" dirty="0" smtClean="0"/>
              <a:t>:	</a:t>
            </a:r>
            <a:r>
              <a:rPr lang="en-US" sz="2000" dirty="0" smtClean="0">
                <a:solidFill>
                  <a:srgbClr val="CC3300"/>
                </a:solidFill>
              </a:rPr>
              <a:t>89 ± 2		</a:t>
            </a:r>
            <a:r>
              <a:rPr lang="en-US" sz="2000" baseline="30000" dirty="0" smtClean="0"/>
              <a:t>214</a:t>
            </a:r>
            <a:r>
              <a:rPr lang="en-US" sz="2000" dirty="0" smtClean="0"/>
              <a:t>Pb:  </a:t>
            </a:r>
            <a:r>
              <a:rPr lang="en-US" sz="2000" dirty="0" smtClean="0">
                <a:solidFill>
                  <a:srgbClr val="CC3300"/>
                </a:solidFill>
              </a:rPr>
              <a:t>39  ± 8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baseline="30000" dirty="0"/>
              <a:t>222</a:t>
            </a:r>
            <a:r>
              <a:rPr lang="en-US" sz="2000" dirty="0"/>
              <a:t>Rn:   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C3300"/>
                </a:solidFill>
              </a:rPr>
              <a:t>2.58 ±  0.01</a:t>
            </a:r>
          </a:p>
          <a:p>
            <a:pPr lvl="1">
              <a:lnSpc>
                <a:spcPct val="90000"/>
              </a:lnSpc>
            </a:pPr>
            <a:r>
              <a:rPr lang="en-US" sz="2000" baseline="30000" dirty="0" smtClean="0"/>
              <a:t>212</a:t>
            </a:r>
            <a:r>
              <a:rPr lang="en-US" sz="2000" dirty="0" smtClean="0"/>
              <a:t>Bi:    &gt; </a:t>
            </a:r>
            <a:r>
              <a:rPr lang="en-US" sz="2000" dirty="0" smtClean="0">
                <a:solidFill>
                  <a:srgbClr val="CC3300"/>
                </a:solidFill>
              </a:rPr>
              <a:t>633</a:t>
            </a:r>
            <a:r>
              <a:rPr lang="en-US" sz="2000" dirty="0">
                <a:solidFill>
                  <a:srgbClr val="CC3300"/>
                </a:solidFill>
              </a:rPr>
              <a:t>	</a:t>
            </a:r>
            <a:r>
              <a:rPr lang="en-US" sz="2000" dirty="0" smtClean="0">
                <a:solidFill>
                  <a:srgbClr val="CC3300"/>
                </a:solidFill>
              </a:rPr>
              <a:t>	</a:t>
            </a:r>
            <a:r>
              <a:rPr lang="en-US" sz="2000" baseline="30000" dirty="0" smtClean="0"/>
              <a:t>214</a:t>
            </a:r>
            <a:r>
              <a:rPr lang="en-US" sz="2000" dirty="0" smtClean="0"/>
              <a:t>Bi</a:t>
            </a:r>
            <a:r>
              <a:rPr lang="en-US" sz="2000" dirty="0"/>
              <a:t>: 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C3300"/>
                </a:solidFill>
              </a:rPr>
              <a:t>79  ± 32</a:t>
            </a:r>
            <a:endParaRPr lang="en-US" sz="2000" dirty="0" smtClean="0">
              <a:solidFill>
                <a:srgbClr val="22228B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baseline="30000" dirty="0" smtClean="0"/>
              <a:t>214</a:t>
            </a:r>
            <a:r>
              <a:rPr lang="en-US" sz="2000" dirty="0" smtClean="0"/>
              <a:t>Pb:         </a:t>
            </a:r>
            <a:r>
              <a:rPr lang="en-US" sz="2000" dirty="0" smtClean="0">
                <a:solidFill>
                  <a:srgbClr val="CC3300"/>
                </a:solidFill>
              </a:rPr>
              <a:t>39 ± 8</a:t>
            </a:r>
          </a:p>
          <a:p>
            <a:pPr lvl="1">
              <a:lnSpc>
                <a:spcPct val="90000"/>
              </a:lnSpc>
            </a:pPr>
            <a:r>
              <a:rPr lang="en-US" sz="2000" baseline="30000" dirty="0" smtClean="0"/>
              <a:t>218</a:t>
            </a:r>
            <a:r>
              <a:rPr lang="en-US" sz="2000" dirty="0" smtClean="0"/>
              <a:t>Po:        </a:t>
            </a:r>
            <a:r>
              <a:rPr lang="en-US" sz="2000" dirty="0" smtClean="0">
                <a:solidFill>
                  <a:srgbClr val="CC3300"/>
                </a:solidFill>
              </a:rPr>
              <a:t>2.6</a:t>
            </a:r>
            <a:r>
              <a:rPr lang="en-US" sz="1800" dirty="0" smtClean="0">
                <a:solidFill>
                  <a:srgbClr val="CC3300"/>
                </a:solidFill>
              </a:rPr>
              <a:t> ± 0.5</a:t>
            </a:r>
            <a:endParaRPr lang="en-US" sz="1800" dirty="0" smtClean="0"/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99"/>
                </a:solidFill>
              </a:rPr>
              <a:t>Distillation</a:t>
            </a:r>
            <a:r>
              <a:rPr lang="en-US" sz="2400" dirty="0" smtClean="0">
                <a:solidFill>
                  <a:srgbClr val="000099"/>
                </a:solidFill>
              </a:rPr>
              <a:t>:</a:t>
            </a:r>
            <a:endParaRPr lang="en-US" sz="2400" dirty="0" smtClean="0">
              <a:solidFill>
                <a:srgbClr val="CC3300"/>
              </a:solidFill>
            </a:endParaRP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2000" baseline="30000" dirty="0"/>
              <a:t>212</a:t>
            </a:r>
            <a:r>
              <a:rPr lang="en-US" sz="2000" dirty="0"/>
              <a:t>Pb Reduction:   </a:t>
            </a:r>
            <a:r>
              <a:rPr lang="en-US" sz="2000" dirty="0">
                <a:solidFill>
                  <a:srgbClr val="CC3300"/>
                </a:solidFill>
              </a:rPr>
              <a:t>10</a:t>
            </a:r>
            <a:r>
              <a:rPr lang="en-US" sz="2000" baseline="30000" dirty="0">
                <a:solidFill>
                  <a:srgbClr val="CC3300"/>
                </a:solidFill>
              </a:rPr>
              <a:t>4</a:t>
            </a:r>
            <a:r>
              <a:rPr lang="en-US" sz="2000" dirty="0">
                <a:solidFill>
                  <a:srgbClr val="CC3300"/>
                </a:solidFill>
              </a:rPr>
              <a:t>     </a:t>
            </a:r>
            <a:r>
              <a:rPr lang="en-US" sz="1800" dirty="0"/>
              <a:t>Measured by </a:t>
            </a:r>
            <a:r>
              <a:rPr lang="en-US" sz="1800" dirty="0">
                <a:latin typeface="Symbol" pitchFamily="18" charset="2"/>
              </a:rPr>
              <a:t>b</a:t>
            </a:r>
            <a:r>
              <a:rPr lang="en-US" sz="1800" dirty="0"/>
              <a:t>-</a:t>
            </a:r>
            <a:r>
              <a:rPr lang="en-US" sz="1800" dirty="0">
                <a:latin typeface="Symbol" pitchFamily="18" charset="2"/>
              </a:rPr>
              <a:t>a</a:t>
            </a:r>
            <a:r>
              <a:rPr lang="en-US" sz="1800" dirty="0"/>
              <a:t> coincidence of  </a:t>
            </a:r>
            <a:r>
              <a:rPr lang="en-US" sz="1800" baseline="30000" dirty="0"/>
              <a:t>212</a:t>
            </a:r>
            <a:r>
              <a:rPr lang="en-US" sz="1800" dirty="0"/>
              <a:t>Bi – </a:t>
            </a:r>
            <a:r>
              <a:rPr lang="en-US" sz="1800" baseline="30000" dirty="0"/>
              <a:t>212</a:t>
            </a:r>
            <a:r>
              <a:rPr lang="en-US" sz="1800" dirty="0"/>
              <a:t>Po</a:t>
            </a:r>
            <a:r>
              <a:rPr lang="en-US" sz="1800" dirty="0" smtClean="0"/>
              <a:t> 			          decay </a:t>
            </a:r>
            <a:r>
              <a:rPr lang="en-US" sz="1800" dirty="0"/>
              <a:t>(0.43 ms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2000" baseline="30000" dirty="0" err="1" smtClean="0"/>
              <a:t>nat</a:t>
            </a:r>
            <a:r>
              <a:rPr lang="en-US" sz="2000" dirty="0" err="1" smtClean="0"/>
              <a:t>Kr</a:t>
            </a:r>
            <a:r>
              <a:rPr lang="en-US" sz="2000" dirty="0" smtClean="0"/>
              <a:t>  Reduction:   </a:t>
            </a:r>
            <a:r>
              <a:rPr lang="en-US" sz="2000" dirty="0" smtClean="0">
                <a:solidFill>
                  <a:srgbClr val="CC3300"/>
                </a:solidFill>
              </a:rPr>
              <a:t>10</a:t>
            </a:r>
            <a:r>
              <a:rPr lang="en-US" sz="2000" baseline="30000" dirty="0" smtClean="0">
                <a:solidFill>
                  <a:srgbClr val="CC3300"/>
                </a:solidFill>
              </a:rPr>
              <a:t>5</a:t>
            </a:r>
            <a:r>
              <a:rPr lang="en-US" sz="2000" dirty="0" smtClean="0">
                <a:solidFill>
                  <a:srgbClr val="CC3300"/>
                </a:solidFill>
              </a:rPr>
              <a:t>     </a:t>
            </a:r>
            <a:r>
              <a:rPr lang="en-US" sz="1800" dirty="0" smtClean="0"/>
              <a:t>Gas Chromatography</a:t>
            </a:r>
          </a:p>
          <a:p>
            <a:pPr lvl="1">
              <a:lnSpc>
                <a:spcPct val="90000"/>
              </a:lnSpc>
            </a:pPr>
            <a:endParaRPr lang="en-US" sz="2000" baseline="30000" dirty="0" smtClean="0"/>
          </a:p>
          <a:p>
            <a:pPr lvl="1">
              <a:lnSpc>
                <a:spcPct val="90000"/>
              </a:lnSpc>
            </a:pPr>
            <a:r>
              <a:rPr lang="en-US" sz="2000" baseline="30000" dirty="0" smtClean="0"/>
              <a:t>222</a:t>
            </a:r>
            <a:r>
              <a:rPr lang="en-US" sz="2000" dirty="0" smtClean="0"/>
              <a:t>Rn Reduction:   </a:t>
            </a:r>
            <a:r>
              <a:rPr lang="en-US" sz="2000" dirty="0" smtClean="0">
                <a:solidFill>
                  <a:srgbClr val="CC3300"/>
                </a:solidFill>
              </a:rPr>
              <a:t>10</a:t>
            </a:r>
            <a:r>
              <a:rPr lang="en-US" sz="2000" baseline="30000" dirty="0" smtClean="0">
                <a:solidFill>
                  <a:srgbClr val="CC3300"/>
                </a:solidFill>
              </a:rPr>
              <a:t>6</a:t>
            </a:r>
            <a:r>
              <a:rPr lang="en-US" sz="2000" dirty="0" smtClean="0">
                <a:solidFill>
                  <a:srgbClr val="CC3300"/>
                </a:solidFill>
              </a:rPr>
              <a:t>     </a:t>
            </a:r>
            <a:r>
              <a:rPr lang="en-US" sz="1800" dirty="0" smtClean="0"/>
              <a:t>Measured by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dirty="0" smtClean="0"/>
              <a:t>-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/>
              <a:t> coincidence of  </a:t>
            </a:r>
            <a:r>
              <a:rPr lang="en-US" sz="1800" baseline="30000" dirty="0" smtClean="0"/>
              <a:t>214</a:t>
            </a:r>
            <a:r>
              <a:rPr lang="en-US" sz="1800" dirty="0" smtClean="0"/>
              <a:t>Bi – </a:t>
            </a:r>
            <a:r>
              <a:rPr lang="en-US" sz="1800" baseline="30000" dirty="0" smtClean="0"/>
              <a:t>214</a:t>
            </a:r>
            <a:r>
              <a:rPr lang="en-US" sz="1800" dirty="0" smtClean="0"/>
              <a:t>Po 			          decay (233 ms)  *added small N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 flow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1905000"/>
            <a:ext cx="2460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Tests our fundamental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hypothesis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6096000" y="19050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096000" y="2362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55994" y="506670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Radiation Interaction with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Benzene Chains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16002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533400" y="4191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0" y="3962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04800" y="3276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219200" y="3962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838200" y="3124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1828800" y="3505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1524000" y="2667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2590800" y="3505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2438400" y="2667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3352800" y="3200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4114800" y="3200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4724400" y="2209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24384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9144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3124200" y="2743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2286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38100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4648200" y="2514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54102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6172200" y="2514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6781800" y="2819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7543800" y="2514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81534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4800600" y="3124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5486400" y="2362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5562600" y="3200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Oval 32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Oval 33"/>
          <p:cNvSpPr>
            <a:spLocks noChangeArrowheads="1"/>
          </p:cNvSpPr>
          <p:nvPr/>
        </p:nvSpPr>
        <p:spPr bwMode="auto">
          <a:xfrm>
            <a:off x="6248400" y="3200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3810000" y="2362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Oval 36"/>
          <p:cNvSpPr>
            <a:spLocks noChangeArrowheads="1"/>
          </p:cNvSpPr>
          <p:nvPr/>
        </p:nvSpPr>
        <p:spPr bwMode="auto">
          <a:xfrm>
            <a:off x="8534400" y="2667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Oval 37"/>
          <p:cNvSpPr>
            <a:spLocks noChangeArrowheads="1"/>
          </p:cNvSpPr>
          <p:nvPr/>
        </p:nvSpPr>
        <p:spPr bwMode="auto">
          <a:xfrm>
            <a:off x="8534400" y="3581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6934200" y="2362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Oval 39"/>
          <p:cNvSpPr>
            <a:spLocks noChangeArrowheads="1"/>
          </p:cNvSpPr>
          <p:nvPr/>
        </p:nvSpPr>
        <p:spPr bwMode="auto">
          <a:xfrm>
            <a:off x="6934200" y="3276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Oval 40"/>
          <p:cNvSpPr>
            <a:spLocks noChangeArrowheads="1"/>
          </p:cNvSpPr>
          <p:nvPr/>
        </p:nvSpPr>
        <p:spPr bwMode="auto">
          <a:xfrm>
            <a:off x="7620000" y="3048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7696200" y="2286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212725" y="2022475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n-dodecane</a:t>
            </a:r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H="1" flipV="1">
            <a:off x="6019800" y="3429000"/>
            <a:ext cx="53340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 flipH="1" flipV="1">
            <a:off x="6553200" y="3581400"/>
            <a:ext cx="53340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 flipH="1" flipV="1">
            <a:off x="5791200" y="3810000"/>
            <a:ext cx="53340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30" name="Oval 46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6477000" y="5105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6705600" y="4800600"/>
            <a:ext cx="381000" cy="381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7010400" y="5257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4800600" y="4343400"/>
            <a:ext cx="1619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decay</a:t>
            </a:r>
          </a:p>
          <a:p>
            <a:r>
              <a:rPr lang="en-US" dirty="0" err="1">
                <a:latin typeface="Symbol" pitchFamily="18" charset="2"/>
              </a:rPr>
              <a:t>b</a:t>
            </a:r>
            <a:r>
              <a:rPr lang="en-US" dirty="0"/>
              <a:t> decay</a:t>
            </a: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7086600" y="3733800"/>
            <a:ext cx="205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e</a:t>
            </a:r>
            <a:r>
              <a:rPr lang="en-US" dirty="0"/>
              <a:t>- / </a:t>
            </a:r>
            <a:r>
              <a:rPr lang="en-US" dirty="0" err="1"/>
              <a:t>e</a:t>
            </a:r>
            <a:r>
              <a:rPr lang="en-US" dirty="0"/>
              <a:t>+ decay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nuclear recoil</a:t>
            </a:r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4495800" y="5646003"/>
            <a:ext cx="46181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62699"/>
                </a:solidFill>
              </a:rPr>
              <a:t>Supplies </a:t>
            </a:r>
            <a:r>
              <a:rPr lang="en-US" dirty="0">
                <a:solidFill>
                  <a:srgbClr val="262699"/>
                </a:solidFill>
              </a:rPr>
              <a:t>sufficient</a:t>
            </a:r>
            <a:r>
              <a:rPr lang="en-US" dirty="0" smtClean="0">
                <a:solidFill>
                  <a:srgbClr val="262699"/>
                </a:solidFill>
              </a:rPr>
              <a:t> kinetic energy </a:t>
            </a:r>
            <a:r>
              <a:rPr lang="en-US" dirty="0">
                <a:solidFill>
                  <a:srgbClr val="262699"/>
                </a:solidFill>
              </a:rPr>
              <a:t>to </a:t>
            </a:r>
          </a:p>
          <a:p>
            <a:r>
              <a:rPr lang="en-US" dirty="0">
                <a:solidFill>
                  <a:srgbClr val="262699"/>
                </a:solidFill>
              </a:rPr>
              <a:t>break the C-C bond in molecule</a:t>
            </a: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762000" y="4038600"/>
            <a:ext cx="385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Radioactive </a:t>
            </a:r>
            <a:r>
              <a:rPr lang="en-US" dirty="0" err="1">
                <a:solidFill>
                  <a:srgbClr val="000066"/>
                </a:solidFill>
              </a:rPr>
              <a:t>Tetramethyl</a:t>
            </a:r>
            <a:r>
              <a:rPr lang="en-US" dirty="0">
                <a:solidFill>
                  <a:srgbClr val="000066"/>
                </a:solidFill>
              </a:rPr>
              <a:t> lead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1828800" y="4800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0" name="Oval 56"/>
          <p:cNvSpPr>
            <a:spLocks noChangeArrowheads="1"/>
          </p:cNvSpPr>
          <p:nvPr/>
        </p:nvSpPr>
        <p:spPr bwMode="auto">
          <a:xfrm>
            <a:off x="1524000" y="6400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41" name="Oval 57"/>
          <p:cNvSpPr>
            <a:spLocks noChangeArrowheads="1"/>
          </p:cNvSpPr>
          <p:nvPr/>
        </p:nvSpPr>
        <p:spPr bwMode="auto">
          <a:xfrm>
            <a:off x="1066800" y="6096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Oval 58"/>
          <p:cNvSpPr>
            <a:spLocks noChangeArrowheads="1"/>
          </p:cNvSpPr>
          <p:nvPr/>
        </p:nvSpPr>
        <p:spPr bwMode="auto">
          <a:xfrm>
            <a:off x="2133600" y="4495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>
            <a:off x="2590800" y="6172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4" name="Oval 60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5" name="Oval 61"/>
          <p:cNvSpPr>
            <a:spLocks noChangeArrowheads="1"/>
          </p:cNvSpPr>
          <p:nvPr/>
        </p:nvSpPr>
        <p:spPr bwMode="auto">
          <a:xfrm>
            <a:off x="2438400" y="4876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6" name="Oval 62"/>
          <p:cNvSpPr>
            <a:spLocks noChangeArrowheads="1"/>
          </p:cNvSpPr>
          <p:nvPr/>
        </p:nvSpPr>
        <p:spPr bwMode="auto">
          <a:xfrm>
            <a:off x="1524000" y="4876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7" name="Oval 63"/>
          <p:cNvSpPr>
            <a:spLocks noChangeArrowheads="1"/>
          </p:cNvSpPr>
          <p:nvPr/>
        </p:nvSpPr>
        <p:spPr bwMode="auto">
          <a:xfrm>
            <a:off x="3200400" y="5410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8" name="Oval 64"/>
          <p:cNvSpPr>
            <a:spLocks noChangeArrowheads="1"/>
          </p:cNvSpPr>
          <p:nvPr/>
        </p:nvSpPr>
        <p:spPr bwMode="auto">
          <a:xfrm>
            <a:off x="2895600" y="4953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9" name="Oval 65"/>
          <p:cNvSpPr>
            <a:spLocks noChangeArrowheads="1"/>
          </p:cNvSpPr>
          <p:nvPr/>
        </p:nvSpPr>
        <p:spPr bwMode="auto">
          <a:xfrm>
            <a:off x="2743200" y="5257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0" name="Oval 66"/>
          <p:cNvSpPr>
            <a:spLocks noChangeArrowheads="1"/>
          </p:cNvSpPr>
          <p:nvPr/>
        </p:nvSpPr>
        <p:spPr bwMode="auto">
          <a:xfrm>
            <a:off x="1981200" y="6096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1" name="Oval 67"/>
          <p:cNvSpPr>
            <a:spLocks noChangeArrowheads="1"/>
          </p:cNvSpPr>
          <p:nvPr/>
        </p:nvSpPr>
        <p:spPr bwMode="auto">
          <a:xfrm>
            <a:off x="1066800" y="5638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2" name="Oval 68"/>
          <p:cNvSpPr>
            <a:spLocks noChangeArrowheads="1"/>
          </p:cNvSpPr>
          <p:nvPr/>
        </p:nvSpPr>
        <p:spPr bwMode="auto">
          <a:xfrm>
            <a:off x="2057400" y="6553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53" name="Oval 69"/>
          <p:cNvSpPr>
            <a:spLocks noChangeArrowheads="1"/>
          </p:cNvSpPr>
          <p:nvPr/>
        </p:nvSpPr>
        <p:spPr bwMode="auto">
          <a:xfrm>
            <a:off x="685800" y="5791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4" name="Oval 70"/>
          <p:cNvSpPr>
            <a:spLocks noChangeArrowheads="1"/>
          </p:cNvSpPr>
          <p:nvPr/>
        </p:nvSpPr>
        <p:spPr bwMode="auto">
          <a:xfrm>
            <a:off x="1905000" y="53340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5" name="Oval 71"/>
          <p:cNvSpPr>
            <a:spLocks noChangeArrowheads="1"/>
          </p:cNvSpPr>
          <p:nvPr/>
        </p:nvSpPr>
        <p:spPr bwMode="auto">
          <a:xfrm>
            <a:off x="3048000" y="5715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6" name="Rectangle 72"/>
          <p:cNvSpPr>
            <a:spLocks noChangeArrowheads="1"/>
          </p:cNvSpPr>
          <p:nvPr/>
        </p:nvSpPr>
        <p:spPr bwMode="auto">
          <a:xfrm>
            <a:off x="152400" y="1050925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66"/>
                </a:solidFill>
              </a:rPr>
              <a:t>Most interactions create some ionic/polar species of the decay product.</a:t>
            </a:r>
          </a:p>
          <a:p>
            <a:r>
              <a:rPr lang="en-US" sz="2000" dirty="0">
                <a:solidFill>
                  <a:srgbClr val="000066"/>
                </a:solidFill>
              </a:rPr>
              <a:t>However, ~5% of </a:t>
            </a:r>
            <a:r>
              <a:rPr lang="en-US" sz="2000" dirty="0" smtClean="0">
                <a:solidFill>
                  <a:srgbClr val="000066"/>
                </a:solidFill>
              </a:rPr>
              <a:t>these </a:t>
            </a:r>
            <a:r>
              <a:rPr lang="en-US" sz="2000" dirty="0">
                <a:solidFill>
                  <a:srgbClr val="000066"/>
                </a:solidFill>
              </a:rPr>
              <a:t>atoms are bound in an </a:t>
            </a:r>
            <a:r>
              <a:rPr lang="en-US" sz="2000" dirty="0" err="1">
                <a:solidFill>
                  <a:srgbClr val="000066"/>
                </a:solidFill>
              </a:rPr>
              <a:t>organo</a:t>
            </a:r>
            <a:r>
              <a:rPr lang="en-US" sz="2000" dirty="0">
                <a:solidFill>
                  <a:srgbClr val="000066"/>
                </a:solidFill>
              </a:rPr>
              <a:t>-metallic compound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8" grpId="0"/>
      <p:bldP spid="16439" grpId="0" animBg="1"/>
      <p:bldP spid="16440" grpId="0" animBg="1"/>
      <p:bldP spid="16441" grpId="0" animBg="1"/>
      <p:bldP spid="16442" grpId="0" animBg="1"/>
      <p:bldP spid="16443" grpId="0" animBg="1"/>
      <p:bldP spid="16444" grpId="0" animBg="1"/>
      <p:bldP spid="16445" grpId="0" animBg="1"/>
      <p:bldP spid="16446" grpId="0" animBg="1"/>
      <p:bldP spid="16447" grpId="0" animBg="1"/>
      <p:bldP spid="16448" grpId="0" animBg="1"/>
      <p:bldP spid="16449" grpId="0" animBg="1"/>
      <p:bldP spid="16450" grpId="0" animBg="1"/>
      <p:bldP spid="16451" grpId="0" animBg="1"/>
      <p:bldP spid="16452" grpId="0" animBg="1"/>
      <p:bldP spid="16453" grpId="0" animBg="1"/>
      <p:bldP spid="16454" grpId="0" animBg="1"/>
      <p:bldP spid="164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2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Organic </a:t>
            </a:r>
            <a:r>
              <a:rPr lang="en-US" sz="3200" b="1" kern="1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Pb</a:t>
            </a:r>
            <a:r>
              <a:rPr lang="en-US" sz="32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Compounds </a:t>
            </a:r>
            <a:endParaRPr lang="en-US" sz="3200" b="1" kern="1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5804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66"/>
                </a:solidFill>
              </a:rPr>
              <a:t>In order of decreasing molecular weight and increasing molecular stability.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43000" y="26670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Pb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3716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3716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6002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7620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066800" y="1981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533400" y="2895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 flipV="1">
            <a:off x="1371600" y="3429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057400" y="2590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667000" y="1946275"/>
            <a:ext cx="3524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Tetraethyllead</a:t>
            </a:r>
            <a:r>
              <a:rPr lang="en-US"/>
              <a:t>       C</a:t>
            </a:r>
            <a:r>
              <a:rPr lang="en-US" baseline="-25000"/>
              <a:t>8</a:t>
            </a:r>
            <a:r>
              <a:rPr lang="en-US"/>
              <a:t>H</a:t>
            </a:r>
            <a:r>
              <a:rPr lang="en-US" baseline="-25000"/>
              <a:t>20</a:t>
            </a:r>
            <a:r>
              <a:rPr lang="en-US"/>
              <a:t>Pb</a:t>
            </a:r>
          </a:p>
          <a:p>
            <a:endParaRPr lang="en-US"/>
          </a:p>
          <a:p>
            <a:r>
              <a:rPr lang="en-US"/>
              <a:t>BP: Decomposes at 200 </a:t>
            </a:r>
            <a:r>
              <a:rPr lang="en-US" baseline="30000"/>
              <a:t>o</a:t>
            </a:r>
            <a:r>
              <a:rPr lang="en-US"/>
              <a:t>C</a:t>
            </a:r>
          </a:p>
          <a:p>
            <a:r>
              <a:rPr lang="en-US">
                <a:latin typeface="Symbol" pitchFamily="-105" charset="2"/>
              </a:rPr>
              <a:t>r</a:t>
            </a:r>
            <a:r>
              <a:rPr lang="en-US"/>
              <a:t>: 1.653 g/cm</a:t>
            </a:r>
            <a:r>
              <a:rPr lang="en-US" baseline="30000"/>
              <a:t>3</a:t>
            </a:r>
            <a:r>
              <a:rPr lang="en-US"/>
              <a:t>  @ 20 </a:t>
            </a:r>
            <a:r>
              <a:rPr lang="en-US" baseline="30000"/>
              <a:t>o</a:t>
            </a:r>
            <a:r>
              <a:rPr lang="en-US"/>
              <a:t>C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200400" y="5486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Pb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34290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3429000" y="586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3657600" y="571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2819400" y="571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3124200" y="4800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H="1" flipV="1">
            <a:off x="3429000" y="6248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4114800" y="5410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4724400" y="4765675"/>
            <a:ext cx="3651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Methyltriethyllead</a:t>
            </a:r>
            <a:r>
              <a:rPr lang="en-US"/>
              <a:t>  C</a:t>
            </a:r>
            <a:r>
              <a:rPr lang="en-US" baseline="-25000"/>
              <a:t>7</a:t>
            </a:r>
            <a:r>
              <a:rPr lang="en-US"/>
              <a:t>H</a:t>
            </a:r>
            <a:r>
              <a:rPr lang="en-US" baseline="-25000"/>
              <a:t>18</a:t>
            </a:r>
            <a:r>
              <a:rPr lang="en-US"/>
              <a:t>Pb</a:t>
            </a:r>
          </a:p>
          <a:p>
            <a:endParaRPr lang="en-US"/>
          </a:p>
          <a:p>
            <a:r>
              <a:rPr lang="en-US"/>
              <a:t>BP: 70 </a:t>
            </a:r>
            <a:r>
              <a:rPr lang="en-US" baseline="30000"/>
              <a:t>o</a:t>
            </a:r>
            <a:r>
              <a:rPr lang="en-US"/>
              <a:t>C</a:t>
            </a:r>
          </a:p>
          <a:p>
            <a:r>
              <a:rPr lang="en-US">
                <a:latin typeface="Symbol" pitchFamily="-105" charset="2"/>
              </a:rPr>
              <a:t>r</a:t>
            </a:r>
            <a:r>
              <a:rPr lang="en-US"/>
              <a:t>: 1.71 g/cm</a:t>
            </a:r>
            <a:r>
              <a:rPr lang="en-US" baseline="30000"/>
              <a:t>3</a:t>
            </a:r>
            <a:r>
              <a:rPr lang="en-US"/>
              <a:t>  @ 20 </a:t>
            </a:r>
            <a:r>
              <a:rPr lang="en-US" baseline="30000"/>
              <a:t>o</a:t>
            </a:r>
            <a:r>
              <a:rPr lang="en-US"/>
              <a:t>C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228600" y="4038600"/>
            <a:ext cx="71433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66"/>
                </a:solidFill>
              </a:rPr>
              <a:t>The</a:t>
            </a:r>
            <a:r>
              <a:rPr lang="en-US" sz="2000" dirty="0" smtClean="0">
                <a:solidFill>
                  <a:srgbClr val="000066"/>
                </a:solidFill>
              </a:rPr>
              <a:t> fewer ethyl </a:t>
            </a:r>
            <a:r>
              <a:rPr lang="en-US" sz="2000" dirty="0">
                <a:solidFill>
                  <a:srgbClr val="000066"/>
                </a:solidFill>
              </a:rPr>
              <a:t>groups the</a:t>
            </a:r>
            <a:r>
              <a:rPr lang="en-US" sz="2000" dirty="0" smtClean="0">
                <a:solidFill>
                  <a:srgbClr val="000066"/>
                </a:solidFill>
              </a:rPr>
              <a:t> lower the boiling point of </a:t>
            </a:r>
            <a:r>
              <a:rPr lang="en-US" sz="2000" dirty="0">
                <a:solidFill>
                  <a:srgbClr val="000066"/>
                </a:solidFill>
              </a:rPr>
              <a:t>the  molecule.</a:t>
            </a:r>
          </a:p>
        </p:txBody>
      </p:sp>
      <p:sp>
        <p:nvSpPr>
          <p:cNvPr id="18478" name="Oval 46"/>
          <p:cNvSpPr>
            <a:spLocks noChangeArrowheads="1"/>
          </p:cNvSpPr>
          <p:nvPr/>
        </p:nvSpPr>
        <p:spPr bwMode="auto">
          <a:xfrm>
            <a:off x="2514600" y="5334000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9" name="Oval 47"/>
          <p:cNvSpPr>
            <a:spLocks noChangeArrowheads="1"/>
          </p:cNvSpPr>
          <p:nvPr/>
        </p:nvSpPr>
        <p:spPr bwMode="auto">
          <a:xfrm>
            <a:off x="2743200" y="4495800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609600" y="5562600"/>
            <a:ext cx="1919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Methyl Group</a:t>
            </a:r>
          </a:p>
          <a:p>
            <a:r>
              <a:rPr lang="en-US">
                <a:solidFill>
                  <a:srgbClr val="FF0000"/>
                </a:solidFill>
              </a:rPr>
              <a:t>	CH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990600" y="4419600"/>
            <a:ext cx="1698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Ethyl Group</a:t>
            </a:r>
          </a:p>
          <a:p>
            <a:r>
              <a:rPr lang="en-US">
                <a:solidFill>
                  <a:srgbClr val="FF0000"/>
                </a:solidFill>
              </a:rPr>
              <a:t>CH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CH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/>
      <p:bldP spid="18446" grpId="0"/>
      <p:bldP spid="18447" grpId="0" animBg="1"/>
      <p:bldP spid="18448" grpId="0" animBg="1"/>
      <p:bldP spid="18449" grpId="0" animBg="1"/>
      <p:bldP spid="18450" grpId="0" animBg="1"/>
      <p:bldP spid="18451" grpId="0" animBg="1"/>
      <p:bldP spid="18453" grpId="0" animBg="1"/>
      <p:bldP spid="18454" grpId="0" animBg="1"/>
      <p:bldP spid="18455" grpId="0"/>
      <p:bldP spid="18476" grpId="0"/>
      <p:bldP spid="18478" grpId="0" animBg="1"/>
      <p:bldP spid="18478" grpId="1" animBg="1"/>
      <p:bldP spid="18479" grpId="0" animBg="1"/>
      <p:bldP spid="18480" grpId="0"/>
      <p:bldP spid="184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43000" y="3581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Pb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3716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716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600200" y="3810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762000" y="3810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33400" y="3810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667000" y="2860675"/>
            <a:ext cx="4048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Ethyltrimethyllead</a:t>
            </a:r>
            <a:r>
              <a:rPr lang="en-US"/>
              <a:t>       C</a:t>
            </a:r>
            <a:r>
              <a:rPr lang="en-US" baseline="-25000"/>
              <a:t>5</a:t>
            </a:r>
            <a:r>
              <a:rPr lang="en-US"/>
              <a:t>H</a:t>
            </a:r>
            <a:r>
              <a:rPr lang="en-US" baseline="-25000"/>
              <a:t>14</a:t>
            </a:r>
            <a:r>
              <a:rPr lang="en-US"/>
              <a:t>Pb</a:t>
            </a:r>
          </a:p>
          <a:p>
            <a:endParaRPr lang="en-US"/>
          </a:p>
          <a:p>
            <a:r>
              <a:rPr lang="en-US"/>
              <a:t>BP: 27 </a:t>
            </a:r>
            <a:r>
              <a:rPr lang="en-US" baseline="30000"/>
              <a:t>o</a:t>
            </a:r>
            <a:r>
              <a:rPr lang="en-US"/>
              <a:t>C</a:t>
            </a:r>
          </a:p>
          <a:p>
            <a:r>
              <a:rPr lang="en-US">
                <a:latin typeface="Symbol" pitchFamily="-105" charset="2"/>
              </a:rPr>
              <a:t>r</a:t>
            </a:r>
            <a:r>
              <a:rPr lang="en-US"/>
              <a:t>: 1.88 g/cm</a:t>
            </a:r>
            <a:r>
              <a:rPr lang="en-US" baseline="30000"/>
              <a:t>3</a:t>
            </a:r>
            <a:r>
              <a:rPr lang="en-US"/>
              <a:t>  @ 20 </a:t>
            </a:r>
            <a:r>
              <a:rPr lang="en-US" baseline="30000"/>
              <a:t>o</a:t>
            </a:r>
            <a:r>
              <a:rPr lang="en-US"/>
              <a:t>C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790950" y="559752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Pb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019550" y="52165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019550" y="59785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248150" y="58261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409950" y="58261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314950" y="4876800"/>
            <a:ext cx="3760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Tetramethyllead</a:t>
            </a:r>
            <a:r>
              <a:rPr lang="en-US"/>
              <a:t>       C</a:t>
            </a:r>
            <a:r>
              <a:rPr lang="en-US" baseline="-25000"/>
              <a:t>4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Pb</a:t>
            </a:r>
          </a:p>
          <a:p>
            <a:endParaRPr lang="en-US"/>
          </a:p>
          <a:p>
            <a:r>
              <a:rPr lang="en-US"/>
              <a:t>BP: 110  </a:t>
            </a:r>
            <a:r>
              <a:rPr lang="en-US" baseline="30000"/>
              <a:t>o</a:t>
            </a:r>
            <a:r>
              <a:rPr lang="en-US"/>
              <a:t>C</a:t>
            </a:r>
          </a:p>
          <a:p>
            <a:r>
              <a:rPr lang="en-US">
                <a:latin typeface="Symbol" pitchFamily="-105" charset="2"/>
              </a:rPr>
              <a:t>r</a:t>
            </a:r>
            <a:r>
              <a:rPr lang="en-US"/>
              <a:t>: 1.995 g/cm</a:t>
            </a:r>
            <a:r>
              <a:rPr lang="en-US" baseline="30000"/>
              <a:t>3</a:t>
            </a:r>
            <a:r>
              <a:rPr lang="en-US"/>
              <a:t>  @ 20 </a:t>
            </a:r>
            <a:r>
              <a:rPr lang="en-US" baseline="30000"/>
              <a:t>o</a:t>
            </a:r>
            <a:r>
              <a:rPr lang="en-US"/>
              <a:t>C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970213" y="1530350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Pb</a:t>
            </a: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3198813" y="1149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3198813" y="1911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3427413" y="17589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2589213" y="17589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2894013" y="8445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V="1">
            <a:off x="2360613" y="175895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4494213" y="809625"/>
            <a:ext cx="42687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Diethyldimethyllead</a:t>
            </a:r>
            <a:r>
              <a:rPr lang="en-US"/>
              <a:t>       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16</a:t>
            </a:r>
            <a:r>
              <a:rPr lang="en-US"/>
              <a:t>Pb</a:t>
            </a:r>
          </a:p>
          <a:p>
            <a:endParaRPr lang="en-US"/>
          </a:p>
          <a:p>
            <a:r>
              <a:rPr lang="en-US"/>
              <a:t>BP: 51 </a:t>
            </a:r>
            <a:r>
              <a:rPr lang="en-US" baseline="30000"/>
              <a:t>o</a:t>
            </a:r>
            <a:r>
              <a:rPr lang="en-US"/>
              <a:t>C</a:t>
            </a:r>
          </a:p>
          <a:p>
            <a:r>
              <a:rPr lang="en-US">
                <a:latin typeface="Symbol" pitchFamily="-105" charset="2"/>
              </a:rPr>
              <a:t>r</a:t>
            </a:r>
            <a:r>
              <a:rPr lang="en-US"/>
              <a:t>: 1.79 g/cm</a:t>
            </a:r>
            <a:r>
              <a:rPr lang="en-US" baseline="30000"/>
              <a:t>3</a:t>
            </a:r>
            <a:r>
              <a:rPr lang="en-US"/>
              <a:t>  @ 20 </a:t>
            </a:r>
            <a:r>
              <a:rPr lang="en-US" baseline="30000"/>
              <a:t>o</a:t>
            </a:r>
            <a:r>
              <a:rPr lang="en-US"/>
              <a:t>C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Organic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Pb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Compounds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0" grpId="0" animBg="1"/>
      <p:bldP spid="19461" grpId="0" animBg="1"/>
      <p:bldP spid="19462" grpId="0" animBg="1"/>
      <p:bldP spid="19464" grpId="0" animBg="1"/>
      <p:bldP spid="19467" grpId="0"/>
      <p:bldP spid="19468" grpId="0"/>
      <p:bldP spid="19469" grpId="0" animBg="1"/>
      <p:bldP spid="19470" grpId="0" animBg="1"/>
      <p:bldP spid="19471" grpId="0" animBg="1"/>
      <p:bldP spid="19472" grpId="0" animBg="1"/>
      <p:bldP spid="19477" grpId="0"/>
      <p:bldP spid="19478" grpId="0"/>
      <p:bldP spid="19479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8600" y="794881"/>
            <a:ext cx="8763000" cy="491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Heating:  </a:t>
            </a:r>
            <a:r>
              <a:rPr lang="en-US" sz="2000" dirty="0"/>
              <a:t>Used to break </a:t>
            </a:r>
            <a:r>
              <a:rPr lang="en-US" sz="2000" dirty="0" err="1"/>
              <a:t>organo</a:t>
            </a:r>
            <a:r>
              <a:rPr lang="en-US" sz="2000" dirty="0"/>
              <a:t>-metallic bonds, which then ionize the </a:t>
            </a:r>
            <a:r>
              <a:rPr lang="en-US" sz="2000" dirty="0" err="1"/>
              <a:t>Pb</a:t>
            </a:r>
            <a:r>
              <a:rPr lang="en-US" sz="2000" dirty="0"/>
              <a:t>, Po</a:t>
            </a:r>
            <a:r>
              <a:rPr lang="en-US" sz="2000" dirty="0" smtClean="0"/>
              <a:t>, Bi</a:t>
            </a:r>
            <a:r>
              <a:rPr lang="en-US" sz="2000" dirty="0"/>
              <a:t>, etc. atom and can be removed by adsorption </a:t>
            </a:r>
            <a:r>
              <a:rPr lang="en-US" sz="2000" dirty="0" smtClean="0"/>
              <a:t>or distillation.</a:t>
            </a:r>
          </a:p>
          <a:p>
            <a:endParaRPr lang="en-US" sz="2000" dirty="0"/>
          </a:p>
          <a:p>
            <a:pPr lvl="1"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Operating Temperature:  100 – 200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endParaRPr lang="en-US" sz="2000" dirty="0" smtClean="0"/>
          </a:p>
          <a:p>
            <a:pPr lvl="1">
              <a:buFontTx/>
              <a:buChar char="•"/>
            </a:pPr>
            <a:endParaRPr lang="en-US" sz="2000" dirty="0" smtClean="0"/>
          </a:p>
          <a:p>
            <a:pPr lvl="1">
              <a:buFontTx/>
              <a:buChar char="•"/>
            </a:pPr>
            <a:r>
              <a:rPr lang="en-US" sz="2000" dirty="0" smtClean="0"/>
              <a:t> Used </a:t>
            </a:r>
            <a:r>
              <a:rPr lang="en-US" sz="2000" dirty="0"/>
              <a:t>in combination with</a:t>
            </a:r>
            <a:r>
              <a:rPr lang="en-US" sz="2000" dirty="0" smtClean="0"/>
              <a:t> adsorption column</a:t>
            </a:r>
          </a:p>
          <a:p>
            <a:pPr lvl="1">
              <a:buFontTx/>
              <a:buChar char="•"/>
            </a:pPr>
            <a:endParaRPr lang="en-US" sz="2000" baseline="30000" dirty="0" smtClean="0"/>
          </a:p>
          <a:p>
            <a:pPr lvl="2">
              <a:buFontTx/>
              <a:buChar char="-"/>
            </a:pPr>
            <a:r>
              <a:rPr lang="en-US" sz="2000" baseline="30000" dirty="0" smtClean="0"/>
              <a:t> 212</a:t>
            </a:r>
            <a:r>
              <a:rPr lang="en-US" sz="2000" dirty="0" smtClean="0"/>
              <a:t>Pb </a:t>
            </a:r>
            <a:r>
              <a:rPr lang="en-US" sz="2000" dirty="0"/>
              <a:t>Reduction boost factor:</a:t>
            </a:r>
            <a:r>
              <a:rPr lang="en-US" sz="2000" dirty="0">
                <a:solidFill>
                  <a:srgbClr val="CC3300"/>
                </a:solidFill>
              </a:rPr>
              <a:t>  </a:t>
            </a:r>
            <a:r>
              <a:rPr lang="en-US" sz="2000" dirty="0" smtClean="0">
                <a:solidFill>
                  <a:srgbClr val="CC3300"/>
                </a:solidFill>
              </a:rPr>
              <a:t>10  (Total </a:t>
            </a:r>
            <a:r>
              <a:rPr lang="en-US" sz="2000" baseline="30000" dirty="0" smtClean="0">
                <a:solidFill>
                  <a:srgbClr val="CC3300"/>
                </a:solidFill>
              </a:rPr>
              <a:t>212</a:t>
            </a:r>
            <a:r>
              <a:rPr lang="en-US" sz="2000" dirty="0" smtClean="0">
                <a:solidFill>
                  <a:srgbClr val="CC3300"/>
                </a:solidFill>
              </a:rPr>
              <a:t>Pb reduction = 278 ± 23)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</a:rPr>
              <a:t>FeCl</a:t>
            </a:r>
            <a:r>
              <a:rPr lang="en-US" baseline="-25000" dirty="0" smtClean="0">
                <a:solidFill>
                  <a:srgbClr val="000099"/>
                </a:solidFill>
              </a:rPr>
              <a:t>3</a:t>
            </a:r>
            <a:r>
              <a:rPr lang="en-US" dirty="0" smtClean="0">
                <a:solidFill>
                  <a:srgbClr val="000099"/>
                </a:solidFill>
              </a:rPr>
              <a:t>   SnCl</a:t>
            </a:r>
            <a:r>
              <a:rPr lang="en-US" baseline="-25000" dirty="0" smtClean="0">
                <a:solidFill>
                  <a:srgbClr val="000099"/>
                </a:solidFill>
              </a:rPr>
              <a:t>4</a:t>
            </a:r>
            <a:r>
              <a:rPr lang="en-US" dirty="0" smtClean="0">
                <a:solidFill>
                  <a:srgbClr val="000099"/>
                </a:solidFill>
              </a:rPr>
              <a:t>  MoS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 and </a:t>
            </a:r>
            <a:r>
              <a:rPr lang="en-US" dirty="0" err="1" smtClean="0">
                <a:solidFill>
                  <a:srgbClr val="000099"/>
                </a:solidFill>
              </a:rPr>
              <a:t>Thiol</a:t>
            </a:r>
            <a:r>
              <a:rPr lang="en-US" dirty="0" smtClean="0">
                <a:solidFill>
                  <a:srgbClr val="000099"/>
                </a:solidFill>
              </a:rPr>
              <a:t> Resin:</a:t>
            </a:r>
          </a:p>
          <a:p>
            <a:pPr>
              <a:buFontTx/>
              <a:buChar char="•"/>
            </a:pPr>
            <a:endParaRPr lang="en-US" dirty="0" smtClean="0">
              <a:solidFill>
                <a:srgbClr val="000099"/>
              </a:solidFill>
            </a:endParaRPr>
          </a:p>
          <a:p>
            <a:pPr lvl="1">
              <a:buFontTx/>
              <a:buChar char="•"/>
            </a:pPr>
            <a:r>
              <a:rPr lang="en-US" sz="2000" dirty="0" smtClean="0"/>
              <a:t>SiO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+ FeCl</a:t>
            </a:r>
            <a:r>
              <a:rPr lang="en-US" sz="2000" baseline="-25000" dirty="0"/>
              <a:t>3</a:t>
            </a:r>
            <a:r>
              <a:rPr lang="en-US" sz="2000" dirty="0"/>
              <a:t> + SiO</a:t>
            </a:r>
            <a:r>
              <a:rPr lang="en-US" sz="2000" baseline="-25000" dirty="0"/>
              <a:t>2</a:t>
            </a:r>
            <a:r>
              <a:rPr lang="en-US" sz="2000" dirty="0"/>
              <a:t>:   </a:t>
            </a:r>
            <a:r>
              <a:rPr lang="en-US" sz="2000" dirty="0">
                <a:solidFill>
                  <a:srgbClr val="CC3300"/>
                </a:solidFill>
              </a:rPr>
              <a:t>1250 </a:t>
            </a:r>
            <a:r>
              <a:rPr lang="en-US" sz="2000" dirty="0"/>
              <a:t>  </a:t>
            </a:r>
            <a:endParaRPr lang="en-US" sz="2000" dirty="0" smtClean="0"/>
          </a:p>
          <a:p>
            <a:pPr lvl="1">
              <a:buFontTx/>
              <a:buChar char="•"/>
            </a:pPr>
            <a:endParaRPr lang="en-US" sz="2000" dirty="0" smtClean="0"/>
          </a:p>
          <a:p>
            <a:pPr lvl="1">
              <a:buFontTx/>
              <a:buChar char="•"/>
            </a:pPr>
            <a:r>
              <a:rPr lang="en-US" sz="2000" dirty="0" smtClean="0"/>
              <a:t>However</a:t>
            </a:r>
            <a:r>
              <a:rPr lang="en-US" sz="2000" dirty="0"/>
              <a:t>, </a:t>
            </a:r>
            <a:r>
              <a:rPr lang="en-US" sz="2000" dirty="0" smtClean="0"/>
              <a:t>these are </a:t>
            </a:r>
            <a:r>
              <a:rPr lang="en-US" sz="2000" dirty="0"/>
              <a:t>very destructive to the </a:t>
            </a:r>
            <a:r>
              <a:rPr lang="en-US" sz="2000" dirty="0" smtClean="0"/>
              <a:t>LS. 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Laboratory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Results IV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Results of Laboratory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Distillation was the best purification method for removing metallic radio-isotopes</a:t>
            </a:r>
          </a:p>
          <a:p>
            <a:pPr lvl="1"/>
            <a:r>
              <a:rPr lang="en-US" sz="2400" dirty="0" smtClean="0"/>
              <a:t>10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reduction in </a:t>
            </a:r>
            <a:r>
              <a:rPr lang="en-US" sz="2400" baseline="30000" dirty="0" smtClean="0"/>
              <a:t>212</a:t>
            </a:r>
            <a:r>
              <a:rPr lang="en-US" sz="2400" dirty="0" smtClean="0"/>
              <a:t>Pb observed</a:t>
            </a:r>
          </a:p>
          <a:p>
            <a:pPr lvl="1"/>
            <a:r>
              <a:rPr lang="en-US" sz="2400" dirty="0" smtClean="0"/>
              <a:t>This method is extremely tedious and care must be taken:</a:t>
            </a:r>
          </a:p>
          <a:p>
            <a:pPr lvl="2"/>
            <a:r>
              <a:rPr lang="en-US" sz="2000" dirty="0" smtClean="0"/>
              <a:t> remove the first and last amounts of liquid</a:t>
            </a:r>
          </a:p>
          <a:p>
            <a:pPr lvl="2"/>
            <a:r>
              <a:rPr lang="en-US" sz="2000" dirty="0" smtClean="0"/>
              <a:t>Never allow to rapidly boil, smooth processes</a:t>
            </a:r>
          </a:p>
          <a:p>
            <a:pPr lvl="2"/>
            <a:r>
              <a:rPr lang="en-US" sz="2000" dirty="0" smtClean="0"/>
              <a:t>Multiple distillation &gt; 3x to achieve 10</a:t>
            </a:r>
            <a:r>
              <a:rPr lang="en-US" sz="2000" baseline="30000" dirty="0" smtClean="0"/>
              <a:t>4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000099"/>
                </a:solidFill>
              </a:rPr>
              <a:t>Observed of an </a:t>
            </a:r>
            <a:r>
              <a:rPr lang="en-US" sz="2800" i="1" dirty="0" smtClean="0">
                <a:solidFill>
                  <a:srgbClr val="008000"/>
                </a:solidFill>
              </a:rPr>
              <a:t>organic </a:t>
            </a:r>
            <a:r>
              <a:rPr lang="en-US" sz="2800" dirty="0" smtClean="0">
                <a:solidFill>
                  <a:srgbClr val="000099"/>
                </a:solidFill>
              </a:rPr>
              <a:t>component of </a:t>
            </a:r>
            <a:r>
              <a:rPr lang="en-US" sz="2800" baseline="30000" dirty="0" smtClean="0">
                <a:solidFill>
                  <a:srgbClr val="000099"/>
                </a:solidFill>
              </a:rPr>
              <a:t>212/214</a:t>
            </a:r>
            <a:r>
              <a:rPr lang="en-US" sz="2800" dirty="0" smtClean="0">
                <a:solidFill>
                  <a:srgbClr val="000099"/>
                </a:solidFill>
              </a:rPr>
              <a:t>Pb (using Silica Gels) 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Evidence of existence by performing experiments to address this specific species resulted in high removal efficiencies. 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Must be addressed to achieve ultra-pure liquid scintillator.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SituBiPoData.gif"/>
          <p:cNvPicPr>
            <a:picLocks noGrp="1" noChangeAspect="1"/>
          </p:cNvPicPr>
          <p:nvPr>
            <p:ph idx="1"/>
          </p:nvPr>
        </p:nvPicPr>
        <p:blipFill>
          <a:blip r:embed="rId2"/>
          <a:srcRect t="35185"/>
          <a:stretch>
            <a:fillRect/>
          </a:stretch>
        </p:blipFill>
        <p:spPr>
          <a:xfrm>
            <a:off x="228600" y="609600"/>
            <a:ext cx="8367913" cy="4191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Backgrounds from Calibration Deployments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0292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 Not controlling backgrounds during calibration can re-contaminate your experiment with  </a:t>
            </a:r>
            <a:r>
              <a:rPr lang="en-US" sz="2000" baseline="30000" dirty="0" smtClean="0">
                <a:solidFill>
                  <a:srgbClr val="000099"/>
                </a:solidFill>
              </a:rPr>
              <a:t>210</a:t>
            </a:r>
            <a:r>
              <a:rPr lang="en-US" sz="2000" dirty="0" smtClean="0">
                <a:solidFill>
                  <a:srgbClr val="000099"/>
                </a:solidFill>
              </a:rPr>
              <a:t>Pb:</a:t>
            </a:r>
          </a:p>
          <a:p>
            <a:endParaRPr lang="en-US" sz="2000" dirty="0" smtClean="0">
              <a:solidFill>
                <a:srgbClr val="000099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Observed:  0.13-8.0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000" dirty="0" err="1" smtClean="0">
                <a:solidFill>
                  <a:srgbClr val="FF0000"/>
                </a:solidFill>
              </a:rPr>
              <a:t>Bq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aseline="30000" dirty="0" smtClean="0">
                <a:solidFill>
                  <a:srgbClr val="FF0000"/>
                </a:solidFill>
              </a:rPr>
              <a:t>210</a:t>
            </a:r>
            <a:r>
              <a:rPr lang="en-US" sz="2000" dirty="0" smtClean="0">
                <a:solidFill>
                  <a:srgbClr val="FF0000"/>
                </a:solidFill>
              </a:rPr>
              <a:t>Pb / deployment</a:t>
            </a:r>
          </a:p>
          <a:p>
            <a:r>
              <a:rPr lang="en-US" sz="2000" dirty="0" smtClean="0">
                <a:solidFill>
                  <a:srgbClr val="000099"/>
                </a:solidFill>
              </a:rPr>
              <a:t>Requirement: &lt; 1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Symbol" pitchFamily="18" charset="2"/>
              </a:rPr>
              <a:t>m</a:t>
            </a:r>
            <a:r>
              <a:rPr lang="en-US" sz="2000" dirty="0" err="1" smtClean="0">
                <a:solidFill>
                  <a:srgbClr val="000099"/>
                </a:solidFill>
              </a:rPr>
              <a:t>Bq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baseline="30000" dirty="0" smtClean="0">
                <a:solidFill>
                  <a:srgbClr val="000099"/>
                </a:solidFill>
              </a:rPr>
              <a:t>210</a:t>
            </a:r>
            <a:r>
              <a:rPr lang="en-US" sz="2000" dirty="0" smtClean="0">
                <a:solidFill>
                  <a:srgbClr val="000099"/>
                </a:solidFill>
              </a:rPr>
              <a:t>Pb  or contaminations &lt;  </a:t>
            </a:r>
            <a:r>
              <a:rPr lang="en-US" sz="2000" dirty="0" err="1" smtClean="0">
                <a:solidFill>
                  <a:srgbClr val="000099"/>
                </a:solidFill>
              </a:rPr>
              <a:t>mBq</a:t>
            </a:r>
            <a:r>
              <a:rPr lang="en-US" sz="2000" dirty="0" smtClean="0">
                <a:solidFill>
                  <a:srgbClr val="000099"/>
                </a:solidFill>
              </a:rPr>
              <a:t>/m</a:t>
            </a:r>
            <a:r>
              <a:rPr lang="en-US" sz="2000" baseline="30000" dirty="0" smtClean="0">
                <a:solidFill>
                  <a:srgbClr val="000099"/>
                </a:solidFill>
              </a:rPr>
              <a:t>3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baseline="30000" dirty="0" smtClean="0">
                <a:solidFill>
                  <a:srgbClr val="000099"/>
                </a:solidFill>
              </a:rPr>
              <a:t>222</a:t>
            </a:r>
            <a:r>
              <a:rPr lang="en-US" sz="2000" dirty="0" smtClean="0">
                <a:solidFill>
                  <a:srgbClr val="000099"/>
                </a:solidFill>
              </a:rPr>
              <a:t>Rn</a:t>
            </a:r>
          </a:p>
          <a:p>
            <a:endParaRPr lang="en-US" sz="2000" dirty="0" smtClean="0">
              <a:solidFill>
                <a:srgbClr val="000099"/>
              </a:solidFill>
            </a:endParaRPr>
          </a:p>
          <a:p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44196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/>
              <a:t>Berger,B</a:t>
            </a:r>
            <a:r>
              <a:rPr lang="en-US" sz="1800" dirty="0" smtClean="0"/>
              <a:t>. </a:t>
            </a:r>
            <a:r>
              <a:rPr lang="en-US" sz="1800" i="1" dirty="0" smtClean="0"/>
              <a:t>et al.</a:t>
            </a:r>
            <a:r>
              <a:rPr lang="en-US" sz="1800" dirty="0" smtClean="0"/>
              <a:t>, JINST 4:P04017,2009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References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sz="2400" dirty="0" smtClean="0"/>
              <a:t>Preparing NIM paper on the removal of Radon Daughters from </a:t>
            </a:r>
            <a:r>
              <a:rPr lang="en-US" sz="2400" dirty="0" err="1" smtClean="0"/>
              <a:t>KamLAND</a:t>
            </a:r>
            <a:r>
              <a:rPr lang="en-US" sz="2400" dirty="0" smtClean="0"/>
              <a:t> LS.</a:t>
            </a:r>
          </a:p>
          <a:p>
            <a:pPr lvl="1"/>
            <a:r>
              <a:rPr lang="en-US" sz="2000" dirty="0" smtClean="0"/>
              <a:t>My thesis provides extensive details on these measurements and is the basis for the NIM paper.  Can be found on SPIRES</a:t>
            </a:r>
          </a:p>
          <a:p>
            <a:pPr lvl="1"/>
            <a:r>
              <a:rPr lang="en-US" sz="2000" dirty="0" smtClean="0"/>
              <a:t>There are also colleagues from Tohoku University who performed complementary studies and wrote Masters thesis. However, only available in Japanese.</a:t>
            </a:r>
          </a:p>
          <a:p>
            <a:endParaRPr lang="en-US" sz="2400" dirty="0" smtClean="0"/>
          </a:p>
          <a:p>
            <a:r>
              <a:rPr lang="en-US" sz="2400" dirty="0" smtClean="0"/>
              <a:t>The Silica Gels were counted for radio-purity on </a:t>
            </a:r>
            <a:r>
              <a:rPr lang="en-US" sz="2400" dirty="0" err="1" smtClean="0"/>
              <a:t>HPGe</a:t>
            </a:r>
            <a:r>
              <a:rPr lang="en-US" sz="2400" dirty="0" smtClean="0"/>
              <a:t> to determine </a:t>
            </a:r>
            <a:r>
              <a:rPr lang="en-US" sz="2400" dirty="0" err="1" smtClean="0"/>
              <a:t>Rn</a:t>
            </a:r>
            <a:r>
              <a:rPr lang="en-US" sz="2400" dirty="0" smtClean="0"/>
              <a:t> out-gassing and other possible contamination.  These can be found in the EXO publication mentioned by Ryan </a:t>
            </a:r>
            <a:r>
              <a:rPr lang="en-US" sz="2400" dirty="0" err="1" smtClean="0"/>
              <a:t>MacLellan</a:t>
            </a:r>
            <a:r>
              <a:rPr lang="en-US" sz="2400" dirty="0" smtClean="0"/>
              <a:t>.</a:t>
            </a:r>
          </a:p>
          <a:p>
            <a:pPr lvl="1"/>
            <a:r>
              <a:rPr lang="en-US" sz="2200" dirty="0" smtClean="0"/>
              <a:t>D.S. Leonard et al., Nucl.Instrum.Meth.A591:490-509,2008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Questions ??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46089" name="Picture 9" descr="100_0177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219200"/>
            <a:ext cx="3943350" cy="5257800"/>
          </a:xfrm>
          <a:noFill/>
          <a:ln/>
        </p:spPr>
      </p:pic>
      <p:pic>
        <p:nvPicPr>
          <p:cNvPr id="46091" name="Picture 11" descr="100_02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5208" t="7813" r="5208"/>
          <a:stretch>
            <a:fillRect/>
          </a:stretch>
        </p:blipFill>
        <p:spPr>
          <a:xfrm>
            <a:off x="571500" y="1143000"/>
            <a:ext cx="1485900" cy="1981200"/>
          </a:xfrm>
          <a:noFill/>
          <a:ln/>
        </p:spPr>
      </p:pic>
      <p:pic>
        <p:nvPicPr>
          <p:cNvPr id="46092" name="Picture 12" descr="100_02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r="52083"/>
          <a:stretch>
            <a:fillRect/>
          </a:stretch>
        </p:blipFill>
        <p:spPr>
          <a:xfrm>
            <a:off x="2743200" y="1600200"/>
            <a:ext cx="2000250" cy="4419600"/>
          </a:xfrm>
          <a:noFill/>
          <a:ln/>
        </p:spPr>
      </p:pic>
      <p:pic>
        <p:nvPicPr>
          <p:cNvPr id="46093" name="Picture 13" descr="water_bubbler_1"/>
          <p:cNvPicPr>
            <a:picLocks noChangeAspect="1" noChangeArrowheads="1"/>
          </p:cNvPicPr>
          <p:nvPr/>
        </p:nvPicPr>
        <p:blipFill>
          <a:blip r:embed="rId5" cstate="print"/>
          <a:srcRect t="9169" b="9169"/>
          <a:stretch>
            <a:fillRect/>
          </a:stretch>
        </p:blipFill>
        <p:spPr bwMode="auto">
          <a:xfrm>
            <a:off x="228600" y="3733800"/>
            <a:ext cx="2316163" cy="2895600"/>
          </a:xfrm>
          <a:prstGeom prst="rect">
            <a:avLst/>
          </a:prstGeom>
          <a:noFill/>
        </p:spPr>
      </p:pic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757238" y="685800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Heating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244475" y="3276600"/>
            <a:ext cx="227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Water Extraction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2922588" y="1066800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Adsorbents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5991225" y="727075"/>
            <a:ext cx="155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Distillation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304800" y="1066800"/>
          <a:ext cx="8686800" cy="54559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7836"/>
                <a:gridCol w="1738240"/>
                <a:gridCol w="3793324"/>
                <a:gridCol w="2057400"/>
              </a:tblGrid>
              <a:tr h="91994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Measured KamLAND Concentrations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Goal of Purification</a:t>
                      </a:r>
                    </a:p>
                  </a:txBody>
                  <a:tcPr marL="45720" marR="45720" anchor="ctr" horzOverflow="overflow"/>
                </a:tc>
              </a:tr>
              <a:tr h="755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210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Pb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 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(2.17 ± 0.09) x 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-20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g/g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-25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g/g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</a:tr>
              <a:tr h="755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(1.3 ± 0.11) x 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-16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g/g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-18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g/g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</a:tr>
              <a:tr h="755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39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269 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 4.3 x 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-21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g/g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-24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g/g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mpd="sng">
                      <a:noFill/>
                    </a:lnL>
                  </a:tcPr>
                </a:tc>
              </a:tr>
              <a:tr h="755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85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(6.10 ± 0.14) x 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-20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g/g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-26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g/g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</a:tr>
              <a:tr h="755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238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(3.3 ± 0.5) x 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-18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g/g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-17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g/g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</a:tr>
              <a:tr h="755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232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(5.2 ± 0.08) x 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-17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g/g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-16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g/g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sp>
        <p:nvSpPr>
          <p:cNvPr id="11" name="Rectangle 51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Low Energy Internal Backgrounds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029200"/>
            <a:ext cx="8001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r>
              <a:rPr lang="en-US" sz="2800" baseline="30000" dirty="0" smtClean="0"/>
              <a:t>-25</a:t>
            </a:r>
            <a:r>
              <a:rPr lang="en-US" sz="2800" dirty="0" smtClean="0"/>
              <a:t> g</a:t>
            </a:r>
            <a:r>
              <a:rPr lang="en-US" sz="2800" baseline="30000" dirty="0" smtClean="0"/>
              <a:t> 210</a:t>
            </a:r>
            <a:r>
              <a:rPr lang="en-US" sz="2800" dirty="0" smtClean="0"/>
              <a:t>Pb /g LS </a:t>
            </a:r>
            <a:r>
              <a:rPr lang="en-US" sz="3600" dirty="0" smtClean="0"/>
              <a:t>→</a:t>
            </a:r>
            <a:r>
              <a:rPr lang="en-US" dirty="0" smtClean="0"/>
              <a:t> </a:t>
            </a:r>
            <a:r>
              <a:rPr lang="en-US" sz="2800" dirty="0" smtClean="0"/>
              <a:t>400 </a:t>
            </a:r>
            <a:r>
              <a:rPr lang="en-US" sz="2800" baseline="30000" dirty="0" smtClean="0"/>
              <a:t>210</a:t>
            </a:r>
            <a:r>
              <a:rPr lang="en-US" sz="2800" dirty="0" smtClean="0"/>
              <a:t>Pb atoms per 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of LS!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429000"/>
            <a:ext cx="7995724" cy="95410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disequilibrium can be seen in the ratio of the T</a:t>
            </a:r>
            <a:r>
              <a:rPr lang="en-US" sz="2800" baseline="-25000" dirty="0" smtClean="0"/>
              <a:t>1/2</a:t>
            </a:r>
          </a:p>
          <a:p>
            <a:r>
              <a:rPr lang="en-US" sz="2800" dirty="0" smtClean="0"/>
              <a:t>This is a result </a:t>
            </a:r>
            <a:r>
              <a:rPr lang="en-US" sz="2800" baseline="30000" dirty="0" smtClean="0"/>
              <a:t>222</a:t>
            </a:r>
            <a:r>
              <a:rPr lang="en-US" sz="2800" dirty="0" smtClean="0"/>
              <a:t>Rn contamination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US" dirty="0" smtClean="0"/>
              <a:t>Supplemental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the Solvent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3400" y="2209800"/>
            <a:ext cx="7388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n-dodecane</a:t>
            </a:r>
            <a:r>
              <a:rPr lang="en-US"/>
              <a:t> should be considered the solvent since it is the </a:t>
            </a:r>
          </a:p>
          <a:p>
            <a:r>
              <a:rPr lang="en-US"/>
              <a:t>dominant molecule and is non-polar.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9144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5240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2860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8956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914400" y="3352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219200" y="3352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rot="16101605" flipV="1">
            <a:off x="1562100" y="42291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rot="-5498395">
            <a:off x="1943100" y="42291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2286000" y="3352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590800" y="3352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rot="16101605" flipV="1">
            <a:off x="2933700" y="42291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870325" y="3317875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-(CH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10</a:t>
            </a:r>
            <a:r>
              <a:rPr lang="en-US"/>
              <a:t>-CH</a:t>
            </a:r>
            <a:r>
              <a:rPr lang="en-US" baseline="-25000"/>
              <a:t>3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946525" y="3927475"/>
            <a:ext cx="4537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BP: 215-217  </a:t>
            </a:r>
            <a:r>
              <a:rPr lang="en-US" baseline="30000"/>
              <a:t>o</a:t>
            </a:r>
            <a:r>
              <a:rPr lang="en-US"/>
              <a:t>C   @ 760.00 mmHg</a:t>
            </a:r>
          </a:p>
          <a:p>
            <a:r>
              <a:rPr lang="en-US"/>
              <a:t>MP: -9.6 </a:t>
            </a:r>
            <a:r>
              <a:rPr lang="en-US" baseline="30000"/>
              <a:t>o</a:t>
            </a:r>
            <a:r>
              <a:rPr lang="en-US"/>
              <a:t>C</a:t>
            </a:r>
          </a:p>
          <a:p>
            <a:r>
              <a:rPr lang="en-US">
                <a:latin typeface="Symbol" pitchFamily="-105" charset="2"/>
              </a:rPr>
              <a:t>r</a:t>
            </a:r>
            <a:r>
              <a:rPr lang="en-US"/>
              <a:t>: 0.7495  g/cm</a:t>
            </a:r>
            <a:r>
              <a:rPr lang="en-US" baseline="30000"/>
              <a:t>3</a:t>
            </a:r>
            <a:r>
              <a:rPr lang="en-US"/>
              <a:t>  @ 20 </a:t>
            </a:r>
            <a:r>
              <a:rPr lang="en-US" baseline="30000"/>
              <a:t>o</a:t>
            </a:r>
            <a:r>
              <a:rPr lang="en-US"/>
              <a:t>C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46125" y="5222875"/>
            <a:ext cx="6973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Interacts with the other molecules by dispersive forces, </a:t>
            </a:r>
          </a:p>
          <a:p>
            <a:r>
              <a:rPr lang="en-US"/>
              <a:t>a statistically random induced dipole moment.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228600" y="6248400"/>
            <a:ext cx="629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All values on this and the next slides were obtained from the CRC.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1,2,4-Trimethybenzene  (PC)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524000" y="2362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286000" y="2362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rot="16101605" flipV="1">
            <a:off x="1562100" y="28575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rot="-5498395">
            <a:off x="1943100" y="28575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1524000" y="1905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1905000" y="1905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16002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600200" y="2895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22098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2286000" y="2057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2286000" y="2895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1066800" y="2895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33400" y="31242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2590800" y="31242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590800" y="17526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4038600" y="1920875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(CH</a:t>
            </a:r>
            <a:r>
              <a:rPr lang="en-US" baseline="-25000"/>
              <a:t>3</a:t>
            </a:r>
            <a:r>
              <a:rPr lang="en-US"/>
              <a:t>)</a:t>
            </a:r>
            <a:r>
              <a:rPr lang="en-US" baseline="-25000"/>
              <a:t>3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4114800" y="2530475"/>
            <a:ext cx="3978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BP: 169  </a:t>
            </a:r>
            <a:r>
              <a:rPr lang="en-US" baseline="30000"/>
              <a:t>o</a:t>
            </a:r>
            <a:r>
              <a:rPr lang="en-US"/>
              <a:t>C   @ 760.00 mmHg</a:t>
            </a:r>
          </a:p>
          <a:p>
            <a:r>
              <a:rPr lang="en-US"/>
              <a:t>MP: -43.77 </a:t>
            </a:r>
            <a:r>
              <a:rPr lang="en-US" baseline="30000"/>
              <a:t>o</a:t>
            </a:r>
            <a:r>
              <a:rPr lang="en-US"/>
              <a:t>C</a:t>
            </a:r>
          </a:p>
          <a:p>
            <a:r>
              <a:rPr lang="en-US">
                <a:latin typeface="Symbol" pitchFamily="-105" charset="2"/>
              </a:rPr>
              <a:t>r</a:t>
            </a:r>
            <a:r>
              <a:rPr lang="en-US"/>
              <a:t>: 0.8758  g/cm</a:t>
            </a:r>
            <a:r>
              <a:rPr lang="en-US" baseline="30000"/>
              <a:t>3</a:t>
            </a:r>
            <a:r>
              <a:rPr lang="en-US"/>
              <a:t>  @ 20 </a:t>
            </a:r>
            <a:r>
              <a:rPr lang="en-US" baseline="30000"/>
              <a:t>o</a:t>
            </a:r>
            <a:r>
              <a:rPr lang="en-US"/>
              <a:t>C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685800" y="3886200"/>
            <a:ext cx="363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2,5 Diphenyloxazole  (PPO)</a:t>
            </a:r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4800600" y="52927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5562600" y="52927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rot="16101605" flipV="1">
            <a:off x="4838700" y="57880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rot="-5498395">
            <a:off x="5219700" y="57880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4800600" y="4835525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5181600" y="4835525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V="1">
            <a:off x="4876800" y="49117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4876800" y="58261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5486400" y="52927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V="1">
            <a:off x="5562600" y="498792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943600" y="44545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705600" y="44545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rot="16101605" flipV="1">
            <a:off x="5981700" y="49498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rot="-5498395">
            <a:off x="6362700" y="49498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>
            <a:off x="6629400" y="44545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7162800" y="52927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>
            <a:off x="7924800" y="52927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 rot="16101605" flipV="1">
            <a:off x="7200900" y="57880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 rot="-5498395">
            <a:off x="7581900" y="57880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 flipV="1">
            <a:off x="7162800" y="4835525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9" name="Line 55"/>
          <p:cNvSpPr>
            <a:spLocks noChangeShapeType="1"/>
          </p:cNvSpPr>
          <p:nvPr/>
        </p:nvSpPr>
        <p:spPr bwMode="auto">
          <a:xfrm>
            <a:off x="7543800" y="4835525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 flipV="1">
            <a:off x="7239000" y="49117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57"/>
          <p:cNvSpPr>
            <a:spLocks noChangeShapeType="1"/>
          </p:cNvSpPr>
          <p:nvPr/>
        </p:nvSpPr>
        <p:spPr bwMode="auto">
          <a:xfrm>
            <a:off x="7239000" y="58261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>
            <a:off x="7848600" y="52927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>
            <a:off x="6705600" y="4987925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5" name="Line 61"/>
          <p:cNvSpPr>
            <a:spLocks noChangeShapeType="1"/>
          </p:cNvSpPr>
          <p:nvPr/>
        </p:nvSpPr>
        <p:spPr bwMode="auto">
          <a:xfrm>
            <a:off x="5943600" y="44545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Line 62"/>
          <p:cNvSpPr>
            <a:spLocks noChangeShapeType="1"/>
          </p:cNvSpPr>
          <p:nvPr/>
        </p:nvSpPr>
        <p:spPr bwMode="auto">
          <a:xfrm>
            <a:off x="6019800" y="44545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5699125" y="4038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6156325" y="5181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381000" y="4454525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15</a:t>
            </a:r>
            <a:r>
              <a:rPr lang="en-US"/>
              <a:t>H</a:t>
            </a:r>
            <a:r>
              <a:rPr lang="en-US" baseline="-25000"/>
              <a:t>11</a:t>
            </a:r>
            <a:r>
              <a:rPr lang="en-US"/>
              <a:t>NO</a:t>
            </a:r>
            <a:endParaRPr lang="en-US" baseline="-25000"/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381000" y="4835525"/>
            <a:ext cx="3978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BP: 360  </a:t>
            </a:r>
            <a:r>
              <a:rPr lang="en-US" baseline="30000"/>
              <a:t>o</a:t>
            </a:r>
            <a:r>
              <a:rPr lang="en-US"/>
              <a:t>C   @ 760.00 mmHg</a:t>
            </a:r>
          </a:p>
          <a:p>
            <a:r>
              <a:rPr lang="en-US"/>
              <a:t>MP: 74 </a:t>
            </a:r>
            <a:r>
              <a:rPr lang="en-US" baseline="30000"/>
              <a:t>o</a:t>
            </a:r>
            <a:r>
              <a:rPr lang="en-US"/>
              <a:t>C</a:t>
            </a:r>
          </a:p>
          <a:p>
            <a:r>
              <a:rPr lang="en-US">
                <a:latin typeface="Symbol" pitchFamily="-105" charset="2"/>
              </a:rPr>
              <a:t>r</a:t>
            </a:r>
            <a:r>
              <a:rPr lang="en-US"/>
              <a:t>: 1.0940  g/cm</a:t>
            </a:r>
            <a:r>
              <a:rPr lang="en-US" baseline="30000"/>
              <a:t>3</a:t>
            </a:r>
            <a:r>
              <a:rPr lang="en-US"/>
              <a:t>  @ 20 </a:t>
            </a:r>
            <a:r>
              <a:rPr lang="en-US" baseline="30000"/>
              <a:t>o</a:t>
            </a:r>
            <a:r>
              <a:rPr lang="en-US"/>
              <a:t>C</a:t>
            </a:r>
          </a:p>
        </p:txBody>
      </p:sp>
      <p:sp>
        <p:nvSpPr>
          <p:cNvPr id="16451" name="Oval 67"/>
          <p:cNvSpPr>
            <a:spLocks noChangeArrowheads="1"/>
          </p:cNvSpPr>
          <p:nvPr/>
        </p:nvSpPr>
        <p:spPr bwMode="auto">
          <a:xfrm>
            <a:off x="304800" y="5140325"/>
            <a:ext cx="1676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1066800" y="6156325"/>
            <a:ext cx="7397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Chromatographic separation at the MP of PPO may allow us to reduce </a:t>
            </a:r>
          </a:p>
          <a:p>
            <a:r>
              <a:rPr lang="en-US" sz="2000"/>
              <a:t>The amount of PPO adsorbed onto the surface of the Silica Gel.</a:t>
            </a:r>
          </a:p>
        </p:txBody>
      </p:sp>
      <p:sp>
        <p:nvSpPr>
          <p:cNvPr id="16453" name="Rectangle 6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What Solutes are in KamLAND?</a:t>
            </a: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5780088" y="1235075"/>
            <a:ext cx="2678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PC and PPO are</a:t>
            </a:r>
          </a:p>
          <a:p>
            <a:r>
              <a:rPr lang="en-US">
                <a:solidFill>
                  <a:srgbClr val="FF0000"/>
                </a:solidFill>
              </a:rPr>
              <a:t>Aromatic Molecules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42950"/>
            <a:ext cx="69437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Some Interesting Data for Dodecane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95350"/>
            <a:ext cx="3905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5800" y="4613275"/>
            <a:ext cx="7620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000"/>
              <a:t>N-dodecane from Aldrich Chem. Co. was purified with active alumina</a:t>
            </a:r>
          </a:p>
          <a:p>
            <a:r>
              <a:rPr lang="en-US" sz="2000"/>
              <a:t>    and silica gel column, then distilled.  &gt; 99.2% pure n-dodecane.</a:t>
            </a:r>
          </a:p>
          <a:p>
            <a:pPr>
              <a:buFontTx/>
              <a:buChar char="-"/>
            </a:pPr>
            <a:r>
              <a:rPr lang="en-US" sz="2000"/>
              <a:t>The dodecane was doped with up to 10 mM of different aromatic </a:t>
            </a:r>
          </a:p>
          <a:p>
            <a:r>
              <a:rPr lang="en-US" sz="2000"/>
              <a:t>     hydrocarbons.  </a:t>
            </a:r>
          </a:p>
          <a:p>
            <a:pPr>
              <a:buFontTx/>
              <a:buChar char="-"/>
            </a:pPr>
            <a:r>
              <a:rPr lang="en-US" sz="2000"/>
              <a:t>The samples were then exposed to 100 kGy = 100 kJ/kg of </a:t>
            </a:r>
            <a:r>
              <a:rPr lang="en-US" sz="2000" baseline="30000"/>
              <a:t>60</a:t>
            </a:r>
            <a:r>
              <a:rPr lang="en-US" sz="2000"/>
              <a:t>Co gamma </a:t>
            </a:r>
          </a:p>
          <a:p>
            <a:r>
              <a:rPr lang="en-US" sz="2000"/>
              <a:t>     rays.  </a:t>
            </a:r>
          </a:p>
          <a:p>
            <a:r>
              <a:rPr lang="en-US" sz="2000"/>
              <a:t>- They then analyzed the samples for fragmented molecules.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91000" y="1066800"/>
            <a:ext cx="4914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Result:</a:t>
            </a:r>
          </a:p>
          <a:p>
            <a:r>
              <a:rPr lang="en-US" sz="1800">
                <a:solidFill>
                  <a:schemeClr val="accent2"/>
                </a:solidFill>
              </a:rPr>
              <a:t>The larger the concentration of aromatic molecules </a:t>
            </a:r>
          </a:p>
          <a:p>
            <a:r>
              <a:rPr lang="en-US" sz="1800">
                <a:solidFill>
                  <a:schemeClr val="accent2"/>
                </a:solidFill>
              </a:rPr>
              <a:t>in the dodecane the lower the concentration of </a:t>
            </a:r>
          </a:p>
          <a:p>
            <a:r>
              <a:rPr lang="en-US" sz="1800">
                <a:solidFill>
                  <a:schemeClr val="accent2"/>
                </a:solidFill>
              </a:rPr>
              <a:t>fragmented C-chains after irradiation.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kamland-detector-sli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685800"/>
            <a:ext cx="8382000" cy="6089357"/>
          </a:xfrm>
        </p:spPr>
      </p:pic>
      <p:sp>
        <p:nvSpPr>
          <p:cNvPr id="5" name="Rectangle 4"/>
          <p:cNvSpPr/>
          <p:nvPr/>
        </p:nvSpPr>
        <p:spPr>
          <a:xfrm>
            <a:off x="7162800" y="2209800"/>
            <a:ext cx="19812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1325 17 inch PMTs</a:t>
            </a:r>
          </a:p>
          <a:p>
            <a:r>
              <a:rPr lang="en-US" sz="1400" dirty="0" smtClean="0"/>
              <a:t>554 20 inch PMTs</a:t>
            </a:r>
          </a:p>
          <a:p>
            <a:r>
              <a:rPr lang="en-US" sz="1400" dirty="0" smtClean="0"/>
              <a:t>photocathode coverage:</a:t>
            </a:r>
          </a:p>
          <a:p>
            <a:r>
              <a:rPr lang="en-US" sz="1400" dirty="0" smtClean="0"/>
              <a:t>22% (17 inch) </a:t>
            </a:r>
          </a:p>
          <a:p>
            <a:r>
              <a:rPr lang="en-US" sz="1400" dirty="0" smtClean="0"/>
              <a:t>34% (17+20 inch)</a:t>
            </a:r>
          </a:p>
          <a:p>
            <a:r>
              <a:rPr lang="en-US" sz="1400" dirty="0" smtClean="0"/>
              <a:t>Filled with mineral oil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5600" y="5486400"/>
            <a:ext cx="2438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0.9 </a:t>
            </a:r>
            <a:r>
              <a:rPr lang="en-US" sz="1400" dirty="0" err="1" smtClean="0"/>
              <a:t>ktons</a:t>
            </a:r>
            <a:r>
              <a:rPr lang="en-US" sz="1400" dirty="0" smtClean="0"/>
              <a:t> Liquid Scintillator</a:t>
            </a:r>
          </a:p>
          <a:p>
            <a:r>
              <a:rPr lang="en-US" sz="1400" dirty="0" smtClean="0"/>
              <a:t>80.2% n-Dodecane</a:t>
            </a:r>
          </a:p>
          <a:p>
            <a:r>
              <a:rPr lang="en-US" sz="1400" dirty="0" smtClean="0"/>
              <a:t>19.8% </a:t>
            </a:r>
            <a:r>
              <a:rPr lang="en-US" sz="1400" dirty="0" err="1" smtClean="0"/>
              <a:t>Pseudocumene</a:t>
            </a:r>
            <a:endParaRPr lang="en-US" sz="1400" dirty="0" smtClean="0"/>
          </a:p>
          <a:p>
            <a:r>
              <a:rPr lang="en-US" sz="1400" dirty="0" smtClean="0"/>
              <a:t>1.36 g/L PPO (primary </a:t>
            </a:r>
            <a:r>
              <a:rPr lang="en-US" sz="1400" dirty="0" err="1" smtClean="0"/>
              <a:t>fluor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705600" y="4532293"/>
            <a:ext cx="2438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Balloon 135 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/>
              <a:t>m (Nylon/EVOH)</a:t>
            </a:r>
          </a:p>
          <a:p>
            <a:r>
              <a:rPr lang="en-US" sz="1400" dirty="0" smtClean="0"/>
              <a:t>13 m diameter</a:t>
            </a:r>
          </a:p>
          <a:p>
            <a:r>
              <a:rPr lang="en-US" sz="1400" dirty="0" err="1" smtClean="0"/>
              <a:t>Kavlar</a:t>
            </a:r>
            <a:r>
              <a:rPr lang="en-US" sz="1400" dirty="0" smtClean="0"/>
              <a:t> ropes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781800" y="3743980"/>
            <a:ext cx="23622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Non-scintillating buffer region</a:t>
            </a:r>
          </a:p>
          <a:p>
            <a:r>
              <a:rPr lang="en-US" sz="1400" dirty="0" smtClean="0"/>
              <a:t>(1.4 </a:t>
            </a:r>
            <a:r>
              <a:rPr lang="en-US" sz="1400" dirty="0" err="1" smtClean="0"/>
              <a:t>ktons</a:t>
            </a:r>
            <a:r>
              <a:rPr lang="en-US" sz="1400" dirty="0" smtClean="0"/>
              <a:t> mineral oil)</a:t>
            </a:r>
          </a:p>
          <a:p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019800" y="990600"/>
            <a:ext cx="23622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Calibration system</a:t>
            </a:r>
          </a:p>
          <a:p>
            <a:r>
              <a:rPr lang="en-US" sz="1400" dirty="0" smtClean="0"/>
              <a:t>(z-axis and 4pi systems)</a:t>
            </a:r>
          </a:p>
          <a:p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2438400"/>
            <a:ext cx="1524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Water Cherenkov </a:t>
            </a:r>
          </a:p>
          <a:p>
            <a:r>
              <a:rPr lang="en-US" sz="1400" dirty="0" smtClean="0"/>
              <a:t>Outer detector</a:t>
            </a:r>
          </a:p>
          <a:p>
            <a:r>
              <a:rPr lang="en-US" sz="1400" dirty="0" smtClean="0"/>
              <a:t>(2.6 </a:t>
            </a:r>
            <a:r>
              <a:rPr lang="en-US" sz="1400" dirty="0" err="1" smtClean="0"/>
              <a:t>ktons</a:t>
            </a:r>
            <a:r>
              <a:rPr lang="en-US" sz="1400" dirty="0" smtClean="0"/>
              <a:t>)</a:t>
            </a:r>
          </a:p>
          <a:p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0" y="5648980"/>
            <a:ext cx="23622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Acrylic sphere to shield from </a:t>
            </a:r>
            <a:r>
              <a:rPr lang="en-US" sz="1400" baseline="30000" dirty="0" smtClean="0"/>
              <a:t>222</a:t>
            </a:r>
            <a:r>
              <a:rPr lang="en-US" sz="1400" dirty="0" smtClean="0"/>
              <a:t>Rn out-gassing from the PMTs and SS sphere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0" y="3896380"/>
            <a:ext cx="1752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225 20 inch PMTs</a:t>
            </a:r>
          </a:p>
          <a:p>
            <a:endParaRPr lang="en-US" sz="14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KamLAND Detector Details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648200" y="1371600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52600" y="3657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24000" y="29718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600200" y="42672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5791200" y="2819399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5943600" y="4038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5715000" y="48768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495800" y="4419600"/>
            <a:ext cx="2209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4648200"/>
            <a:ext cx="2362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Stainless steel containment vessel (18 m diameter)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752600" y="50292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Integrated Regions</a:t>
            </a:r>
            <a:b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250 – 800 keV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228600" y="1447800"/>
          <a:ext cx="4267200" cy="52165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2133600"/>
              </a:tblGrid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Solar </a:t>
                      </a:r>
                      <a:r>
                        <a:rPr lang="en-US" dirty="0" smtClean="0">
                          <a:latin typeface="Symbol" pitchFamily="18" charset="2"/>
                        </a:rPr>
                        <a:t>n</a:t>
                      </a:r>
                      <a:r>
                        <a:rPr lang="en-US" baseline="-25000" dirty="0" smtClean="0"/>
                        <a:t>e</a:t>
                      </a:r>
                    </a:p>
                    <a:p>
                      <a:pPr algn="ctr"/>
                      <a:r>
                        <a:rPr lang="en-US" dirty="0" smtClean="0"/>
                        <a:t>Elastic Scattering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[Events/</a:t>
                      </a:r>
                      <a:r>
                        <a:rPr lang="en-US" baseline="0" dirty="0" err="1" smtClean="0"/>
                        <a:t>kton</a:t>
                      </a:r>
                      <a:r>
                        <a:rPr lang="en-US" baseline="0" dirty="0" smtClean="0"/>
                        <a:t>-day]</a:t>
                      </a:r>
                      <a:endParaRPr lang="en-US" dirty="0" smtClean="0"/>
                    </a:p>
                  </a:txBody>
                  <a:tcPr marL="45720" marR="45720" anchor="ctr"/>
                </a:tc>
              </a:tr>
              <a:tr h="492125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13</a:t>
                      </a:r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13.7</a:t>
                      </a:r>
                    </a:p>
                  </a:txBody>
                  <a:tcPr marL="45720" marR="45720" anchor="ctr"/>
                </a:tc>
              </a:tr>
              <a:tr h="492125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15</a:t>
                      </a:r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45720" marR="4572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15.8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9212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 marL="45720" marR="45720" anchor="ctr">
                    <a:lnL w="12700" cmpd="sng">
                      <a:noFill/>
                    </a:ln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(862 keV)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30000" dirty="0" smtClean="0"/>
                        <a:t>7</a:t>
                      </a:r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 marL="45720" marR="4572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290.8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92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(384 keV)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9212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92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PEP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13.4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92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12.2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921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Solar Signal</a:t>
                      </a:r>
                      <a:endParaRPr lang="en-US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347</a:t>
                      </a:r>
                      <a:endParaRPr lang="en-US" b="1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447800"/>
          <a:ext cx="4267200" cy="52577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2133600"/>
              </a:tblGrid>
              <a:tr h="7779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Radio-isotope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[Events/</a:t>
                      </a:r>
                      <a:r>
                        <a:rPr lang="en-US" baseline="0" dirty="0" err="1" smtClean="0"/>
                        <a:t>kton</a:t>
                      </a:r>
                      <a:r>
                        <a:rPr lang="en-US" baseline="0" dirty="0" smtClean="0"/>
                        <a:t>-day]</a:t>
                      </a:r>
                      <a:endParaRPr lang="en-US" dirty="0" smtClean="0"/>
                    </a:p>
                  </a:txBody>
                  <a:tcPr marL="45720" marR="45720" anchor="ctr"/>
                </a:tc>
              </a:tr>
              <a:tr h="48211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en-US" dirty="0" smtClean="0"/>
                        <a:t>K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21.6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8211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r>
                        <a:rPr lang="en-US" dirty="0" smtClean="0"/>
                        <a:t>Kr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37.6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8211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lang="en-US" dirty="0" smtClean="0"/>
                        <a:t>Ar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8211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  <a:r>
                        <a:rPr lang="en-US" dirty="0" smtClean="0"/>
                        <a:t>Bi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29.1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8211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  <a:r>
                        <a:rPr lang="en-US" dirty="0" smtClean="0"/>
                        <a:t>Po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30.7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8211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8211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48211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endParaRPr lang="en-US" baseline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62288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Background</a:t>
                      </a:r>
                      <a:endParaRPr lang="en-US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135</a:t>
                      </a:r>
                      <a:endParaRPr lang="en-US" b="1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3429000"/>
            <a:ext cx="612379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Expected Signal-to-background ratio: 2.6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un3888_IntegralRates_Hatched7BeRegionNew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29726"/>
            <a:ext cx="7793702" cy="52584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2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210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Pb Effect on the Low Energy Spectrum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12223" y="5786735"/>
            <a:ext cx="654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KamLAND Integral Rate:  </a:t>
            </a:r>
            <a:r>
              <a:rPr lang="en-US" dirty="0" smtClean="0"/>
              <a:t>4 x 10</a:t>
            </a:r>
            <a:r>
              <a:rPr lang="en-US" baseline="30000" dirty="0" smtClean="0"/>
              <a:t>7</a:t>
            </a:r>
            <a:r>
              <a:rPr lang="en-US" dirty="0" smtClean="0"/>
              <a:t>  events/</a:t>
            </a:r>
            <a:r>
              <a:rPr lang="en-US" dirty="0" err="1" smtClean="0"/>
              <a:t>kton</a:t>
            </a:r>
            <a:r>
              <a:rPr lang="en-US" dirty="0" smtClean="0"/>
              <a:t>-day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2223" y="6243935"/>
            <a:ext cx="647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BS05(OP) Expected Rate:  </a:t>
            </a:r>
            <a:r>
              <a:rPr lang="en-US" dirty="0" smtClean="0"/>
              <a:t>3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smtClean="0"/>
              <a:t>x 10</a:t>
            </a:r>
            <a:r>
              <a:rPr lang="en-US" baseline="30000" dirty="0" smtClean="0"/>
              <a:t>2</a:t>
            </a:r>
            <a:r>
              <a:rPr lang="en-US" dirty="0" smtClean="0"/>
              <a:t> events/</a:t>
            </a:r>
            <a:r>
              <a:rPr lang="en-US" dirty="0" err="1" smtClean="0"/>
              <a:t>kton</a:t>
            </a:r>
            <a:r>
              <a:rPr lang="en-US" dirty="0" smtClean="0"/>
              <a:t>-day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1078468"/>
            <a:ext cx="139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250-800 keV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How can one measure factors of 10</a:t>
            </a:r>
            <a:r>
              <a:rPr lang="en-US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reduction in </a:t>
            </a:r>
            <a:r>
              <a:rPr lang="en-US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210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Pb at concentrations of 10</a:t>
            </a:r>
            <a:r>
              <a:rPr lang="en-US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-22 </a:t>
            </a:r>
            <a:r>
              <a:rPr lang="en-US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g/g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in the LAB!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Experimental 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105400"/>
          </a:xfrm>
        </p:spPr>
        <p:txBody>
          <a:bodyPr/>
          <a:lstStyle/>
          <a:p>
            <a:r>
              <a:rPr lang="en-US" sz="2400" dirty="0" smtClean="0">
                <a:solidFill>
                  <a:srgbClr val="000099"/>
                </a:solidFill>
              </a:rPr>
              <a:t>Fundamental Assumption:</a:t>
            </a:r>
          </a:p>
          <a:p>
            <a:pPr>
              <a:buNone/>
            </a:pPr>
            <a:r>
              <a:rPr lang="en-US" sz="2200" i="1" dirty="0" smtClean="0"/>
              <a:t>		</a:t>
            </a:r>
            <a:r>
              <a:rPr lang="en-US" sz="2200" i="1" dirty="0" smtClean="0">
                <a:solidFill>
                  <a:srgbClr val="008000"/>
                </a:solidFill>
              </a:rPr>
              <a:t>All isotopes of Lead born via alpha decay will have similar 	chemical characteristics in liquid scintillator, or the 	individual components, and thus similar removal 	efficiencies in these liquids respectively.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400" dirty="0" smtClean="0">
                <a:solidFill>
                  <a:srgbClr val="000099"/>
                </a:solidFill>
              </a:rPr>
              <a:t>We then use the </a:t>
            </a:r>
            <a:r>
              <a:rPr lang="en-US" sz="2400" baseline="30000" dirty="0" smtClean="0">
                <a:solidFill>
                  <a:srgbClr val="000099"/>
                </a:solidFill>
              </a:rPr>
              <a:t>220</a:t>
            </a:r>
            <a:r>
              <a:rPr lang="en-US" sz="2400" dirty="0" smtClean="0">
                <a:solidFill>
                  <a:srgbClr val="000099"/>
                </a:solidFill>
              </a:rPr>
              <a:t>Rn and </a:t>
            </a:r>
            <a:r>
              <a:rPr lang="en-US" sz="2400" baseline="30000" dirty="0" smtClean="0">
                <a:solidFill>
                  <a:srgbClr val="000099"/>
                </a:solidFill>
              </a:rPr>
              <a:t>222</a:t>
            </a:r>
            <a:r>
              <a:rPr lang="en-US" sz="2400" dirty="0" smtClean="0">
                <a:solidFill>
                  <a:srgbClr val="000099"/>
                </a:solidFill>
              </a:rPr>
              <a:t>Rn daughters from commercial sources (Pylon Electronics) to load </a:t>
            </a:r>
            <a:r>
              <a:rPr lang="en-US" sz="2400" baseline="30000" dirty="0" smtClean="0">
                <a:solidFill>
                  <a:srgbClr val="000099"/>
                </a:solidFill>
              </a:rPr>
              <a:t>212</a:t>
            </a:r>
            <a:r>
              <a:rPr lang="en-US" sz="2400" dirty="0" smtClean="0">
                <a:solidFill>
                  <a:srgbClr val="000099"/>
                </a:solidFill>
              </a:rPr>
              <a:t>Pb and </a:t>
            </a:r>
            <a:r>
              <a:rPr lang="en-US" sz="2400" baseline="30000" dirty="0" smtClean="0">
                <a:solidFill>
                  <a:srgbClr val="000099"/>
                </a:solidFill>
              </a:rPr>
              <a:t>214</a:t>
            </a:r>
            <a:r>
              <a:rPr lang="en-US" sz="2400" dirty="0" smtClean="0">
                <a:solidFill>
                  <a:srgbClr val="000099"/>
                </a:solidFill>
              </a:rPr>
              <a:t>Pb into the LS respectively.</a:t>
            </a:r>
          </a:p>
          <a:p>
            <a:pPr>
              <a:buNone/>
            </a:pPr>
            <a:r>
              <a:rPr lang="en-US" sz="2200" i="1" dirty="0" smtClean="0"/>
              <a:t>		At a concentration of 10</a:t>
            </a:r>
            <a:r>
              <a:rPr lang="en-US" sz="2200" i="1" baseline="30000" dirty="0" smtClean="0"/>
              <a:t>-20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g/g</a:t>
            </a:r>
            <a:r>
              <a:rPr lang="en-US" sz="2200" i="1" dirty="0" smtClean="0"/>
              <a:t> the specific </a:t>
            </a:r>
            <a:r>
              <a:rPr lang="en-US" sz="2200" i="1" baseline="30000" dirty="0" smtClean="0"/>
              <a:t>212</a:t>
            </a:r>
            <a:r>
              <a:rPr lang="en-US" sz="2200" i="1" dirty="0" smtClean="0"/>
              <a:t>Pb activity is 	0.83 </a:t>
            </a:r>
            <a:r>
              <a:rPr lang="en-US" sz="2200" i="1" dirty="0" err="1" smtClean="0"/>
              <a:t>Bq/l</a:t>
            </a:r>
            <a:r>
              <a:rPr lang="en-US" sz="2200" i="1" dirty="0" smtClean="0"/>
              <a:t>, a factor 1.8x10</a:t>
            </a:r>
            <a:r>
              <a:rPr lang="en-US" sz="2200" i="1" baseline="30000" dirty="0" smtClean="0"/>
              <a:t>4</a:t>
            </a:r>
            <a:r>
              <a:rPr lang="en-US" sz="2200" i="1" dirty="0" smtClean="0"/>
              <a:t> larger than that of </a:t>
            </a:r>
            <a:r>
              <a:rPr lang="en-US" sz="2200" i="1" baseline="30000" dirty="0" smtClean="0"/>
              <a:t>210</a:t>
            </a:r>
            <a:r>
              <a:rPr lang="en-US" sz="2200" i="1" dirty="0" smtClean="0"/>
              <a:t>Pb at equal 	concentration.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400" dirty="0" smtClean="0">
                <a:solidFill>
                  <a:srgbClr val="000099"/>
                </a:solidFill>
              </a:rPr>
              <a:t>Bubble LS with </a:t>
            </a:r>
            <a:r>
              <a:rPr lang="en-US" sz="2400" dirty="0" err="1" smtClean="0">
                <a:solidFill>
                  <a:srgbClr val="000099"/>
                </a:solidFill>
              </a:rPr>
              <a:t>Rn</a:t>
            </a:r>
            <a:r>
              <a:rPr lang="en-US" sz="2400" dirty="0" smtClean="0">
                <a:solidFill>
                  <a:srgbClr val="000099"/>
                </a:solidFill>
              </a:rPr>
              <a:t> loaded N</a:t>
            </a:r>
            <a:r>
              <a:rPr lang="en-US" sz="2400" baseline="-25000" dirty="0" smtClean="0">
                <a:solidFill>
                  <a:srgbClr val="000099"/>
                </a:solidFill>
              </a:rPr>
              <a:t>2</a:t>
            </a:r>
            <a:r>
              <a:rPr lang="en-US" sz="2400" dirty="0" smtClean="0">
                <a:solidFill>
                  <a:srgbClr val="000099"/>
                </a:solidFill>
              </a:rPr>
              <a:t> gas and achieve activities on the order of 5 </a:t>
            </a:r>
            <a:r>
              <a:rPr lang="en-US" sz="2400" dirty="0" err="1" smtClean="0">
                <a:solidFill>
                  <a:srgbClr val="000099"/>
                </a:solidFill>
              </a:rPr>
              <a:t>kBq/l</a:t>
            </a:r>
            <a:r>
              <a:rPr lang="en-US" sz="2400" dirty="0" smtClean="0">
                <a:solidFill>
                  <a:srgbClr val="000099"/>
                </a:solidFill>
              </a:rPr>
              <a:t> depending on the liquid (LS, </a:t>
            </a:r>
            <a:r>
              <a:rPr lang="en-US" sz="2400" dirty="0" err="1" smtClean="0">
                <a:solidFill>
                  <a:srgbClr val="000099"/>
                </a:solidFill>
              </a:rPr>
              <a:t>Dodecane</a:t>
            </a:r>
            <a:r>
              <a:rPr lang="en-US" sz="2400" dirty="0" smtClean="0">
                <a:solidFill>
                  <a:srgbClr val="000099"/>
                </a:solidFill>
              </a:rPr>
              <a:t>, PC)</a:t>
            </a:r>
            <a:endParaRPr lang="en-US" sz="2400" baseline="30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Experimental Procedures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2400" dirty="0" smtClean="0">
                <a:solidFill>
                  <a:srgbClr val="000099"/>
                </a:solidFill>
              </a:rPr>
              <a:t>Measure Gammas using </a:t>
            </a:r>
            <a:r>
              <a:rPr lang="en-US" sz="2400" dirty="0" err="1" smtClean="0">
                <a:solidFill>
                  <a:srgbClr val="000099"/>
                </a:solidFill>
              </a:rPr>
              <a:t>Ge</a:t>
            </a:r>
            <a:r>
              <a:rPr lang="en-US" sz="2400" dirty="0" smtClean="0">
                <a:solidFill>
                  <a:srgbClr val="000099"/>
                </a:solidFill>
              </a:rPr>
              <a:t> Detector:</a:t>
            </a:r>
            <a:endParaRPr lang="en-US" sz="2400" baseline="30000" dirty="0" smtClean="0">
              <a:solidFill>
                <a:srgbClr val="000099"/>
              </a:solidFill>
            </a:endParaRPr>
          </a:p>
          <a:p>
            <a:pPr lvl="1"/>
            <a:r>
              <a:rPr lang="en-US" sz="2200" dirty="0" smtClean="0"/>
              <a:t>Specific activities down to 1 </a:t>
            </a:r>
            <a:r>
              <a:rPr lang="en-US" sz="2200" dirty="0" err="1" smtClean="0"/>
              <a:t>Bq/l</a:t>
            </a:r>
            <a:endParaRPr lang="en-US" sz="2200" dirty="0" smtClean="0"/>
          </a:p>
          <a:p>
            <a:pPr lvl="1"/>
            <a:r>
              <a:rPr lang="en-US" sz="2200" dirty="0" smtClean="0"/>
              <a:t>Achieving 10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 reduction </a:t>
            </a:r>
          </a:p>
          <a:p>
            <a:pPr lvl="1"/>
            <a:endParaRPr lang="en-US" sz="2000" dirty="0" smtClean="0"/>
          </a:p>
          <a:p>
            <a:r>
              <a:rPr lang="en-US" sz="2400" baseline="30000" dirty="0" smtClean="0">
                <a:solidFill>
                  <a:srgbClr val="000099"/>
                </a:solidFill>
              </a:rPr>
              <a:t>212/214</a:t>
            </a:r>
            <a:r>
              <a:rPr lang="en-US" sz="2400" dirty="0" smtClean="0">
                <a:solidFill>
                  <a:srgbClr val="000099"/>
                </a:solidFill>
              </a:rPr>
              <a:t>Bi-Po </a:t>
            </a:r>
            <a:r>
              <a:rPr lang="en-US" sz="2400" dirty="0" err="1" smtClean="0">
                <a:solidFill>
                  <a:srgbClr val="000099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rgbClr val="000099"/>
                </a:solidFill>
              </a:rPr>
              <a:t>-</a:t>
            </a:r>
            <a:r>
              <a:rPr lang="en-US" sz="2400" dirty="0" smtClean="0">
                <a:solidFill>
                  <a:srgbClr val="000099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rgbClr val="000099"/>
                </a:solidFill>
              </a:rPr>
              <a:t> Coincidence </a:t>
            </a:r>
          </a:p>
          <a:p>
            <a:pPr lvl="1"/>
            <a:r>
              <a:rPr lang="en-US" sz="2200" dirty="0" smtClean="0"/>
              <a:t>Specific activities down to 10 </a:t>
            </a:r>
            <a:r>
              <a:rPr lang="en-US" sz="2200" dirty="0" err="1" smtClean="0"/>
              <a:t>mBq/l</a:t>
            </a:r>
            <a:endParaRPr lang="en-US" sz="2200" dirty="0" smtClean="0"/>
          </a:p>
          <a:p>
            <a:pPr lvl="1"/>
            <a:r>
              <a:rPr lang="en-US" sz="2200" dirty="0" smtClean="0"/>
              <a:t>Achieving 10</a:t>
            </a:r>
            <a:r>
              <a:rPr lang="en-US" sz="2200" baseline="30000" dirty="0" smtClean="0"/>
              <a:t>5</a:t>
            </a:r>
            <a:r>
              <a:rPr lang="en-US" sz="2200" dirty="0" smtClean="0"/>
              <a:t> orders of reduction capability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Thus, using these methods we can determine lead reduction in LS at the order of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and </a:t>
            </a:r>
            <a:r>
              <a:rPr lang="en-US" sz="2400" baseline="30000" dirty="0" smtClean="0"/>
              <a:t>212</a:t>
            </a:r>
            <a:r>
              <a:rPr lang="en-US" sz="2400" dirty="0" smtClean="0"/>
              <a:t>Pb concentrations as low as 10</a:t>
            </a:r>
            <a:r>
              <a:rPr lang="en-US" sz="2400" baseline="30000" dirty="0" smtClean="0"/>
              <a:t>-17</a:t>
            </a:r>
            <a:r>
              <a:rPr lang="en-US" sz="2400" dirty="0" smtClean="0"/>
              <a:t>-10</a:t>
            </a:r>
            <a:r>
              <a:rPr lang="en-US" sz="2400" baseline="30000" dirty="0" smtClean="0"/>
              <a:t>-22</a:t>
            </a:r>
            <a:r>
              <a:rPr lang="en-US" sz="2400" dirty="0" smtClean="0"/>
              <a:t> </a:t>
            </a:r>
            <a:r>
              <a:rPr lang="en-US" sz="2400" dirty="0" err="1" smtClean="0"/>
              <a:t>g/g</a:t>
            </a:r>
            <a:r>
              <a:rPr lang="en-US" sz="24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How can one obtain factors of 10</a:t>
            </a:r>
            <a:r>
              <a:rPr lang="en-US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reduction in </a:t>
            </a:r>
            <a:r>
              <a:rPr lang="en-US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210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Pb?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Reducible Backgrounds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aseline="30000" dirty="0" smtClean="0">
                <a:solidFill>
                  <a:srgbClr val="000099"/>
                </a:solidFill>
              </a:rPr>
              <a:t>210</a:t>
            </a:r>
            <a:r>
              <a:rPr lang="en-US" sz="2400" dirty="0" smtClean="0">
                <a:solidFill>
                  <a:srgbClr val="000099"/>
                </a:solidFill>
              </a:rPr>
              <a:t>Pb</a:t>
            </a:r>
            <a:r>
              <a:rPr lang="en-US" sz="2400" dirty="0">
                <a:solidFill>
                  <a:srgbClr val="000099"/>
                </a:solidFill>
              </a:rPr>
              <a:t>, </a:t>
            </a:r>
            <a:r>
              <a:rPr lang="en-US" sz="2400" baseline="30000" dirty="0">
                <a:solidFill>
                  <a:srgbClr val="000099"/>
                </a:solidFill>
              </a:rPr>
              <a:t>210</a:t>
            </a:r>
            <a:r>
              <a:rPr lang="en-US" sz="2400" dirty="0">
                <a:solidFill>
                  <a:srgbClr val="000099"/>
                </a:solidFill>
              </a:rPr>
              <a:t>Po, </a:t>
            </a:r>
            <a:r>
              <a:rPr lang="en-US" sz="2400" baseline="30000" dirty="0">
                <a:solidFill>
                  <a:srgbClr val="000099"/>
                </a:solidFill>
              </a:rPr>
              <a:t>210</a:t>
            </a:r>
            <a:r>
              <a:rPr lang="en-US" sz="2400" dirty="0">
                <a:solidFill>
                  <a:srgbClr val="000099"/>
                </a:solidFill>
              </a:rPr>
              <a:t>Bi</a:t>
            </a:r>
            <a:r>
              <a:rPr lang="en-US" sz="2400" dirty="0" smtClean="0">
                <a:solidFill>
                  <a:srgbClr val="000099"/>
                </a:solidFill>
              </a:rPr>
              <a:t>,  </a:t>
            </a:r>
            <a:r>
              <a:rPr lang="en-US" sz="2400" baseline="30000" dirty="0" smtClean="0">
                <a:solidFill>
                  <a:srgbClr val="000099"/>
                </a:solidFill>
              </a:rPr>
              <a:t>222</a:t>
            </a:r>
            <a:r>
              <a:rPr lang="en-US" sz="2400" dirty="0" smtClean="0">
                <a:solidFill>
                  <a:srgbClr val="000099"/>
                </a:solidFill>
              </a:rPr>
              <a:t>Rn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Other contaminants to consider: </a:t>
            </a:r>
            <a:r>
              <a:rPr lang="en-US" sz="2000" baseline="30000" dirty="0" smtClean="0">
                <a:solidFill>
                  <a:schemeClr val="accent2"/>
                </a:solidFill>
              </a:rPr>
              <a:t>85</a:t>
            </a:r>
            <a:r>
              <a:rPr lang="en-US" sz="2000" dirty="0" smtClean="0">
                <a:solidFill>
                  <a:schemeClr val="accent2"/>
                </a:solidFill>
              </a:rPr>
              <a:t>Kr</a:t>
            </a:r>
            <a:r>
              <a:rPr lang="en-US" sz="2000" dirty="0" smtClean="0"/>
              <a:t>,  </a:t>
            </a:r>
            <a:r>
              <a:rPr lang="en-US" sz="2000" baseline="30000" dirty="0" smtClean="0">
                <a:solidFill>
                  <a:schemeClr val="accent2"/>
                </a:solidFill>
              </a:rPr>
              <a:t>39</a:t>
            </a:r>
            <a:r>
              <a:rPr lang="en-US" sz="2000" dirty="0" smtClean="0">
                <a:solidFill>
                  <a:schemeClr val="accent2"/>
                </a:solidFill>
              </a:rPr>
              <a:t>Ar</a:t>
            </a:r>
            <a:r>
              <a:rPr lang="en-US" sz="2000" dirty="0" smtClean="0"/>
              <a:t>,  </a:t>
            </a:r>
            <a:r>
              <a:rPr lang="en-US" sz="2000" baseline="30000" dirty="0" smtClean="0">
                <a:solidFill>
                  <a:schemeClr val="accent2"/>
                </a:solidFill>
              </a:rPr>
              <a:t>40</a:t>
            </a:r>
            <a:r>
              <a:rPr lang="en-US" sz="2000" dirty="0" smtClean="0">
                <a:solidFill>
                  <a:schemeClr val="accent2"/>
                </a:solidFill>
              </a:rPr>
              <a:t>K</a:t>
            </a:r>
            <a:endParaRPr lang="en-US" sz="2000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I will present results from the in depth studies pertaining to the removal of radiogenic atoms and molecules from liquid scintillator via: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971550" lvl="1" indent="-514350">
              <a:lnSpc>
                <a:spcPct val="80000"/>
              </a:lnSpc>
              <a:buFont typeface="Wingdings" charset="2"/>
              <a:buChar char="ü"/>
            </a:pPr>
            <a:r>
              <a:rPr lang="en-US" sz="2400" dirty="0" smtClean="0"/>
              <a:t>Filtering</a:t>
            </a:r>
          </a:p>
          <a:p>
            <a:pPr marL="971550" lvl="1" indent="-514350">
              <a:lnSpc>
                <a:spcPct val="80000"/>
              </a:lnSpc>
              <a:buFont typeface="Wingdings" charset="2"/>
              <a:buChar char="ü"/>
            </a:pPr>
            <a:r>
              <a:rPr lang="en-US" sz="2400" dirty="0" err="1" smtClean="0"/>
              <a:t>HTiO</a:t>
            </a:r>
            <a:endParaRPr lang="en-US" sz="2400" dirty="0" smtClean="0"/>
          </a:p>
          <a:p>
            <a:pPr marL="971550" lvl="1" indent="-514350">
              <a:lnSpc>
                <a:spcPct val="80000"/>
              </a:lnSpc>
              <a:buFont typeface="Wingdings" charset="2"/>
              <a:buChar char="ü"/>
            </a:pPr>
            <a:r>
              <a:rPr lang="en-US" sz="2400" dirty="0" smtClean="0"/>
              <a:t>Water Extraction</a:t>
            </a:r>
          </a:p>
          <a:p>
            <a:pPr marL="971550" lvl="1" indent="-514350">
              <a:lnSpc>
                <a:spcPct val="80000"/>
              </a:lnSpc>
              <a:buFont typeface="Wingdings" charset="2"/>
              <a:buChar char="ü"/>
            </a:pPr>
            <a:r>
              <a:rPr lang="en-US" sz="2400" dirty="0" smtClean="0"/>
              <a:t>Isotope Exchange, Filtering, </a:t>
            </a:r>
            <a:r>
              <a:rPr lang="en-US" sz="2400" dirty="0" err="1" smtClean="0"/>
              <a:t>HTiO</a:t>
            </a:r>
            <a:endParaRPr lang="en-US" sz="2400" dirty="0" smtClean="0"/>
          </a:p>
          <a:p>
            <a:pPr marL="971550" lvl="1" indent="-514350">
              <a:lnSpc>
                <a:spcPct val="80000"/>
              </a:lnSpc>
              <a:buFont typeface="Wingdings" charset="2"/>
              <a:buChar char="ü"/>
            </a:pPr>
            <a:r>
              <a:rPr lang="en-US" sz="2400" dirty="0" smtClean="0"/>
              <a:t>Adsorption (SiO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 err="1" smtClean="0"/>
              <a:t>CuMn</a:t>
            </a:r>
            <a:r>
              <a:rPr lang="en-US" sz="2400" dirty="0" smtClean="0"/>
              <a:t>, </a:t>
            </a:r>
            <a:r>
              <a:rPr lang="en-US" sz="2400" dirty="0" err="1" smtClean="0"/>
              <a:t>Aerogels</a:t>
            </a:r>
            <a:r>
              <a:rPr lang="en-US" sz="2400" dirty="0" smtClean="0"/>
              <a:t>)</a:t>
            </a:r>
          </a:p>
          <a:p>
            <a:pPr marL="971550" lvl="1" indent="-514350">
              <a:lnSpc>
                <a:spcPct val="80000"/>
              </a:lnSpc>
              <a:buFont typeface="Wingdings" charset="2"/>
              <a:buChar char="ü"/>
            </a:pPr>
            <a:r>
              <a:rPr lang="en-US" sz="2400" dirty="0" smtClean="0"/>
              <a:t>Distillation</a:t>
            </a:r>
          </a:p>
          <a:p>
            <a:pPr marL="971550" lvl="1" indent="-514350">
              <a:lnSpc>
                <a:spcPct val="80000"/>
              </a:lnSpc>
              <a:buFont typeface="Wingdings" charset="2"/>
              <a:buChar char="ü"/>
            </a:pPr>
            <a:r>
              <a:rPr lang="en-US" sz="2400" dirty="0"/>
              <a:t>Heating</a:t>
            </a:r>
            <a:endParaRPr lang="en-US" sz="2400" dirty="0" smtClean="0"/>
          </a:p>
          <a:p>
            <a:pPr marL="971550" lvl="1" indent="-514350">
              <a:lnSpc>
                <a:spcPct val="80000"/>
              </a:lnSpc>
              <a:buFont typeface="Wingdings" charset="2"/>
              <a:buChar char="ü"/>
            </a:pPr>
            <a:r>
              <a:rPr lang="en-US" sz="2400" dirty="0" smtClean="0"/>
              <a:t>Chemical extraction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8600" y="914400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*note: Experiments performed on </a:t>
            </a:r>
            <a:r>
              <a:rPr lang="en-US" baseline="30000" dirty="0" smtClean="0"/>
              <a:t>212</a:t>
            </a:r>
            <a:r>
              <a:rPr lang="en-US" dirty="0" smtClean="0"/>
              <a:t>Pb unless specifically noted as using </a:t>
            </a:r>
            <a:r>
              <a:rPr lang="en-US" baseline="30000" dirty="0" smtClean="0"/>
              <a:t>214</a:t>
            </a:r>
            <a:r>
              <a:rPr lang="en-US" dirty="0" smtClean="0"/>
              <a:t>Pb.</a:t>
            </a:r>
          </a:p>
          <a:p>
            <a:endParaRPr lang="en-US" dirty="0" smtClean="0">
              <a:solidFill>
                <a:srgbClr val="CC3300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99"/>
                </a:solidFill>
              </a:rPr>
              <a:t>Filtering:</a:t>
            </a:r>
            <a:r>
              <a:rPr lang="en-US" sz="2000" dirty="0" smtClean="0"/>
              <a:t> 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 lvl="1">
              <a:buFontTx/>
              <a:buChar char="•"/>
            </a:pPr>
            <a:r>
              <a:rPr lang="en-US" sz="2000" dirty="0" smtClean="0"/>
              <a:t> Observed that multiple passes through filters produced a factor 1.1 (10%) reduction in </a:t>
            </a:r>
            <a:r>
              <a:rPr lang="en-US" sz="2000" baseline="30000" dirty="0" smtClean="0"/>
              <a:t>212</a:t>
            </a:r>
            <a:r>
              <a:rPr lang="en-US" sz="2000" dirty="0" smtClean="0"/>
              <a:t>Pb</a:t>
            </a:r>
          </a:p>
          <a:p>
            <a:pPr lvl="1">
              <a:buFontTx/>
              <a:buChar char="•"/>
            </a:pPr>
            <a:endParaRPr lang="en-US" sz="2000" dirty="0" smtClean="0"/>
          </a:p>
          <a:p>
            <a:pPr lvl="1">
              <a:buFontTx/>
              <a:buChar char="•"/>
            </a:pPr>
            <a:r>
              <a:rPr lang="en-US" sz="2000" dirty="0" smtClean="0"/>
              <a:t> Approximately factor 1.5 (30-40%) reduction was observed when the gas used to load the LS was not pre-filtered.  </a:t>
            </a:r>
          </a:p>
          <a:p>
            <a:pPr lvl="1">
              <a:buFontTx/>
              <a:buChar char="•"/>
            </a:pPr>
            <a:endParaRPr lang="en-US" sz="2000" dirty="0" smtClean="0"/>
          </a:p>
          <a:p>
            <a:pPr>
              <a:buFontTx/>
              <a:buChar char="•"/>
            </a:pPr>
            <a:r>
              <a:rPr lang="en-US" dirty="0" err="1" smtClean="0">
                <a:solidFill>
                  <a:srgbClr val="000099"/>
                </a:solidFill>
              </a:rPr>
              <a:t>HTiO</a:t>
            </a:r>
            <a:r>
              <a:rPr lang="en-US" dirty="0" smtClean="0">
                <a:solidFill>
                  <a:srgbClr val="000099"/>
                </a:solidFill>
              </a:rPr>
              <a:t>: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 lvl="1">
              <a:buFontTx/>
              <a:buChar char="•"/>
            </a:pPr>
            <a:r>
              <a:rPr lang="en-US" sz="2000" dirty="0" smtClean="0"/>
              <a:t> 0.64 g/cm3 </a:t>
            </a:r>
            <a:r>
              <a:rPr lang="en-US" sz="2000" dirty="0" err="1" smtClean="0"/>
              <a:t>HTiO</a:t>
            </a:r>
            <a:r>
              <a:rPr lang="en-US" sz="2000" dirty="0" smtClean="0"/>
              <a:t> was loaded on a HEPA PTFE filter.  Then passed 125 ml LS at a rate of 3 and 16 cm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/min </a:t>
            </a:r>
          </a:p>
          <a:p>
            <a:pPr lvl="1">
              <a:buFontTx/>
              <a:buChar char="•"/>
            </a:pPr>
            <a:endParaRPr lang="en-US" sz="2000" dirty="0" smtClean="0"/>
          </a:p>
          <a:p>
            <a:pPr lvl="1">
              <a:buFontTx/>
              <a:buChar char="•"/>
            </a:pPr>
            <a:r>
              <a:rPr lang="en-US" sz="2000" dirty="0" smtClean="0"/>
              <a:t> Observed small effect when passing through </a:t>
            </a:r>
            <a:r>
              <a:rPr lang="en-US" sz="2000" dirty="0" err="1" smtClean="0"/>
              <a:t>HTiO</a:t>
            </a:r>
            <a:r>
              <a:rPr lang="en-US" sz="2000" dirty="0" smtClean="0"/>
              <a:t>  1.06 ± 0.01</a:t>
            </a: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Laboratory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Results I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26618</TotalTime>
  <Words>1942</Words>
  <Application>Microsoft Macintosh PowerPoint</Application>
  <PresentationFormat>On-screen Show (4:3)</PresentationFormat>
  <Paragraphs>326</Paragraphs>
  <Slides>25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Lead Removal from Liquid Scintillator for the Solar Phase of KamLAND</vt:lpstr>
      <vt:lpstr>Low Energy Internal Backgrounds</vt:lpstr>
      <vt:lpstr>210Pb Effect on the Low Energy Spectrum</vt:lpstr>
      <vt:lpstr>How can one measure factors of 105 reduction in 210Pb at concentrations of 10-22 g/g in the LAB! ?</vt:lpstr>
      <vt:lpstr>Experimental Procedure</vt:lpstr>
      <vt:lpstr>Experimental Procedures Continued</vt:lpstr>
      <vt:lpstr>How can one obtain factors of 105 reduction in 210Pb?</vt:lpstr>
      <vt:lpstr>Reducible Backgrounds</vt:lpstr>
      <vt:lpstr>Laboratory Results I</vt:lpstr>
      <vt:lpstr>Laboratory Results II</vt:lpstr>
      <vt:lpstr>Laboratory Results III</vt:lpstr>
      <vt:lpstr>Slide 12</vt:lpstr>
      <vt:lpstr>Organic Pb Compounds </vt:lpstr>
      <vt:lpstr>Slide 14</vt:lpstr>
      <vt:lpstr>Laboratory Results IV</vt:lpstr>
      <vt:lpstr>Results of Laboratory Experiments</vt:lpstr>
      <vt:lpstr>Backgrounds from Calibration Deployments</vt:lpstr>
      <vt:lpstr>References of Interest</vt:lpstr>
      <vt:lpstr>Questions ??</vt:lpstr>
      <vt:lpstr>Supplemental Slides</vt:lpstr>
      <vt:lpstr>Properties of the Solvent</vt:lpstr>
      <vt:lpstr>What Solutes are in KamLAND?</vt:lpstr>
      <vt:lpstr>Some Interesting Data for Dodecane</vt:lpstr>
      <vt:lpstr>KamLAND Detector Details</vt:lpstr>
      <vt:lpstr>Integrated Regions 250 – 800 keV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loftuser</cp:lastModifiedBy>
  <cp:revision>1159</cp:revision>
  <cp:lastPrinted>2010-08-28T20:50:06Z</cp:lastPrinted>
  <dcterms:created xsi:type="dcterms:W3CDTF">2010-08-29T16:08:07Z</dcterms:created>
  <dcterms:modified xsi:type="dcterms:W3CDTF">2010-08-29T16:08:22Z</dcterms:modified>
</cp:coreProperties>
</file>