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55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7" r:id="rId3"/>
    <p:sldId id="269" r:id="rId4"/>
    <p:sldId id="285" r:id="rId5"/>
    <p:sldId id="286" r:id="rId6"/>
    <p:sldId id="274" r:id="rId7"/>
    <p:sldId id="300" r:id="rId8"/>
    <p:sldId id="276" r:id="rId9"/>
    <p:sldId id="277" r:id="rId10"/>
    <p:sldId id="297" r:id="rId11"/>
    <p:sldId id="291" r:id="rId12"/>
    <p:sldId id="298" r:id="rId13"/>
    <p:sldId id="292" r:id="rId14"/>
    <p:sldId id="295" r:id="rId15"/>
    <p:sldId id="296" r:id="rId16"/>
    <p:sldId id="289" r:id="rId17"/>
    <p:sldId id="299" r:id="rId18"/>
    <p:sldId id="301" r:id="rId19"/>
    <p:sldId id="283" r:id="rId20"/>
    <p:sldId id="282" r:id="rId21"/>
    <p:sldId id="279" r:id="rId22"/>
    <p:sldId id="302" r:id="rId23"/>
    <p:sldId id="280" r:id="rId24"/>
    <p:sldId id="303" r:id="rId25"/>
    <p:sldId id="304" r:id="rId26"/>
    <p:sldId id="261" r:id="rId27"/>
    <p:sldId id="263" r:id="rId28"/>
    <p:sldId id="315" r:id="rId29"/>
    <p:sldId id="314" r:id="rId30"/>
    <p:sldId id="264" r:id="rId31"/>
    <p:sldId id="306" r:id="rId32"/>
    <p:sldId id="312" r:id="rId33"/>
    <p:sldId id="311" r:id="rId34"/>
    <p:sldId id="316" r:id="rId35"/>
  </p:sldIdLst>
  <p:sldSz cx="9144000" cy="6858000" type="screen4x3"/>
  <p:notesSz cx="6794500" cy="9931400"/>
  <p:defaultTextStyle>
    <a:defPPr>
      <a:defRPr lang="de-DE"/>
    </a:defPPr>
    <a:lvl1pPr algn="ctr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charset="2"/>
      <a:defRPr sz="3000" kern="1200">
        <a:solidFill>
          <a:srgbClr val="FF00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charset="2"/>
      <a:defRPr sz="3000" kern="1200">
        <a:solidFill>
          <a:srgbClr val="FF00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charset="2"/>
      <a:defRPr sz="3000" kern="1200">
        <a:solidFill>
          <a:srgbClr val="FF00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charset="2"/>
      <a:defRPr sz="3000" kern="1200">
        <a:solidFill>
          <a:srgbClr val="FF00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buClr>
        <a:schemeClr val="tx2"/>
      </a:buClr>
      <a:buSzPct val="70000"/>
      <a:buFont typeface="Wingdings" charset="2"/>
      <a:defRPr sz="3000" kern="1200">
        <a:solidFill>
          <a:srgbClr val="FF0000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3000" kern="1200">
        <a:solidFill>
          <a:srgbClr val="FF0000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3000" kern="1200">
        <a:solidFill>
          <a:srgbClr val="FF0000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3000" kern="1200">
        <a:solidFill>
          <a:srgbClr val="FF0000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3000" kern="1200">
        <a:solidFill>
          <a:srgbClr val="FF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00"/>
    <a:srgbClr val="CC3300"/>
    <a:srgbClr val="008000"/>
    <a:srgbClr val="FF0000"/>
    <a:srgbClr val="FFFF00"/>
    <a:srgbClr val="FFCC00"/>
    <a:srgbClr val="00FF00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snapVertSplitter="1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8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C31766B-7091-CC4A-B380-17279097F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B0FD860-96E5-0D45-A42C-812F946005E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3D9663-9274-5B44-A90E-7C4A2464E0ED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2950"/>
            <a:ext cx="4965700" cy="3724275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4875"/>
            <a:ext cx="5438775" cy="4473575"/>
          </a:xfrm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416D87-8625-F142-9899-F9BC1258BD10}" type="slidenum">
              <a:rPr lang="en-US"/>
              <a:pPr/>
              <a:t>6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CA0334-67DC-314C-A385-E9E27635AAEE}" type="slidenum">
              <a:rPr lang="de-DE" smtClean="0"/>
              <a:pPr/>
              <a:t>10</a:t>
            </a:fld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0FD860-96E5-0D45-A42C-812F946005EE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1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2"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8/29/2010</a:t>
            </a:r>
            <a:endParaRPr 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Simgen, MPIK Heidelberg, LRT 2010 / Sudbury</a:t>
            </a: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F604F-F678-5E4A-BFF6-25D48BB4C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E6072-9D18-F04E-9620-0E866D620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8/29/2010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Simgen, MPIK Heidelberg, LRT 2010 / Sudbury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95308-6962-DE4C-954D-54042A2A1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8/29/2010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Simgen, MPIK Heidelberg, LRT 2010 / Sudbury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488DD-1E1E-0D49-9CBE-F109197FF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8/29/2010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Simgen, MPIK Heidelberg, LRT 2010 / Sudbury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1C822-B018-FF45-B8A1-C0387470F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8/29/2010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Simgen, MPIK Heidelberg, LRT 2010 / Sudbury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C5B80-377B-1047-892C-BDE8143D6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8/29/2010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Simgen, MPIK Heidelberg, LRT 2010 / Sudbury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6E44B-8EA8-D644-B85D-4A328E126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8/29/2010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Simgen, MPIK Heidelberg, LRT 2010 / Sudbury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380E3-DB4B-6E43-AB5D-F903F5982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8/29/2010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Simgen, MPIK Heidelberg, LRT 2010 / Sudbury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EE934-77F6-8141-A1FA-6AEE34B77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8/29/2010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Simgen, MPIK Heidelberg, LRT 2010 / Sudbury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6A933-AA72-7F4F-961D-585CF2154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8/29/2010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Simgen, MPIK Heidelberg, LRT 2010 / Sudbury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7D53F-C691-2140-A3ED-C0736371D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8/29/2010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Simgen, MPIK Heidelberg, LRT 2010 / Sudbury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40EE4-3852-AA49-BD4F-11F9C5B2C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8/29/2010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Simgen, MPIK Heidelberg, LRT 2010 / Sudbury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B5A0A-7807-044C-8744-F33BF6F7E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8/29/2010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H. Simgen, MPIK Heidelberg, LRT 2010 / Sudbury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D29222B-6BF8-7E47-B2E9-1A3DA9325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000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8/29/2010</a:t>
            </a:r>
            <a:endParaRPr lang="en-US"/>
          </a:p>
        </p:txBody>
      </p:sp>
      <p:sp>
        <p:nvSpPr>
          <p:cNvPr id="6000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7150" y="6248400"/>
            <a:ext cx="394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H. Simgen, MPIK Heidelberg, LRT 2010 / Sudbury</a:t>
            </a:r>
          </a:p>
        </p:txBody>
      </p:sp>
      <p:sp>
        <p:nvSpPr>
          <p:cNvPr id="60006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0007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007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007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007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007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007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007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008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008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008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008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008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008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008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008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008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008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009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009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009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009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009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009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009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009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009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009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010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010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010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010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l"/>
        <a:defRPr sz="3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l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2"/>
        <a:buChar char="l"/>
        <a:defRPr sz="2300">
          <a:solidFill>
            <a:schemeClr val="tx1"/>
          </a:solidFill>
          <a:latin typeface="+mn-lt"/>
          <a:ea typeface="ＭＳ Ｐゴシック" charset="-128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5" Type="http://schemas.openxmlformats.org/officeDocument/2006/relationships/image" Target="../media/image10.pdf"/><Relationship Id="rId6" Type="http://schemas.openxmlformats.org/officeDocument/2006/relationships/image" Target="../media/image1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d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36550" y="466725"/>
            <a:ext cx="6761163" cy="2133600"/>
          </a:xfrm>
        </p:spPr>
        <p:txBody>
          <a:bodyPr/>
          <a:lstStyle/>
          <a:p>
            <a:pPr eaLnBrk="1" hangingPunct="1"/>
            <a:r>
              <a:rPr lang="en-US" sz="4400" smtClean="0"/>
              <a:t>Low-background aspects of GERDA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800"/>
              <a:t>Hardy Simgen</a:t>
            </a:r>
          </a:p>
          <a:p>
            <a:pPr eaLnBrk="1" hangingPunct="1"/>
            <a:r>
              <a:rPr lang="en-US" sz="2000"/>
              <a:t>Max-Planck-Institut für Kernphysik / Heidelberg</a:t>
            </a:r>
          </a:p>
          <a:p>
            <a:pPr eaLnBrk="1" hangingPunct="1"/>
            <a:r>
              <a:rPr lang="en-US" sz="2000"/>
              <a:t>on behalf of the GERDA collaboration</a:t>
            </a:r>
          </a:p>
        </p:txBody>
      </p:sp>
      <p:pic>
        <p:nvPicPr>
          <p:cNvPr id="17412" name="Picture 9" descr="MPI-K (gruen auf weiss, 200 Punkt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25" y="4478338"/>
            <a:ext cx="1866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GERDA-Logo-med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250" y="4419600"/>
            <a:ext cx="165417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Date Placeholder 5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dirty="0" smtClean="0"/>
              <a:t>8/29/2010</a:t>
            </a:r>
            <a:endParaRPr lang="en-US" dirty="0" smtClean="0"/>
          </a:p>
        </p:txBody>
      </p:sp>
      <p:sp>
        <p:nvSpPr>
          <p:cNvPr id="28679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A2F9507-CBA3-1B4D-A488-BD84293ED5C6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28680" name="Footer Placeholder 7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H. </a:t>
            </a:r>
            <a:r>
              <a:rPr lang="en-US" dirty="0" err="1" smtClean="0"/>
              <a:t>Simgen</a:t>
            </a:r>
            <a:r>
              <a:rPr lang="en-US" dirty="0" smtClean="0"/>
              <a:t>, MPIK Heidelberg, LRT 2010 / Sudbury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lum bright="1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193675" y="6269038"/>
            <a:ext cx="2178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Cryostat delivery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Text Box 10"/>
          <p:cNvSpPr txBox="1">
            <a:spLocks noChangeArrowheads="1"/>
          </p:cNvSpPr>
          <p:nvPr/>
        </p:nvSpPr>
        <p:spPr bwMode="auto">
          <a:xfrm>
            <a:off x="374650" y="4635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0" y="242888"/>
            <a:ext cx="2060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Water tank construction</a:t>
            </a:r>
          </a:p>
        </p:txBody>
      </p:sp>
      <p:sp>
        <p:nvSpPr>
          <p:cNvPr id="30726" name="Date Placeholder 8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8/29/2010</a:t>
            </a:r>
            <a:endParaRPr lang="en-US" smtClean="0"/>
          </a:p>
        </p:txBody>
      </p:sp>
      <p:sp>
        <p:nvSpPr>
          <p:cNvPr id="30727" name="Slide Number Placeholder 9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984E594-2E55-454B-ADB2-9A82BDBE1FA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0728" name="Footer Placeholder 10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H. Simgen, MPIK Heidelberg, LRT 2010 / Sudbury</a:t>
            </a:r>
          </a:p>
        </p:txBody>
      </p:sp>
      <p:pic>
        <p:nvPicPr>
          <p:cNvPr id="56324" name="Picture 4" descr="IMG_0511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089150" y="-12958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8/29/2010</a:t>
            </a:r>
            <a:endParaRPr lang="en-US" smtClean="0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39602A5-C11D-0D47-823A-BF8A8369438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175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H. Simgen, MPIK Heidelberg, LRT 2010 / Sudbury</a:t>
            </a:r>
          </a:p>
        </p:txBody>
      </p:sp>
      <p:pic>
        <p:nvPicPr>
          <p:cNvPr id="7" name="Picture 6" descr="GERDA_fisheye-small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670175" y="52388"/>
            <a:ext cx="388620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Installation of </a:t>
            </a:r>
            <a:r>
              <a:rPr lang="en-US" sz="2000" dirty="0" err="1">
                <a:solidFill>
                  <a:schemeClr val="tx1"/>
                </a:solidFill>
              </a:rPr>
              <a:t>muon</a:t>
            </a:r>
            <a:r>
              <a:rPr lang="en-US" sz="2000" dirty="0">
                <a:solidFill>
                  <a:schemeClr val="tx1"/>
                </a:solidFill>
              </a:rPr>
              <a:t> veto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Date Placeholder 2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8/29/2010</a:t>
            </a: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51537D6-512D-0742-B200-92C14D7E636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H. Simgen, MPIK Heidelberg, LRT 2010 / Sudbury</a:t>
            </a:r>
          </a:p>
        </p:txBody>
      </p:sp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8/29/2010</a:t>
            </a:r>
            <a:endParaRPr lang="en-US" smtClean="0"/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E28C5AA-1FD5-1F44-AEC5-9B0228AFB30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379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H. Simgen, MPIK Heidelberg, LRT 2010 / Sudbury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282700" y="87313"/>
            <a:ext cx="784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Glove-box for </a:t>
            </a:r>
            <a:r>
              <a:rPr lang="en-US" sz="2000" dirty="0" err="1">
                <a:solidFill>
                  <a:srgbClr val="000000"/>
                </a:solidFill>
              </a:rPr>
              <a:t>Ge</a:t>
            </a:r>
            <a:r>
              <a:rPr lang="en-US" sz="2000" dirty="0">
                <a:solidFill>
                  <a:srgbClr val="000000"/>
                </a:solidFill>
              </a:rPr>
              <a:t>-detector handling under protective atmosphere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lum bright="15000"/>
          </a:blip>
          <a:srcRect/>
          <a:stretch>
            <a:fillRect/>
          </a:stretch>
        </p:blipFill>
        <p:spPr bwMode="auto">
          <a:xfrm>
            <a:off x="1576388" y="0"/>
            <a:ext cx="6099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574675"/>
            <a:ext cx="936625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63525" y="122239"/>
            <a:ext cx="6772275" cy="550862"/>
          </a:xfrm>
        </p:spPr>
        <p:txBody>
          <a:bodyPr/>
          <a:lstStyle/>
          <a:p>
            <a:r>
              <a:rPr lang="en-US" dirty="0" smtClean="0"/>
              <a:t>Recent progress and status</a:t>
            </a:r>
          </a:p>
        </p:txBody>
      </p:sp>
      <p:sp>
        <p:nvSpPr>
          <p:cNvPr id="35845" name="Date Placeholder 5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8/29/2010</a:t>
            </a:r>
            <a:endParaRPr lang="en-US" smtClean="0"/>
          </a:p>
        </p:txBody>
      </p:sp>
      <p:sp>
        <p:nvSpPr>
          <p:cNvPr id="35846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7C79C1C-B918-7741-80E1-B2CCDFA4366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5847" name="Footer Placeholder 7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H. Simgen, MPIK Heidelberg, LRT 2010 / Sudbury</a:t>
            </a:r>
          </a:p>
        </p:txBody>
      </p:sp>
      <p:sp>
        <p:nvSpPr>
          <p:cNvPr id="35843" name="Content Placeholder 5"/>
          <p:cNvSpPr>
            <a:spLocks noGrp="1"/>
          </p:cNvSpPr>
          <p:nvPr>
            <p:ph idx="1"/>
          </p:nvPr>
        </p:nvSpPr>
        <p:spPr>
          <a:xfrm>
            <a:off x="152400" y="863600"/>
            <a:ext cx="6832600" cy="599440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>
              <a:spcBef>
                <a:spcPct val="4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December 2009: Liquid argon fill</a:t>
            </a:r>
          </a:p>
          <a:p>
            <a:pPr>
              <a:spcBef>
                <a:spcPct val="4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January 2010: Commissioning of the cryogenic system</a:t>
            </a:r>
          </a:p>
          <a:p>
            <a:pPr>
              <a:spcBef>
                <a:spcPct val="4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April/May 2010: Installation of the   (commissioning-) lock</a:t>
            </a:r>
          </a:p>
          <a:p>
            <a:pPr>
              <a:spcBef>
                <a:spcPct val="4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May 2010: 1st deployment of FE electronics &amp; detector mock-up (27 pF)</a:t>
            </a:r>
          </a:p>
          <a:p>
            <a:pPr lvl="1">
              <a:spcBef>
                <a:spcPct val="40000"/>
              </a:spcBef>
              <a:defRPr/>
            </a:pPr>
            <a:r>
              <a:rPr lang="en-US" sz="2800" dirty="0" err="1" smtClean="0">
                <a:solidFill>
                  <a:srgbClr val="000000"/>
                </a:solidFill>
              </a:rPr>
              <a:t>pulser</a:t>
            </a:r>
            <a:r>
              <a:rPr lang="en-US" sz="2800" dirty="0" smtClean="0">
                <a:solidFill>
                  <a:srgbClr val="000000"/>
                </a:solidFill>
              </a:rPr>
              <a:t> resolution 1.4 </a:t>
            </a:r>
            <a:r>
              <a:rPr lang="en-US" sz="2800" dirty="0" err="1" smtClean="0">
                <a:solidFill>
                  <a:srgbClr val="000000"/>
                </a:solidFill>
              </a:rPr>
              <a:t>keV</a:t>
            </a:r>
            <a:r>
              <a:rPr lang="en-US" sz="2800" dirty="0" smtClean="0">
                <a:solidFill>
                  <a:srgbClr val="000000"/>
                </a:solidFill>
              </a:rPr>
              <a:t> (FWHM)</a:t>
            </a:r>
          </a:p>
          <a:p>
            <a:pPr>
              <a:spcBef>
                <a:spcPct val="4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June 2010: First deployment of </a:t>
            </a:r>
            <a:r>
              <a:rPr lang="en-US" sz="3200" baseline="30000" dirty="0" err="1" smtClean="0">
                <a:solidFill>
                  <a:srgbClr val="000000"/>
                </a:solidFill>
              </a:rPr>
              <a:t>nat</a:t>
            </a:r>
            <a:r>
              <a:rPr lang="en-US" sz="3200" dirty="0" err="1" smtClean="0">
                <a:solidFill>
                  <a:srgbClr val="000000"/>
                </a:solidFill>
              </a:rPr>
              <a:t>Ge</a:t>
            </a:r>
            <a:r>
              <a:rPr lang="en-US" sz="3200" dirty="0" smtClean="0">
                <a:solidFill>
                  <a:srgbClr val="000000"/>
                </a:solidFill>
              </a:rPr>
              <a:t> detectors</a:t>
            </a:r>
          </a:p>
          <a:p>
            <a:pPr>
              <a:spcBef>
                <a:spcPct val="4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Since July 2010: Commissioning run with </a:t>
            </a:r>
            <a:r>
              <a:rPr lang="en-US" sz="3200" baseline="30000" dirty="0" err="1" smtClean="0">
                <a:solidFill>
                  <a:srgbClr val="000000"/>
                </a:solidFill>
              </a:rPr>
              <a:t>nat</a:t>
            </a:r>
            <a:r>
              <a:rPr lang="en-US" sz="3200" dirty="0" err="1" smtClean="0">
                <a:solidFill>
                  <a:srgbClr val="000000"/>
                </a:solidFill>
              </a:rPr>
              <a:t>Ge</a:t>
            </a:r>
            <a:r>
              <a:rPr lang="en-US" sz="3200" dirty="0" smtClean="0">
                <a:solidFill>
                  <a:srgbClr val="000000"/>
                </a:solidFill>
              </a:rPr>
              <a:t> detector string (3 diodes):</a:t>
            </a:r>
          </a:p>
          <a:p>
            <a:pPr>
              <a:spcBef>
                <a:spcPct val="4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1</a:t>
            </a:r>
            <a:r>
              <a:rPr lang="en-US" sz="3200" baseline="30000" dirty="0" smtClean="0">
                <a:solidFill>
                  <a:srgbClr val="000000"/>
                </a:solidFill>
              </a:rPr>
              <a:t>st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data</a:t>
            </a:r>
            <a:r>
              <a:rPr lang="en-US" sz="3200" dirty="0" smtClean="0">
                <a:solidFill>
                  <a:srgbClr val="000000"/>
                </a:solidFill>
              </a:rPr>
              <a:t> show </a:t>
            </a:r>
            <a:r>
              <a:rPr lang="en-US" sz="3200" dirty="0" smtClean="0">
                <a:solidFill>
                  <a:srgbClr val="000000"/>
                </a:solidFill>
              </a:rPr>
              <a:t>more </a:t>
            </a:r>
            <a:r>
              <a:rPr lang="en-US" sz="3200" baseline="30000" dirty="0" smtClean="0">
                <a:solidFill>
                  <a:srgbClr val="000000"/>
                </a:solidFill>
              </a:rPr>
              <a:t>42</a:t>
            </a:r>
            <a:r>
              <a:rPr lang="en-US" sz="3200" dirty="0" smtClean="0">
                <a:solidFill>
                  <a:srgbClr val="000000"/>
                </a:solidFill>
              </a:rPr>
              <a:t>Ar than expected       </a:t>
            </a:r>
            <a:r>
              <a:rPr lang="de-DE" sz="3200" dirty="0" smtClean="0">
                <a:sym typeface="Symbol" charset="2"/>
              </a:rPr>
              <a:t> </a:t>
            </a:r>
            <a:r>
              <a:rPr lang="en-US" sz="3200" dirty="0" smtClean="0">
                <a:solidFill>
                  <a:srgbClr val="000000"/>
                </a:solidFill>
              </a:rPr>
              <a:t>requires dedicated analysis </a:t>
            </a:r>
          </a:p>
          <a:p>
            <a:pPr>
              <a:spcBef>
                <a:spcPct val="40000"/>
              </a:spcBef>
              <a:defRPr/>
            </a:pPr>
            <a:r>
              <a:rPr lang="en-US" sz="3200" dirty="0" smtClean="0">
                <a:solidFill>
                  <a:srgbClr val="000000"/>
                </a:solidFill>
              </a:rPr>
              <a:t>Afterwards: Start phase I physics data taking</a:t>
            </a:r>
          </a:p>
        </p:txBody>
      </p:sp>
      <p:pic>
        <p:nvPicPr>
          <p:cNvPr id="35844" name="Picture 4"/>
          <p:cNvPicPr>
            <a:picLocks noChangeAspect="1"/>
          </p:cNvPicPr>
          <p:nvPr/>
        </p:nvPicPr>
        <p:blipFill>
          <a:blip r:embed="rId2">
            <a:lum bright="15000"/>
          </a:blip>
          <a:srcRect/>
          <a:stretch>
            <a:fillRect/>
          </a:stretch>
        </p:blipFill>
        <p:spPr bwMode="auto">
          <a:xfrm>
            <a:off x="7137400" y="0"/>
            <a:ext cx="2006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GERDA phase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13" y="1498600"/>
            <a:ext cx="8720137" cy="51466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37.8 kg of </a:t>
            </a:r>
            <a:r>
              <a:rPr lang="en-US" baseline="30000" dirty="0" err="1" smtClean="0"/>
              <a:t>enr</a:t>
            </a:r>
            <a:r>
              <a:rPr lang="en-US" dirty="0" err="1" smtClean="0"/>
              <a:t>Ge</a:t>
            </a:r>
            <a:r>
              <a:rPr lang="en-US" dirty="0" smtClean="0"/>
              <a:t> reduced and</a:t>
            </a:r>
          </a:p>
          <a:p>
            <a:pPr>
              <a:spcBef>
                <a:spcPts val="0"/>
              </a:spcBef>
              <a:buFont typeface="Wingdings" charset="2"/>
              <a:buNone/>
              <a:defRPr/>
            </a:pPr>
            <a:r>
              <a:rPr lang="en-US" dirty="0" smtClean="0"/>
              <a:t>	purified (Yield: 35.5 kg 6N grade + 1.2 kg tail)</a:t>
            </a:r>
          </a:p>
          <a:p>
            <a:pPr lvl="1">
              <a:defRPr/>
            </a:pPr>
            <a:r>
              <a:rPr lang="en-US" dirty="0" smtClean="0"/>
              <a:t>Cosmic-ray exposure minimized </a:t>
            </a:r>
          </a:p>
          <a:p>
            <a:pPr>
              <a:defRPr/>
            </a:pPr>
            <a:r>
              <a:rPr lang="en-US" dirty="0" smtClean="0"/>
              <a:t>Baseline for phase II: Broad Energy </a:t>
            </a:r>
            <a:r>
              <a:rPr lang="en-US" dirty="0" err="1" smtClean="0"/>
              <a:t>Ge</a:t>
            </a:r>
            <a:r>
              <a:rPr lang="en-US" dirty="0" smtClean="0"/>
              <a:t> (</a:t>
            </a:r>
            <a:r>
              <a:rPr lang="en-US" dirty="0" err="1" smtClean="0"/>
              <a:t>BEGe</a:t>
            </a:r>
            <a:r>
              <a:rPr lang="en-US" dirty="0" smtClean="0"/>
              <a:t>) diodes (Fall-back: segmented diodes)</a:t>
            </a:r>
          </a:p>
          <a:p>
            <a:pPr lvl="1">
              <a:defRPr/>
            </a:pPr>
            <a:r>
              <a:rPr lang="en-US" dirty="0" smtClean="0"/>
              <a:t>Distinct pulse shapes </a:t>
            </a:r>
            <a:r>
              <a:rPr lang="de-DE" sz="2400" dirty="0" smtClean="0">
                <a:sym typeface="Symbol" charset="2"/>
              </a:rPr>
              <a:t></a:t>
            </a:r>
            <a:r>
              <a:rPr lang="en-US" dirty="0" smtClean="0"/>
              <a:t> excellent</a:t>
            </a:r>
          </a:p>
          <a:p>
            <a:pPr lvl="1">
              <a:spcBef>
                <a:spcPts val="0"/>
              </a:spcBef>
              <a:buFont typeface="Wingdings" charset="2"/>
              <a:buNone/>
              <a:defRPr/>
            </a:pPr>
            <a:r>
              <a:rPr lang="en-US" dirty="0" smtClean="0"/>
              <a:t>	multi-site event rejection</a:t>
            </a:r>
          </a:p>
          <a:p>
            <a:pPr lvl="1">
              <a:defRPr/>
            </a:pPr>
            <a:r>
              <a:rPr lang="en-US" dirty="0" err="1" smtClean="0"/>
              <a:t>LAr</a:t>
            </a:r>
            <a:r>
              <a:rPr lang="en-US" dirty="0" smtClean="0"/>
              <a:t> operation successfully tested</a:t>
            </a:r>
          </a:p>
          <a:p>
            <a:pPr>
              <a:defRPr/>
            </a:pPr>
            <a:r>
              <a:rPr lang="en-US" dirty="0" smtClean="0"/>
              <a:t>Entire </a:t>
            </a:r>
            <a:r>
              <a:rPr lang="en-US" dirty="0" err="1" smtClean="0"/>
              <a:t>BEGe</a:t>
            </a:r>
            <a:r>
              <a:rPr lang="en-US" dirty="0" smtClean="0"/>
              <a:t> production chain successfully tested with </a:t>
            </a:r>
            <a:r>
              <a:rPr lang="en-US" baseline="30000" dirty="0" err="1" smtClean="0"/>
              <a:t>dep</a:t>
            </a:r>
            <a:r>
              <a:rPr lang="en-US" dirty="0" err="1" smtClean="0"/>
              <a:t>Ge</a:t>
            </a:r>
            <a:endParaRPr lang="en-US" dirty="0" smtClean="0"/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5788025" y="1"/>
            <a:ext cx="33559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/>
          <p:cNvPicPr>
            <a:picLocks noChangeAspect="1"/>
          </p:cNvPicPr>
          <p:nvPr/>
        </p:nvPicPr>
        <p:blipFill>
          <a:blip r:embed="rId3">
            <a:lum bright="15000"/>
          </a:blip>
          <a:srcRect/>
          <a:stretch>
            <a:fillRect/>
          </a:stretch>
        </p:blipFill>
        <p:spPr bwMode="auto">
          <a:xfrm>
            <a:off x="6178550" y="3976688"/>
            <a:ext cx="27876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Date Placeholder 5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8/29/2010</a:t>
            </a:r>
            <a:endParaRPr lang="en-US" smtClean="0"/>
          </a:p>
        </p:txBody>
      </p:sp>
      <p:sp>
        <p:nvSpPr>
          <p:cNvPr id="36871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8AA34F7-5827-9C49-A37B-B74A6DE49CB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6872" name="Footer Placeholder 7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H. Simgen, MPIK Heidelberg, LRT 2010 / Sudbury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Radio-purity of liquid argon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470900" cy="44624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GERDA </a:t>
            </a:r>
            <a:r>
              <a:rPr lang="en-US" baseline="30000" dirty="0" smtClean="0"/>
              <a:t>222</a:t>
            </a:r>
            <a:r>
              <a:rPr lang="en-US" dirty="0" smtClean="0"/>
              <a:t>Rn specs: </a:t>
            </a:r>
            <a:r>
              <a:rPr lang="de-DE" sz="3200" dirty="0" smtClean="0"/>
              <a:t>&lt;0.5 </a:t>
            </a:r>
            <a:r>
              <a:rPr lang="el-GR" sz="3200" dirty="0" smtClean="0">
                <a:latin typeface="Times New Roman" charset="0"/>
              </a:rPr>
              <a:t>μ</a:t>
            </a:r>
            <a:r>
              <a:rPr lang="de-DE" sz="3200" dirty="0" smtClean="0"/>
              <a:t>Bq/m</a:t>
            </a:r>
            <a:r>
              <a:rPr lang="de-DE" sz="3200" baseline="30000" dirty="0" smtClean="0"/>
              <a:t>3</a:t>
            </a:r>
            <a:r>
              <a:rPr lang="de-DE" sz="3200" dirty="0" smtClean="0"/>
              <a:t> Ar (STP)</a:t>
            </a:r>
          </a:p>
          <a:p>
            <a:pPr>
              <a:defRPr/>
            </a:pPr>
            <a:r>
              <a:rPr lang="de-DE" sz="3200" dirty="0" err="1" smtClean="0"/>
              <a:t>Cryo-adsorption</a:t>
            </a:r>
            <a:r>
              <a:rPr lang="de-DE" sz="3200" dirty="0" smtClean="0"/>
              <a:t> of Rn on </a:t>
            </a:r>
            <a:r>
              <a:rPr lang="de-DE" sz="3200" dirty="0" err="1" smtClean="0"/>
              <a:t>activated</a:t>
            </a:r>
            <a:r>
              <a:rPr lang="de-DE" sz="3200" dirty="0" smtClean="0"/>
              <a:t> </a:t>
            </a:r>
            <a:r>
              <a:rPr lang="de-DE" sz="3200" dirty="0" err="1" smtClean="0"/>
              <a:t>carbon</a:t>
            </a:r>
            <a:r>
              <a:rPr lang="de-DE" sz="3200" dirty="0" smtClean="0"/>
              <a:t> </a:t>
            </a:r>
            <a:r>
              <a:rPr lang="de-DE" sz="3200" dirty="0" err="1" smtClean="0"/>
              <a:t>proven</a:t>
            </a:r>
            <a:r>
              <a:rPr lang="de-DE" sz="3200" dirty="0" smtClean="0"/>
              <a:t> to </a:t>
            </a:r>
            <a:r>
              <a:rPr lang="de-DE" sz="3200" dirty="0" err="1" smtClean="0"/>
              <a:t>provide</a:t>
            </a:r>
            <a:r>
              <a:rPr lang="de-DE" sz="3200" dirty="0" smtClean="0"/>
              <a:t> </a:t>
            </a:r>
            <a:r>
              <a:rPr lang="de-DE" sz="3200" dirty="0" err="1" smtClean="0"/>
              <a:t>ultra-pure</a:t>
            </a:r>
            <a:r>
              <a:rPr lang="de-DE" sz="3200" dirty="0" smtClean="0"/>
              <a:t> N</a:t>
            </a:r>
            <a:r>
              <a:rPr lang="de-DE" sz="3200" baseline="-25000" dirty="0" smtClean="0"/>
              <a:t>2</a:t>
            </a:r>
            <a:r>
              <a:rPr lang="de-DE" sz="3200" dirty="0" smtClean="0"/>
              <a:t> (</a:t>
            </a:r>
            <a:r>
              <a:rPr lang="de-DE" sz="3200" dirty="0" err="1" smtClean="0"/>
              <a:t>Borexino</a:t>
            </a:r>
            <a:r>
              <a:rPr lang="de-DE" sz="3200" dirty="0" smtClean="0"/>
              <a:t>)</a:t>
            </a:r>
          </a:p>
          <a:p>
            <a:pPr lvl="1">
              <a:defRPr/>
            </a:pPr>
            <a:r>
              <a:rPr lang="de-DE" sz="2800" dirty="0" err="1" smtClean="0"/>
              <a:t>Try</a:t>
            </a:r>
            <a:r>
              <a:rPr lang="de-DE" sz="2800" dirty="0" smtClean="0"/>
              <a:t> to </a:t>
            </a:r>
            <a:r>
              <a:rPr lang="de-DE" sz="2800" dirty="0" err="1" smtClean="0"/>
              <a:t>adapt</a:t>
            </a:r>
            <a:r>
              <a:rPr lang="de-DE" sz="2800" dirty="0" smtClean="0"/>
              <a:t> </a:t>
            </a:r>
            <a:r>
              <a:rPr lang="de-DE" sz="2800" dirty="0" err="1" smtClean="0"/>
              <a:t>same</a:t>
            </a:r>
            <a:r>
              <a:rPr lang="de-DE" sz="2800" dirty="0" smtClean="0"/>
              <a:t> </a:t>
            </a:r>
            <a:r>
              <a:rPr lang="de-DE" sz="2800" dirty="0" err="1" smtClean="0"/>
              <a:t>technique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LAr</a:t>
            </a:r>
            <a:r>
              <a:rPr lang="de-DE" sz="2800" dirty="0" smtClean="0"/>
              <a:t>, </a:t>
            </a:r>
            <a:r>
              <a:rPr lang="de-DE" sz="2800" dirty="0" err="1" smtClean="0"/>
              <a:t>but</a:t>
            </a:r>
            <a:endParaRPr lang="de-DE" sz="2800" dirty="0" smtClean="0"/>
          </a:p>
          <a:p>
            <a:pPr lvl="2">
              <a:defRPr/>
            </a:pPr>
            <a:r>
              <a:rPr lang="de-DE" sz="2500" dirty="0" err="1" smtClean="0"/>
              <a:t>T(LAr</a:t>
            </a:r>
            <a:r>
              <a:rPr lang="de-DE" sz="2500" dirty="0" smtClean="0"/>
              <a:t>) = T(LN</a:t>
            </a:r>
            <a:r>
              <a:rPr lang="de-DE" sz="2500" baseline="-25000" dirty="0" smtClean="0"/>
              <a:t>2</a:t>
            </a:r>
            <a:r>
              <a:rPr lang="de-DE" sz="2500" dirty="0" smtClean="0"/>
              <a:t>) + 10K</a:t>
            </a:r>
          </a:p>
          <a:p>
            <a:pPr lvl="2">
              <a:defRPr/>
            </a:pPr>
            <a:r>
              <a:rPr lang="de-DE" sz="2500" dirty="0" err="1" smtClean="0"/>
              <a:t>Risk</a:t>
            </a:r>
            <a:r>
              <a:rPr lang="de-DE" sz="2500" dirty="0" smtClean="0"/>
              <a:t> of Ar </a:t>
            </a:r>
            <a:r>
              <a:rPr lang="de-DE" sz="2500" dirty="0" err="1" smtClean="0"/>
              <a:t>freezing</a:t>
            </a:r>
            <a:endParaRPr lang="de-DE" sz="2500" dirty="0" smtClean="0"/>
          </a:p>
          <a:p>
            <a:pPr>
              <a:defRPr/>
            </a:pPr>
            <a:r>
              <a:rPr lang="de-DE" sz="3200" dirty="0" smtClean="0"/>
              <a:t>Tests </a:t>
            </a:r>
            <a:r>
              <a:rPr lang="de-DE" sz="3200" dirty="0" err="1" smtClean="0"/>
              <a:t>performed</a:t>
            </a:r>
            <a:r>
              <a:rPr lang="de-DE" sz="3200" dirty="0" smtClean="0"/>
              <a:t> </a:t>
            </a:r>
            <a:r>
              <a:rPr lang="de-DE" sz="3200" dirty="0" err="1" smtClean="0"/>
              <a:t>using</a:t>
            </a:r>
            <a:r>
              <a:rPr lang="de-DE" sz="3200" dirty="0" smtClean="0"/>
              <a:t> </a:t>
            </a:r>
            <a:r>
              <a:rPr lang="de-DE" sz="3200" dirty="0" err="1" smtClean="0"/>
              <a:t>MoREx</a:t>
            </a:r>
            <a:r>
              <a:rPr lang="de-DE" sz="3200" dirty="0" smtClean="0"/>
              <a:t> and </a:t>
            </a:r>
            <a:r>
              <a:rPr lang="de-DE" sz="3200" dirty="0" err="1" smtClean="0"/>
              <a:t>low</a:t>
            </a:r>
            <a:r>
              <a:rPr lang="de-DE" sz="3200" dirty="0" smtClean="0"/>
              <a:t> </a:t>
            </a:r>
            <a:r>
              <a:rPr lang="de-DE" sz="3200" dirty="0" err="1" smtClean="0"/>
              <a:t>background</a:t>
            </a:r>
            <a:r>
              <a:rPr lang="de-DE" sz="3200" dirty="0" smtClean="0"/>
              <a:t> proportional </a:t>
            </a:r>
            <a:r>
              <a:rPr lang="de-DE" sz="3200" dirty="0" err="1" smtClean="0"/>
              <a:t>counters</a:t>
            </a:r>
            <a:endParaRPr lang="de-DE" sz="3200" dirty="0" smtClean="0"/>
          </a:p>
          <a:p>
            <a:pPr lvl="1">
              <a:defRPr/>
            </a:pPr>
            <a:r>
              <a:rPr lang="de-DE" sz="2162" i="1" dirty="0" smtClean="0"/>
              <a:t>H. </a:t>
            </a:r>
            <a:r>
              <a:rPr lang="de-DE" sz="2162" i="1" dirty="0" err="1" smtClean="0"/>
              <a:t>Simgen</a:t>
            </a:r>
            <a:r>
              <a:rPr lang="de-DE" sz="2162" i="1" dirty="0" smtClean="0"/>
              <a:t> and G. </a:t>
            </a:r>
            <a:r>
              <a:rPr lang="de-DE" sz="2162" i="1" dirty="0" err="1" smtClean="0"/>
              <a:t>Zuzel</a:t>
            </a:r>
            <a:r>
              <a:rPr lang="de-DE" sz="2162" i="1" dirty="0" smtClean="0"/>
              <a:t>, </a:t>
            </a:r>
            <a:r>
              <a:rPr lang="de-DE" sz="2162" i="1" dirty="0" err="1" smtClean="0"/>
              <a:t>Appl</a:t>
            </a:r>
            <a:r>
              <a:rPr lang="de-DE" sz="2162" i="1" dirty="0" smtClean="0"/>
              <a:t>. Rad. </a:t>
            </a:r>
            <a:r>
              <a:rPr lang="de-DE" sz="2162" i="1" dirty="0" err="1" smtClean="0"/>
              <a:t>Isot</a:t>
            </a:r>
            <a:r>
              <a:rPr lang="de-DE" sz="2162" i="1" dirty="0" smtClean="0"/>
              <a:t>. 76 (2009) 922-925</a:t>
            </a:r>
          </a:p>
          <a:p>
            <a:pPr>
              <a:defRPr/>
            </a:pPr>
            <a:endParaRPr lang="de-DE" sz="3200" dirty="0" smtClean="0"/>
          </a:p>
        </p:txBody>
      </p:sp>
      <p:sp>
        <p:nvSpPr>
          <p:cNvPr id="38916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8/29/2010</a:t>
            </a:r>
            <a:endParaRPr lang="en-US" smtClean="0"/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H. Simgen, MPIK Heidelberg, LRT 2010 / Sudbury</a:t>
            </a:r>
          </a:p>
        </p:txBody>
      </p:sp>
      <p:sp>
        <p:nvSpPr>
          <p:cNvPr id="3891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770E66F-3F49-FB43-A17F-84E284DB4991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8/29/2010</a:t>
            </a:r>
            <a:endParaRPr lang="en-US" smtClean="0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H. Simgen, MPIK Heidelberg, LRT 2010 / Sudbury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0BAE6E-810C-9743-96BC-4D60B673FDB2}" type="slidenum">
              <a:rPr lang="en-US"/>
              <a:pPr/>
              <a:t>19</a:t>
            </a:fld>
            <a:endParaRPr lang="en-US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Results on </a:t>
            </a:r>
            <a:r>
              <a:rPr lang="de-DE" baseline="30000" smtClean="0"/>
              <a:t>222</a:t>
            </a:r>
            <a:r>
              <a:rPr lang="de-DE" smtClean="0"/>
              <a:t>Rn removal from Ar by cryo-adsorption</a:t>
            </a:r>
          </a:p>
        </p:txBody>
      </p:sp>
      <p:graphicFrame>
        <p:nvGraphicFramePr>
          <p:cNvPr id="924762" name="Group 90"/>
          <p:cNvGraphicFramePr>
            <a:graphicFrameLocks noGrp="1"/>
          </p:cNvGraphicFramePr>
          <p:nvPr>
            <p:ph idx="1"/>
          </p:nvPr>
        </p:nvGraphicFramePr>
        <p:xfrm>
          <a:off x="0" y="1782763"/>
          <a:ext cx="4575175" cy="1889760"/>
        </p:xfrm>
        <a:graphic>
          <a:graphicData uri="http://schemas.openxmlformats.org/drawingml/2006/table">
            <a:tbl>
              <a:tblPr/>
              <a:tblGrid>
                <a:gridCol w="1270000"/>
                <a:gridCol w="1412875"/>
                <a:gridCol w="1892300"/>
              </a:tblGrid>
              <a:tr h="27463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 phase results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Volume [liter LAr]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Reduction factor 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Leaking fract. 1/R [%]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95300" marR="0" lvl="0" indent="-4953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&gt;360</a:t>
                      </a: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sym typeface="Symbol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&lt;0.28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&gt;1120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&lt;0.09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101"/>
          <p:cNvGraphicFramePr>
            <a:graphicFrameLocks noGrp="1"/>
          </p:cNvGraphicFramePr>
          <p:nvPr/>
        </p:nvGraphicFramePr>
        <p:xfrm>
          <a:off x="4584700" y="1789113"/>
          <a:ext cx="4559300" cy="4663440"/>
        </p:xfrm>
        <a:graphic>
          <a:graphicData uri="http://schemas.openxmlformats.org/drawingml/2006/table">
            <a:tbl>
              <a:tblPr/>
              <a:tblGrid>
                <a:gridCol w="1220788"/>
                <a:gridCol w="1555750"/>
                <a:gridCol w="1782762"/>
              </a:tblGrid>
              <a:tr h="3603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Liquid </a:t>
                      </a: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phase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results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Volume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[</a:t>
                      </a:r>
                      <a:r>
                        <a:rPr kumimoji="0" lang="de-D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liter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Reduction factor 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Leaking fract. 1/R [%]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95300" marR="0" lvl="0" indent="-4953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58.5 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17.1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 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30.2 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3.3 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27.7 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 6.5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3.6 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21.1 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 2.7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4.7 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42.4 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 5.7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 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8.5 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 1.0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11.8 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4.9 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 0.6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20.4 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 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 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 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 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 0.6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9.9 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40010" name="Picture 3" descr="DSC00152"/>
          <p:cNvPicPr>
            <a:picLocks noChangeAspect="1" noChangeArrowheads="1"/>
          </p:cNvPicPr>
          <p:nvPr/>
        </p:nvPicPr>
        <p:blipFill>
          <a:blip r:embed="rId2">
            <a:lum bright="15000"/>
          </a:blip>
          <a:srcRect/>
          <a:stretch>
            <a:fillRect/>
          </a:stretch>
        </p:blipFill>
        <p:spPr bwMode="auto">
          <a:xfrm>
            <a:off x="206375" y="3721599"/>
            <a:ext cx="4340225" cy="313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The GERDA experiment</a:t>
            </a:r>
          </a:p>
          <a:p>
            <a:r>
              <a:rPr lang="en-US" dirty="0" smtClean="0"/>
              <a:t>Selected low-background aspects:</a:t>
            </a:r>
          </a:p>
          <a:p>
            <a:pPr lvl="1"/>
            <a:r>
              <a:rPr lang="en-US" dirty="0" smtClean="0"/>
              <a:t>Radio-purity of liquid argon</a:t>
            </a:r>
          </a:p>
          <a:p>
            <a:pPr lvl="1"/>
            <a:r>
              <a:rPr lang="en-US" dirty="0" smtClean="0"/>
              <a:t>Cryostat fabrication</a:t>
            </a:r>
          </a:p>
          <a:p>
            <a:pPr lvl="1"/>
            <a:r>
              <a:rPr lang="en-US" dirty="0" err="1" smtClean="0"/>
              <a:t>Frontend</a:t>
            </a:r>
            <a:r>
              <a:rPr lang="en-US" dirty="0" smtClean="0"/>
              <a:t> electronics radioactivity</a:t>
            </a:r>
          </a:p>
          <a:p>
            <a:pPr lvl="1"/>
            <a:r>
              <a:rPr lang="en-US" dirty="0" err="1" smtClean="0"/>
              <a:t>LAr</a:t>
            </a:r>
            <a:r>
              <a:rPr lang="en-US" dirty="0" smtClean="0"/>
              <a:t> scintillation veto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8/29/2010</a:t>
            </a:r>
            <a:endParaRPr lang="en-US" smtClean="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B3D6074-2038-D24B-923E-26E0CFBC0A3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843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H. Simgen, MPIK Heidelberg, LRT 2010 / Sudbury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on Rn purification of Ar by cryo-adsorption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57993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Gas phase purification very efficient</a:t>
            </a:r>
          </a:p>
          <a:p>
            <a:pPr>
              <a:defRPr/>
            </a:pPr>
            <a:r>
              <a:rPr lang="en-US" dirty="0" smtClean="0"/>
              <a:t>Liquid phase less efficient (poor </a:t>
            </a:r>
            <a:r>
              <a:rPr lang="en-US" dirty="0" smtClean="0"/>
              <a:t>kinetics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Unclear picture, but factor 100 reduction seems possible with </a:t>
            </a:r>
            <a:r>
              <a:rPr lang="en-US" dirty="0" err="1" smtClean="0"/>
              <a:t>GERDA’s</a:t>
            </a:r>
            <a:r>
              <a:rPr lang="en-US" dirty="0" smtClean="0"/>
              <a:t> 1 kg carbon column</a:t>
            </a:r>
          </a:p>
          <a:p>
            <a:pPr>
              <a:defRPr/>
            </a:pPr>
            <a:r>
              <a:rPr lang="en-US" dirty="0" smtClean="0"/>
              <a:t>Problem: </a:t>
            </a:r>
            <a:r>
              <a:rPr lang="en-US" dirty="0" err="1" smtClean="0"/>
              <a:t>CarboAct</a:t>
            </a:r>
            <a:r>
              <a:rPr lang="en-US" dirty="0" smtClean="0"/>
              <a:t> activated carbon has very irregular shape:</a:t>
            </a:r>
          </a:p>
          <a:p>
            <a:pPr lvl="1">
              <a:defRPr/>
            </a:pPr>
            <a:r>
              <a:rPr lang="en-US" dirty="0" smtClean="0"/>
              <a:t>Not</a:t>
            </a:r>
            <a:r>
              <a:rPr lang="en-US" dirty="0" smtClean="0"/>
              <a:t> optimized </a:t>
            </a:r>
            <a:r>
              <a:rPr lang="en-US" dirty="0" smtClean="0"/>
              <a:t>for column purification</a:t>
            </a:r>
          </a:p>
          <a:p>
            <a:pPr lvl="1">
              <a:defRPr/>
            </a:pPr>
            <a:r>
              <a:rPr lang="en-US" dirty="0" smtClean="0"/>
              <a:t>Probably formation of accidental                      channels between carbon grains</a:t>
            </a:r>
          </a:p>
          <a:p>
            <a:pPr lvl="1">
              <a:defRPr/>
            </a:pPr>
            <a:r>
              <a:rPr lang="en-US" dirty="0" smtClean="0"/>
              <a:t>New product: Spherical carbon balls</a:t>
            </a:r>
          </a:p>
          <a:p>
            <a:pPr lvl="2">
              <a:defRPr/>
            </a:pPr>
            <a:r>
              <a:rPr lang="en-US" baseline="30000" dirty="0" smtClean="0"/>
              <a:t>222</a:t>
            </a:r>
            <a:r>
              <a:rPr lang="en-US" dirty="0" smtClean="0"/>
              <a:t>Rn emanation:  &lt;</a:t>
            </a:r>
            <a:r>
              <a:rPr lang="en-US" dirty="0" smtClean="0"/>
              <a:t>0.5 </a:t>
            </a:r>
            <a:r>
              <a:rPr lang="en-US" dirty="0" err="1" smtClean="0"/>
              <a:t>mBq</a:t>
            </a:r>
            <a:r>
              <a:rPr lang="en-US" dirty="0" smtClean="0"/>
              <a:t>/kg</a:t>
            </a:r>
          </a:p>
        </p:txBody>
      </p:sp>
      <p:sp>
        <p:nvSpPr>
          <p:cNvPr id="40964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8/29/2010</a:t>
            </a:r>
            <a:endParaRPr lang="en-US" smtClean="0"/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F6DA10E-228C-6041-A94C-040730409FC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0966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H. </a:t>
            </a:r>
            <a:r>
              <a:rPr lang="en-US" dirty="0" err="1" smtClean="0"/>
              <a:t>Simgen</a:t>
            </a:r>
            <a:r>
              <a:rPr lang="en-US" dirty="0" smtClean="0"/>
              <a:t>, MPIK Heidelberg, LRT 2010 / Sudbury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1" y="4016728"/>
            <a:ext cx="2844799" cy="2212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8/29/2010</a:t>
            </a:r>
            <a:endParaRPr lang="en-US" smtClean="0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H. Simgen, MPIK Heidelberg, LRT 2010 / Sudbury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F32636D-89B8-0C47-AA2F-26D2269CE9F3}" type="slidenum">
              <a:rPr lang="en-US"/>
              <a:pPr/>
              <a:t>21</a:t>
            </a:fld>
            <a:endParaRPr lang="en-US"/>
          </a:p>
        </p:txBody>
      </p:sp>
      <p:sp>
        <p:nvSpPr>
          <p:cNvPr id="41989" name="Rectangle 51"/>
          <p:cNvSpPr>
            <a:spLocks noChangeArrowheads="1"/>
          </p:cNvSpPr>
          <p:nvPr/>
        </p:nvSpPr>
        <p:spPr bwMode="auto">
          <a:xfrm>
            <a:off x="0" y="6196013"/>
            <a:ext cx="8939213" cy="346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9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" y="122238"/>
            <a:ext cx="7832725" cy="1295400"/>
          </a:xfrm>
        </p:spPr>
        <p:txBody>
          <a:bodyPr/>
          <a:lstStyle/>
          <a:p>
            <a:pPr>
              <a:tabLst>
                <a:tab pos="441325" algn="l"/>
              </a:tabLst>
            </a:pPr>
            <a:r>
              <a:rPr lang="en-US" baseline="30000"/>
              <a:t>222</a:t>
            </a:r>
            <a:r>
              <a:rPr lang="en-US"/>
              <a:t>Rn concentration in com- mercial Ar when truck is loaded</a:t>
            </a:r>
          </a:p>
        </p:txBody>
      </p:sp>
      <p:graphicFrame>
        <p:nvGraphicFramePr>
          <p:cNvPr id="927794" name="Group 50"/>
          <p:cNvGraphicFramePr>
            <a:graphicFrameLocks noGrp="1"/>
          </p:cNvGraphicFramePr>
          <p:nvPr>
            <p:ph idx="1"/>
          </p:nvPr>
        </p:nvGraphicFramePr>
        <p:xfrm>
          <a:off x="315913" y="1457325"/>
          <a:ext cx="8491537" cy="4878960"/>
        </p:xfrm>
        <a:graphic>
          <a:graphicData uri="http://schemas.openxmlformats.org/drawingml/2006/table">
            <a:tbl>
              <a:tblPr/>
              <a:tblGrid>
                <a:gridCol w="2320925"/>
                <a:gridCol w="2601912"/>
                <a:gridCol w="3568700"/>
              </a:tblGrid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Company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Grade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222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Rn [mBq/m</a:t>
                      </a:r>
                      <a:r>
                        <a:rPr kumimoji="0" lang="en-US" sz="2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(STP)]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Air Liquide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technical (4.8)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1.62 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Air Liquide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technical (4.8)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0.38 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Westfalen AG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technical (4.6)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1.11 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Westfalen AG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technical (4.6)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1.04 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Westfalen AG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technical (4.6)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0.50 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Westfalen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technical (4.6)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0.007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Westfalen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technical (5.0)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8.4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Westfalen AG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purity (6.0)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0.38 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technical (5.0)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0.37 </a:t>
                      </a:r>
                      <a:r>
                        <a:rPr kumimoji="0" lang="en-US" sz="2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0.06 *</a:t>
                      </a:r>
                      <a:r>
                        <a:rPr kumimoji="0" lang="en-US" sz="26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2037" name="Text Box 52"/>
          <p:cNvSpPr txBox="1">
            <a:spLocks noChangeArrowheads="1"/>
          </p:cNvSpPr>
          <p:nvPr/>
        </p:nvSpPr>
        <p:spPr bwMode="auto">
          <a:xfrm>
            <a:off x="255588" y="6335713"/>
            <a:ext cx="4159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/>
            <a:r>
              <a:rPr lang="en-US" sz="2000">
                <a:solidFill>
                  <a:schemeClr val="tx1"/>
                </a:solidFill>
              </a:rPr>
              <a:t>*</a:t>
            </a:r>
            <a:r>
              <a:rPr lang="en-US" sz="2000" baseline="30000">
                <a:solidFill>
                  <a:schemeClr val="tx1"/>
                </a:solidFill>
              </a:rPr>
              <a:t>)</a:t>
            </a:r>
            <a:r>
              <a:rPr lang="en-US" sz="2000">
                <a:solidFill>
                  <a:schemeClr val="tx1"/>
                </a:solidFill>
              </a:rPr>
              <a:t> At time of delivery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</a:t>
            </a:r>
            <a:r>
              <a:rPr lang="en-US" dirty="0" err="1" smtClean="0"/>
              <a:t>Ar</a:t>
            </a:r>
            <a:r>
              <a:rPr lang="en-US" dirty="0" smtClean="0"/>
              <a:t> impurities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23288" cy="4411662"/>
          </a:xfrm>
        </p:spPr>
        <p:txBody>
          <a:bodyPr/>
          <a:lstStyle/>
          <a:p>
            <a:r>
              <a:rPr lang="en-US" dirty="0" err="1" smtClean="0"/>
              <a:t>Ar</a:t>
            </a:r>
            <a:r>
              <a:rPr lang="en-US" dirty="0" smtClean="0"/>
              <a:t> is usually delivered from a local distribution center</a:t>
            </a:r>
            <a:r>
              <a:rPr lang="en-US" dirty="0" smtClean="0"/>
              <a:t> </a:t>
            </a:r>
            <a:r>
              <a:rPr lang="de-DE" sz="2800" dirty="0" smtClean="0">
                <a:sym typeface="Symbol" charset="2"/>
              </a:rPr>
              <a:t></a:t>
            </a:r>
            <a:r>
              <a:rPr lang="en-US" dirty="0" smtClean="0"/>
              <a:t> </a:t>
            </a:r>
            <a:r>
              <a:rPr lang="en-US" dirty="0" smtClean="0"/>
              <a:t>Unknown storage time yields unpredictable results, because</a:t>
            </a:r>
          </a:p>
          <a:p>
            <a:pPr lvl="1"/>
            <a:r>
              <a:rPr lang="en-US" dirty="0" smtClean="0"/>
              <a:t>Initial </a:t>
            </a:r>
            <a:r>
              <a:rPr lang="en-US" baseline="30000" dirty="0" smtClean="0"/>
              <a:t>222</a:t>
            </a:r>
            <a:r>
              <a:rPr lang="en-US" dirty="0" smtClean="0"/>
              <a:t>Rn decays</a:t>
            </a:r>
          </a:p>
          <a:p>
            <a:pPr lvl="1"/>
            <a:r>
              <a:rPr lang="en-US" dirty="0" smtClean="0"/>
              <a:t>New </a:t>
            </a:r>
            <a:r>
              <a:rPr lang="en-US" baseline="30000" dirty="0" smtClean="0"/>
              <a:t>222</a:t>
            </a:r>
            <a:r>
              <a:rPr lang="en-US" dirty="0" smtClean="0"/>
              <a:t>Rn may be produced (emanation)</a:t>
            </a:r>
          </a:p>
          <a:p>
            <a:pPr lvl="1">
              <a:buFont typeface="Wingdings" charset="2"/>
              <a:buNone/>
            </a:pPr>
            <a:endParaRPr lang="en-US" dirty="0" smtClean="0"/>
          </a:p>
          <a:p>
            <a:r>
              <a:rPr lang="en-US" dirty="0" smtClean="0"/>
              <a:t>Trend shows higher initial </a:t>
            </a:r>
            <a:r>
              <a:rPr lang="en-US" baseline="30000" dirty="0" smtClean="0"/>
              <a:t>222</a:t>
            </a:r>
            <a:r>
              <a:rPr lang="en-US" dirty="0" smtClean="0"/>
              <a:t>Rn concentration  in </a:t>
            </a:r>
            <a:r>
              <a:rPr lang="en-US" dirty="0" err="1" smtClean="0"/>
              <a:t>Ar</a:t>
            </a:r>
            <a:r>
              <a:rPr lang="en-US" dirty="0" smtClean="0"/>
              <a:t> than in N</a:t>
            </a:r>
            <a:r>
              <a:rPr lang="en-US" baseline="-25000" dirty="0" smtClean="0"/>
              <a:t>2</a:t>
            </a:r>
            <a:r>
              <a:rPr lang="en-US" dirty="0" smtClean="0"/>
              <a:t> (</a:t>
            </a:r>
            <a:r>
              <a:rPr lang="de-DE" sz="3200" dirty="0" smtClean="0">
                <a:ea typeface="Arial" charset="0"/>
                <a:cs typeface="Arial" charset="0"/>
              </a:rPr>
              <a:t>~</a:t>
            </a:r>
            <a:r>
              <a:rPr lang="en-US" dirty="0" smtClean="0"/>
              <a:t>0.1 mBq/m</a:t>
            </a:r>
            <a:r>
              <a:rPr lang="en-US" baseline="30000" dirty="0" smtClean="0"/>
              <a:t>3</a:t>
            </a:r>
            <a:r>
              <a:rPr lang="en-US" dirty="0" smtClean="0"/>
              <a:t> (STP))</a:t>
            </a:r>
            <a:endParaRPr lang="en-US" baseline="-25000" dirty="0" smtClean="0"/>
          </a:p>
          <a:p>
            <a:pPr lvl="1"/>
            <a:r>
              <a:rPr lang="en-US" dirty="0" smtClean="0"/>
              <a:t>Possible Explanation: Boiling points (</a:t>
            </a:r>
            <a:r>
              <a:rPr lang="en-US" dirty="0" err="1" smtClean="0"/>
              <a:t>Rn</a:t>
            </a:r>
            <a:r>
              <a:rPr lang="en-US" dirty="0" smtClean="0"/>
              <a:t> &gt; </a:t>
            </a:r>
            <a:r>
              <a:rPr lang="en-US" dirty="0" err="1" smtClean="0"/>
              <a:t>Ar</a:t>
            </a:r>
            <a:r>
              <a:rPr lang="en-US" dirty="0" smtClean="0"/>
              <a:t> &gt; N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43012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8/29/2010</a:t>
            </a:r>
            <a:endParaRPr lang="en-US" smtClean="0"/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H. Simgen, MPIK Heidelberg, LRT 2010 / Sudbury</a:t>
            </a:r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3BD1C4C-017B-2340-BE7A-915CFC449EA9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8/29/2010</a:t>
            </a:r>
            <a:endParaRPr lang="en-US" smtClean="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H. Simgen, MPIK Heidelberg, LRT 2010 / Sudbury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E5298F9-4A7D-8E49-BC43-DBF005EF6C38}" type="slidenum">
              <a:rPr lang="en-US"/>
              <a:pPr/>
              <a:t>23</a:t>
            </a:fld>
            <a:endParaRPr lang="en-US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aseline="30000"/>
              <a:t>222</a:t>
            </a:r>
            <a:r>
              <a:rPr lang="de-DE"/>
              <a:t>Rn emanation of storage tanks for cryogenic liquids </a:t>
            </a:r>
          </a:p>
        </p:txBody>
      </p:sp>
      <p:graphicFrame>
        <p:nvGraphicFramePr>
          <p:cNvPr id="855162" name="Group 122"/>
          <p:cNvGraphicFramePr>
            <a:graphicFrameLocks noGrp="1"/>
          </p:cNvGraphicFramePr>
          <p:nvPr>
            <p:ph idx="1"/>
          </p:nvPr>
        </p:nvGraphicFramePr>
        <p:xfrm>
          <a:off x="166688" y="1719263"/>
          <a:ext cx="8810625" cy="4902519"/>
        </p:xfrm>
        <a:graphic>
          <a:graphicData uri="http://schemas.openxmlformats.org/drawingml/2006/table">
            <a:tbl>
              <a:tblPr/>
              <a:tblGrid>
                <a:gridCol w="1758950"/>
                <a:gridCol w="1635125"/>
                <a:gridCol w="822325"/>
                <a:gridCol w="2459037"/>
                <a:gridCol w="2135188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Tank from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Grade of stored gas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Vol. [m</a:t>
                      </a:r>
                      <a:r>
                        <a:rPr kumimoji="0" lang="de-DE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222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Rn activity in saturation [mBq]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specific</a:t>
                      </a:r>
                      <a:r>
                        <a:rPr kumimoji="0" lang="de-DE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222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Rn act. [mBq/m</a:t>
                      </a:r>
                      <a:r>
                        <a:rPr kumimoji="0" lang="de-DE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Westfalen AG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technical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177 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 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Air Liquide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technical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 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 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technical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3.5 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0.56 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Westfalen AG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 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 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 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4.1 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 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 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8/29/2010</a:t>
            </a:r>
            <a:endParaRPr lang="en-US" smtClean="0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H. Simgen, MPIK Heidelberg, LRT 2010 / Sudbury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4526CA5-09B3-D74A-8D72-BC56A94E2721}" type="slidenum">
              <a:rPr lang="en-US"/>
              <a:pPr/>
              <a:t>24</a:t>
            </a:fld>
            <a:endParaRPr lang="en-US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aseline="30000"/>
              <a:t>222</a:t>
            </a:r>
            <a:r>
              <a:rPr lang="de-DE"/>
              <a:t>Rn emanation of storage tanks for cryogenic liquids </a:t>
            </a:r>
          </a:p>
        </p:txBody>
      </p:sp>
      <p:graphicFrame>
        <p:nvGraphicFramePr>
          <p:cNvPr id="855162" name="Group 122"/>
          <p:cNvGraphicFramePr>
            <a:graphicFrameLocks noGrp="1"/>
          </p:cNvGraphicFramePr>
          <p:nvPr>
            <p:ph idx="1"/>
          </p:nvPr>
        </p:nvGraphicFramePr>
        <p:xfrm>
          <a:off x="166688" y="1719263"/>
          <a:ext cx="8810625" cy="4902519"/>
        </p:xfrm>
        <a:graphic>
          <a:graphicData uri="http://schemas.openxmlformats.org/drawingml/2006/table">
            <a:tbl>
              <a:tblPr/>
              <a:tblGrid>
                <a:gridCol w="1758950"/>
                <a:gridCol w="1635125"/>
                <a:gridCol w="822325"/>
                <a:gridCol w="2459037"/>
                <a:gridCol w="2135188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Tank from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Grade of stored gas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Vol. [m</a:t>
                      </a:r>
                      <a:r>
                        <a:rPr kumimoji="0" lang="de-DE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222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Rn activity in saturation [mBq]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specific</a:t>
                      </a:r>
                      <a:r>
                        <a:rPr kumimoji="0" lang="de-DE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222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Rn act. [mBq/m</a:t>
                      </a:r>
                      <a:r>
                        <a:rPr kumimoji="0" lang="de-DE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Westfalen AG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technical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177 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 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Air Liquide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technical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 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 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technical</a:t>
                      </a: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3.5 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0.56 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0.03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Westfalen AG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 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 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 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4.1 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LINDE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 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 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5112" name="TextBox 6"/>
          <p:cNvSpPr txBox="1">
            <a:spLocks noChangeArrowheads="1"/>
          </p:cNvSpPr>
          <p:nvPr/>
        </p:nvSpPr>
        <p:spPr bwMode="auto">
          <a:xfrm>
            <a:off x="2592388" y="3071813"/>
            <a:ext cx="2292350" cy="1014412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Selected for GERDA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GERDA cryostat</a:t>
            </a:r>
          </a:p>
        </p:txBody>
      </p:sp>
      <p:sp>
        <p:nvSpPr>
          <p:cNvPr id="46083" name="Vertical Text Placeholder 32"/>
          <p:cNvSpPr>
            <a:spLocks noGrp="1"/>
          </p:cNvSpPr>
          <p:nvPr>
            <p:ph type="body" orient="vert" idx="1"/>
          </p:nvPr>
        </p:nvSpPr>
        <p:spPr>
          <a:xfrm>
            <a:off x="457200" y="1719263"/>
            <a:ext cx="8458200" cy="4411662"/>
          </a:xfrm>
        </p:spPr>
        <p:txBody>
          <a:bodyPr vert="horz"/>
          <a:lstStyle/>
          <a:p>
            <a:r>
              <a:rPr lang="en-US" dirty="0" smtClean="0"/>
              <a:t>Vacuum-insulated stainless-steel</a:t>
            </a:r>
            <a:r>
              <a:rPr lang="en-US" dirty="0" smtClean="0"/>
              <a:t> (SS) cryostat </a:t>
            </a:r>
            <a:r>
              <a:rPr lang="en-US" dirty="0" smtClean="0"/>
              <a:t>made from low-radioactivity austenitic steel</a:t>
            </a:r>
          </a:p>
          <a:p>
            <a:pPr lvl="1"/>
            <a:r>
              <a:rPr lang="en-US" baseline="30000" dirty="0" smtClean="0"/>
              <a:t>228</a:t>
            </a:r>
            <a:r>
              <a:rPr lang="en-US" dirty="0" smtClean="0"/>
              <a:t>Th &lt;1 </a:t>
            </a:r>
            <a:r>
              <a:rPr lang="en-US" dirty="0" err="1" smtClean="0"/>
              <a:t>mBq</a:t>
            </a:r>
            <a:r>
              <a:rPr lang="en-US" dirty="0" smtClean="0"/>
              <a:t>/kg for cylindrical part</a:t>
            </a:r>
          </a:p>
          <a:p>
            <a:pPr lvl="1"/>
            <a:r>
              <a:rPr lang="en-US" baseline="30000" dirty="0" smtClean="0"/>
              <a:t>228</a:t>
            </a:r>
            <a:r>
              <a:rPr lang="en-US" dirty="0" smtClean="0"/>
              <a:t>Th &lt;5 </a:t>
            </a:r>
            <a:r>
              <a:rPr lang="en-US" dirty="0" err="1" smtClean="0"/>
              <a:t>mBq</a:t>
            </a:r>
            <a:r>
              <a:rPr lang="en-US" dirty="0" smtClean="0"/>
              <a:t>/kg for top and bottom parts</a:t>
            </a:r>
          </a:p>
          <a:p>
            <a:pPr lvl="1"/>
            <a:r>
              <a:rPr lang="en-US" dirty="0" smtClean="0"/>
              <a:t>For all screening results see</a:t>
            </a:r>
          </a:p>
          <a:p>
            <a:pPr lvl="1">
              <a:spcBef>
                <a:spcPct val="0"/>
              </a:spcBef>
              <a:buFont typeface="Wingdings" charset="2"/>
              <a:buNone/>
            </a:pPr>
            <a:r>
              <a:rPr lang="en-US" dirty="0" smtClean="0"/>
              <a:t>	</a:t>
            </a:r>
            <a:r>
              <a:rPr lang="en-US" i="1" dirty="0" smtClean="0"/>
              <a:t>W. </a:t>
            </a:r>
            <a:r>
              <a:rPr lang="en-US" i="1" dirty="0" err="1" smtClean="0"/>
              <a:t>Maneschg</a:t>
            </a:r>
            <a:r>
              <a:rPr lang="en-US" i="1" dirty="0" smtClean="0"/>
              <a:t> et al., NIM A 593 (2008) 448</a:t>
            </a:r>
            <a:r>
              <a:rPr lang="en-US" i="1" dirty="0" smtClean="0"/>
              <a:t>–453</a:t>
            </a:r>
            <a:endParaRPr lang="en-US" i="1" dirty="0" smtClean="0"/>
          </a:p>
          <a:p>
            <a:r>
              <a:rPr lang="en-US" dirty="0" smtClean="0"/>
              <a:t>Additional passive copper shield inside</a:t>
            </a:r>
          </a:p>
          <a:p>
            <a:r>
              <a:rPr lang="en-US" dirty="0" smtClean="0"/>
              <a:t>Active LN</a:t>
            </a:r>
            <a:r>
              <a:rPr lang="en-US" baseline="-25000" dirty="0" smtClean="0"/>
              <a:t>2</a:t>
            </a:r>
            <a:r>
              <a:rPr lang="en-US" dirty="0" smtClean="0"/>
              <a:t> cooling system to avoid evaporation losses</a:t>
            </a:r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dirty="0" smtClean="0"/>
              <a:t>8/29/2010</a:t>
            </a:r>
            <a:endParaRPr lang="en-US" dirty="0" smtClean="0"/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H. Simgen, MPIK Heidelberg, LRT 2010 / Sudbury</a:t>
            </a: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6A984C0-1045-0F43-A4CD-8FAE2E774BFF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baseline="30000" smtClean="0"/>
              <a:t>222</a:t>
            </a:r>
            <a:r>
              <a:rPr lang="de-DE" smtClean="0"/>
              <a:t>Rn emanation test of the GERDA cryostat</a:t>
            </a:r>
            <a:endParaRPr lang="en-US" smtClean="0"/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6589"/>
            <a:ext cx="8229600" cy="3681411"/>
          </a:xfrm>
        </p:spPr>
        <p:txBody>
          <a:bodyPr>
            <a:normAutofit fontScale="92500"/>
          </a:bodyPr>
          <a:lstStyle/>
          <a:p>
            <a:pPr marL="365125" indent="-365125" eaLnBrk="1" hangingPunct="1">
              <a:spcBef>
                <a:spcPts val="1224"/>
              </a:spcBef>
              <a:buClr>
                <a:schemeClr val="tx1"/>
              </a:buClr>
              <a:buSzTx/>
              <a:buFont typeface="Wingdings" charset="2"/>
              <a:buAutoNum type="arabicPeriod"/>
              <a:defRPr/>
            </a:pPr>
            <a:r>
              <a:rPr lang="de-DE" sz="2600" dirty="0" err="1"/>
              <a:t>Remove</a:t>
            </a:r>
            <a:r>
              <a:rPr lang="de-DE" sz="2600" dirty="0"/>
              <a:t> </a:t>
            </a:r>
            <a:r>
              <a:rPr lang="de-DE" sz="2600" dirty="0" err="1"/>
              <a:t>air-borne</a:t>
            </a:r>
            <a:r>
              <a:rPr lang="de-DE" sz="2600" dirty="0"/>
              <a:t> </a:t>
            </a:r>
            <a:r>
              <a:rPr lang="de-DE" sz="2600" baseline="30000" dirty="0" smtClean="0"/>
              <a:t>222</a:t>
            </a:r>
            <a:r>
              <a:rPr lang="de-DE" sz="2600" dirty="0" smtClean="0"/>
              <a:t>Rn</a:t>
            </a:r>
          </a:p>
          <a:p>
            <a:pPr marL="365125" indent="-365125" eaLnBrk="1" hangingPunct="1">
              <a:spcBef>
                <a:spcPts val="1224"/>
              </a:spcBef>
              <a:buClr>
                <a:schemeClr val="tx1"/>
              </a:buClr>
              <a:buSzTx/>
              <a:buFont typeface="Wingdings" charset="2"/>
              <a:buAutoNum type="arabicPeriod"/>
              <a:defRPr/>
            </a:pPr>
            <a:r>
              <a:rPr lang="de-DE" sz="2600" dirty="0" err="1"/>
              <a:t>Fill</a:t>
            </a:r>
            <a:r>
              <a:rPr lang="de-DE" sz="2600" dirty="0"/>
              <a:t> </a:t>
            </a:r>
            <a:r>
              <a:rPr lang="de-DE" sz="2600" dirty="0" err="1"/>
              <a:t>with</a:t>
            </a:r>
            <a:r>
              <a:rPr lang="de-DE" sz="2600" dirty="0"/>
              <a:t> </a:t>
            </a:r>
            <a:r>
              <a:rPr lang="de-DE" sz="2600" baseline="30000" dirty="0"/>
              <a:t>222</a:t>
            </a:r>
            <a:r>
              <a:rPr lang="de-DE" sz="2600" dirty="0"/>
              <a:t>Rn-free N</a:t>
            </a:r>
            <a:r>
              <a:rPr lang="de-DE" sz="2600" baseline="-25000" dirty="0"/>
              <a:t>2</a:t>
            </a:r>
            <a:r>
              <a:rPr lang="de-DE" sz="2600" dirty="0"/>
              <a:t> (</a:t>
            </a:r>
            <a:r>
              <a:rPr lang="de-DE" sz="2600" dirty="0" err="1"/>
              <a:t>purified</a:t>
            </a:r>
            <a:r>
              <a:rPr lang="de-DE" sz="2600" dirty="0" smtClean="0"/>
              <a:t> </a:t>
            </a:r>
            <a:r>
              <a:rPr lang="de-DE" sz="2600" dirty="0" err="1" smtClean="0"/>
              <a:t>by</a:t>
            </a:r>
            <a:r>
              <a:rPr lang="de-DE" sz="2600" dirty="0" smtClean="0"/>
              <a:t> </a:t>
            </a:r>
            <a:r>
              <a:rPr lang="de-DE" sz="2600" dirty="0" err="1" smtClean="0"/>
              <a:t>cryo-adsorption</a:t>
            </a:r>
            <a:r>
              <a:rPr lang="de-DE" sz="2600" dirty="0" smtClean="0"/>
              <a:t>)</a:t>
            </a:r>
            <a:endParaRPr lang="de-DE" sz="2600" dirty="0"/>
          </a:p>
          <a:p>
            <a:pPr marL="365125" indent="-365125" eaLnBrk="1" hangingPunct="1">
              <a:spcBef>
                <a:spcPts val="1224"/>
              </a:spcBef>
              <a:buClr>
                <a:schemeClr val="tx1"/>
              </a:buClr>
              <a:buSzTx/>
              <a:buFont typeface="Wingdings" charset="2"/>
              <a:buAutoNum type="arabicPeriod"/>
              <a:defRPr/>
            </a:pPr>
            <a:r>
              <a:rPr lang="de-DE" sz="2600" dirty="0" err="1"/>
              <a:t>Wait</a:t>
            </a:r>
            <a:r>
              <a:rPr lang="de-DE" sz="2600" dirty="0"/>
              <a:t> </a:t>
            </a:r>
            <a:r>
              <a:rPr lang="de-DE" sz="2600" dirty="0" err="1"/>
              <a:t>for</a:t>
            </a:r>
            <a:r>
              <a:rPr lang="de-DE" sz="2600" dirty="0"/>
              <a:t> </a:t>
            </a:r>
            <a:r>
              <a:rPr lang="de-DE" sz="2600" dirty="0">
                <a:ea typeface="Arial" charset="0"/>
                <a:cs typeface="Arial" charset="0"/>
              </a:rPr>
              <a:t>≥</a:t>
            </a:r>
            <a:r>
              <a:rPr lang="de-DE" sz="2600" dirty="0"/>
              <a:t>1 </a:t>
            </a:r>
            <a:r>
              <a:rPr lang="de-DE" sz="2600" dirty="0" err="1"/>
              <a:t>week</a:t>
            </a:r>
            <a:r>
              <a:rPr lang="de-DE" sz="2600" dirty="0"/>
              <a:t> to </a:t>
            </a:r>
            <a:r>
              <a:rPr lang="de-DE" sz="2600" dirty="0" err="1"/>
              <a:t>let</a:t>
            </a:r>
            <a:r>
              <a:rPr lang="de-DE" sz="2600" dirty="0"/>
              <a:t> </a:t>
            </a:r>
            <a:r>
              <a:rPr lang="de-DE" sz="2600" dirty="0" err="1"/>
              <a:t>grow-in</a:t>
            </a:r>
            <a:r>
              <a:rPr lang="de-DE" sz="2600" dirty="0"/>
              <a:t> </a:t>
            </a:r>
            <a:r>
              <a:rPr lang="de-DE" sz="2600" dirty="0" err="1"/>
              <a:t>emanating</a:t>
            </a:r>
            <a:r>
              <a:rPr lang="de-DE" sz="2600" dirty="0"/>
              <a:t> </a:t>
            </a:r>
            <a:r>
              <a:rPr lang="de-DE" sz="2600" baseline="30000" dirty="0" smtClean="0"/>
              <a:t>222</a:t>
            </a:r>
            <a:r>
              <a:rPr lang="de-DE" sz="2600" dirty="0" smtClean="0"/>
              <a:t>Rn</a:t>
            </a:r>
          </a:p>
          <a:p>
            <a:pPr marL="365125" indent="-365125" eaLnBrk="1" hangingPunct="1">
              <a:spcBef>
                <a:spcPts val="1224"/>
              </a:spcBef>
              <a:buClr>
                <a:schemeClr val="tx1"/>
              </a:buClr>
              <a:buSzTx/>
              <a:buFont typeface="Wingdings" charset="2"/>
              <a:buAutoNum type="arabicPeriod"/>
              <a:defRPr/>
            </a:pPr>
            <a:r>
              <a:rPr lang="de-DE" sz="2600" dirty="0" smtClean="0"/>
              <a:t>Mix to </a:t>
            </a:r>
            <a:r>
              <a:rPr lang="de-DE" sz="2600" dirty="0" err="1" smtClean="0"/>
              <a:t>establish</a:t>
            </a:r>
            <a:r>
              <a:rPr lang="de-DE" sz="2600" dirty="0" smtClean="0"/>
              <a:t> </a:t>
            </a:r>
            <a:r>
              <a:rPr lang="de-DE" sz="2600" dirty="0" err="1" smtClean="0"/>
              <a:t>homogeneous</a:t>
            </a:r>
            <a:r>
              <a:rPr lang="de-DE" sz="2600" dirty="0" smtClean="0"/>
              <a:t> </a:t>
            </a:r>
            <a:r>
              <a:rPr lang="de-DE" sz="2600" baseline="30000" dirty="0" smtClean="0"/>
              <a:t>222</a:t>
            </a:r>
            <a:r>
              <a:rPr lang="de-DE" sz="2600" dirty="0" smtClean="0"/>
              <a:t>Rn </a:t>
            </a:r>
            <a:r>
              <a:rPr lang="de-DE" sz="2600" dirty="0" err="1" smtClean="0"/>
              <a:t>distribution</a:t>
            </a:r>
            <a:endParaRPr lang="de-DE" sz="2600" dirty="0" smtClean="0"/>
          </a:p>
          <a:p>
            <a:pPr marL="365125" indent="-365125" eaLnBrk="1" hangingPunct="1">
              <a:spcBef>
                <a:spcPts val="1224"/>
              </a:spcBef>
              <a:buClr>
                <a:schemeClr val="tx1"/>
              </a:buClr>
              <a:buSzTx/>
              <a:buFont typeface="Wingdings" charset="2"/>
              <a:buAutoNum type="arabicPeriod"/>
              <a:defRPr/>
            </a:pPr>
            <a:r>
              <a:rPr lang="de-DE" sz="2600" dirty="0" err="1" smtClean="0"/>
              <a:t>Extract</a:t>
            </a:r>
            <a:r>
              <a:rPr lang="de-DE" sz="2600" dirty="0" smtClean="0"/>
              <a:t> </a:t>
            </a:r>
            <a:r>
              <a:rPr lang="de-DE" sz="2600" dirty="0" err="1"/>
              <a:t>small</a:t>
            </a:r>
            <a:r>
              <a:rPr lang="de-DE" sz="2600" dirty="0"/>
              <a:t> </a:t>
            </a:r>
            <a:r>
              <a:rPr lang="de-DE" sz="2600" dirty="0" err="1"/>
              <a:t>fraction</a:t>
            </a:r>
            <a:r>
              <a:rPr lang="de-DE" sz="2600" dirty="0"/>
              <a:t> of N</a:t>
            </a:r>
            <a:r>
              <a:rPr lang="de-DE" sz="2600" baseline="-25000" dirty="0"/>
              <a:t>2</a:t>
            </a:r>
            <a:r>
              <a:rPr lang="de-DE" sz="2600" dirty="0"/>
              <a:t> </a:t>
            </a:r>
            <a:r>
              <a:rPr lang="de-DE" sz="2600" dirty="0" err="1"/>
              <a:t>from</a:t>
            </a:r>
            <a:r>
              <a:rPr lang="de-DE" sz="2600" dirty="0"/>
              <a:t> </a:t>
            </a:r>
            <a:r>
              <a:rPr lang="de-DE" sz="2600" dirty="0" err="1"/>
              <a:t>cryostat</a:t>
            </a:r>
            <a:r>
              <a:rPr lang="de-DE" sz="2600" dirty="0"/>
              <a:t> and </a:t>
            </a:r>
            <a:r>
              <a:rPr lang="de-DE" sz="2600" dirty="0" err="1" smtClean="0"/>
              <a:t>determine</a:t>
            </a:r>
            <a:r>
              <a:rPr lang="de-DE" sz="2600" dirty="0" smtClean="0"/>
              <a:t> </a:t>
            </a:r>
            <a:r>
              <a:rPr lang="de-DE" sz="2600" dirty="0" err="1" smtClean="0"/>
              <a:t>its</a:t>
            </a:r>
            <a:r>
              <a:rPr lang="de-DE" sz="2600" dirty="0" smtClean="0"/>
              <a:t> </a:t>
            </a:r>
            <a:r>
              <a:rPr lang="de-DE" sz="2600" baseline="30000" dirty="0"/>
              <a:t>222</a:t>
            </a:r>
            <a:r>
              <a:rPr lang="de-DE" sz="2600" dirty="0"/>
              <a:t>Rn </a:t>
            </a:r>
            <a:r>
              <a:rPr lang="de-DE" sz="2600" dirty="0" err="1"/>
              <a:t>concentration</a:t>
            </a:r>
            <a:endParaRPr lang="de-DE" sz="2600" dirty="0"/>
          </a:p>
          <a:p>
            <a:pPr marL="365125" indent="-365125" eaLnBrk="1" hangingPunct="1">
              <a:spcBef>
                <a:spcPts val="1224"/>
              </a:spcBef>
              <a:buClr>
                <a:schemeClr val="tx1"/>
              </a:buClr>
              <a:buSzTx/>
              <a:buFont typeface="Wingdings" charset="2"/>
              <a:buAutoNum type="arabicPeriod"/>
              <a:defRPr/>
            </a:pPr>
            <a:r>
              <a:rPr lang="de-DE" sz="2600" dirty="0" err="1"/>
              <a:t>Scale</a:t>
            </a:r>
            <a:r>
              <a:rPr lang="de-DE" sz="2600" dirty="0"/>
              <a:t> to </a:t>
            </a:r>
            <a:r>
              <a:rPr lang="de-DE" sz="2600" dirty="0" err="1"/>
              <a:t>entire</a:t>
            </a:r>
            <a:r>
              <a:rPr lang="de-DE" sz="2600" dirty="0"/>
              <a:t> </a:t>
            </a:r>
            <a:r>
              <a:rPr lang="de-DE" sz="2600" dirty="0" err="1"/>
              <a:t>cryostat</a:t>
            </a:r>
            <a:r>
              <a:rPr lang="de-DE" sz="2600" dirty="0"/>
              <a:t> to find total</a:t>
            </a:r>
            <a:r>
              <a:rPr lang="de-DE" sz="2600" dirty="0" smtClean="0"/>
              <a:t> </a:t>
            </a:r>
            <a:r>
              <a:rPr lang="de-DE" sz="2600" baseline="30000" dirty="0" smtClean="0"/>
              <a:t>222</a:t>
            </a:r>
            <a:r>
              <a:rPr lang="de-DE" sz="2600" dirty="0" smtClean="0"/>
              <a:t>Rn </a:t>
            </a:r>
            <a:r>
              <a:rPr lang="de-DE" sz="2600" dirty="0" err="1" smtClean="0"/>
              <a:t>emanation</a:t>
            </a:r>
            <a:r>
              <a:rPr lang="de-DE" sz="2600" dirty="0" smtClean="0"/>
              <a:t> </a:t>
            </a:r>
            <a:r>
              <a:rPr lang="de-DE" sz="2600" dirty="0"/>
              <a:t>rate</a:t>
            </a:r>
            <a:endParaRPr lang="en-US" sz="2600" dirty="0"/>
          </a:p>
        </p:txBody>
      </p:sp>
      <p:sp>
        <p:nvSpPr>
          <p:cNvPr id="47108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8/29/2010</a:t>
            </a:r>
            <a:endParaRPr lang="en-US" smtClean="0"/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F061A3-41F6-EE43-9CB4-D3744A6EE74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711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H. Simgen, MPIK Heidelberg, LRT 2010 / Sudbury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700088"/>
          </a:xfrm>
        </p:spPr>
        <p:txBody>
          <a:bodyPr/>
          <a:lstStyle/>
          <a:p>
            <a:pPr eaLnBrk="1" hangingPunct="1"/>
            <a:r>
              <a:rPr lang="de-DE"/>
              <a:t>Cryostat </a:t>
            </a:r>
            <a:r>
              <a:rPr lang="de-DE" baseline="30000"/>
              <a:t>222</a:t>
            </a:r>
            <a:r>
              <a:rPr lang="de-DE"/>
              <a:t>Rn emanation</a:t>
            </a:r>
            <a:endParaRPr lang="en-US"/>
          </a:p>
        </p:txBody>
      </p:sp>
      <p:sp>
        <p:nvSpPr>
          <p:cNvPr id="48175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8/29/2010</a:t>
            </a:r>
            <a:endParaRPr lang="en-US" smtClean="0"/>
          </a:p>
        </p:txBody>
      </p:sp>
      <p:sp>
        <p:nvSpPr>
          <p:cNvPr id="4817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AA9675A-3212-8E47-8F49-E29F19EDA08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8177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H. Simgen, MPIK Heidelberg, LRT 2010 / Sudbury</a:t>
            </a:r>
          </a:p>
        </p:txBody>
      </p:sp>
      <p:graphicFrame>
        <p:nvGraphicFramePr>
          <p:cNvPr id="970851" name="Group 99"/>
          <p:cNvGraphicFramePr>
            <a:graphicFrameLocks noGrp="1"/>
          </p:cNvGraphicFramePr>
          <p:nvPr>
            <p:ph idx="1"/>
          </p:nvPr>
        </p:nvGraphicFramePr>
        <p:xfrm>
          <a:off x="196850" y="823913"/>
          <a:ext cx="8763000" cy="5760089"/>
        </p:xfrm>
        <a:graphic>
          <a:graphicData uri="http://schemas.openxmlformats.org/drawingml/2006/table">
            <a:tbl>
              <a:tblPr/>
              <a:tblGrid>
                <a:gridCol w="715963"/>
                <a:gridCol w="1201737"/>
                <a:gridCol w="2733675"/>
                <a:gridCol w="2555875"/>
                <a:gridCol w="1555750"/>
              </a:tblGrid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No.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Single results [mBq]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[mBq]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Nov 07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construction and cleaning, no N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mixing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16.9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1.6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 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3.0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29.8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2.4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 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5.8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23.3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 08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additional cleaning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13.6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0.7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 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2.4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13.7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0.7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 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2.7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13.7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 08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Cu mounting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33.0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2.8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 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7.0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35.7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2.9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 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8.8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34.4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6.0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112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Nov 08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wiping of Cu / steel surfaces.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33.2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3.5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 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1.9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31.3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4.6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 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3.4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27.3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2.4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 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0.7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30.6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154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 09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mounting of shroud, manifold, compensator, and cryogenic tubing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49.9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3.3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 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2.1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63.8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4.1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 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3.1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56.2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3.7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 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2.7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49.1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3.3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 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2.2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54.7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488DD-1E1E-0D49-9CBE-F109197FF16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8/29/2010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Simgen, MPIK Heidelberg, LRT 2010 / Sudbury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091" y="0"/>
            <a:ext cx="61877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3886200" cy="652462"/>
          </a:xfrm>
        </p:spPr>
        <p:txBody>
          <a:bodyPr/>
          <a:lstStyle/>
          <a:p>
            <a:r>
              <a:rPr lang="en-US" dirty="0" smtClean="0"/>
              <a:t>Radon shroud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 rot="5400000">
            <a:off x="8178800" y="406400"/>
            <a:ext cx="1028700" cy="553998"/>
          </a:xfrm>
          <a:prstGeom prst="rect">
            <a:avLst/>
          </a:prstGeom>
          <a:solidFill>
            <a:schemeClr val="bg1"/>
          </a:solidFill>
          <a:ln w="635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40" y="863600"/>
            <a:ext cx="2397760" cy="5994400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6623050" y="1397793"/>
            <a:ext cx="876300" cy="2743201"/>
            <a:chOff x="6629400" y="1397793"/>
            <a:chExt cx="876300" cy="2743201"/>
          </a:xfrm>
        </p:grpSpPr>
        <p:grpSp>
          <p:nvGrpSpPr>
            <p:cNvPr id="50" name="Group 49"/>
            <p:cNvGrpSpPr/>
            <p:nvPr/>
          </p:nvGrpSpPr>
          <p:grpSpPr>
            <a:xfrm>
              <a:off x="6641306" y="1397793"/>
              <a:ext cx="838994" cy="2743201"/>
              <a:chOff x="6641306" y="1397793"/>
              <a:chExt cx="838994" cy="2743201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6641306" y="1397793"/>
                <a:ext cx="259027" cy="2743201"/>
                <a:chOff x="6641306" y="1397793"/>
                <a:chExt cx="259027" cy="2743201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auto">
                <a:xfrm rot="16200000" flipH="1">
                  <a:off x="6589977" y="1704710"/>
                  <a:ext cx="617273" cy="3439"/>
                </a:xfrm>
                <a:prstGeom prst="line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rgbClr val="00CC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" name="Straight Connector 38"/>
                <p:cNvCxnSpPr/>
                <p:nvPr/>
              </p:nvCxnSpPr>
              <p:spPr bwMode="auto">
                <a:xfrm rot="5400000">
                  <a:off x="5740400" y="3238500"/>
                  <a:ext cx="1803400" cy="1588"/>
                </a:xfrm>
                <a:prstGeom prst="line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rgbClr val="00CC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Straight Connector 40"/>
                <p:cNvCxnSpPr/>
                <p:nvPr/>
              </p:nvCxnSpPr>
              <p:spPr bwMode="auto">
                <a:xfrm rot="5400000" flipH="1" flipV="1">
                  <a:off x="6608233" y="2048934"/>
                  <a:ext cx="325966" cy="249767"/>
                </a:xfrm>
                <a:prstGeom prst="line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rgbClr val="00CC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6" name="Group 45"/>
              <p:cNvGrpSpPr/>
              <p:nvPr/>
            </p:nvGrpSpPr>
            <p:grpSpPr>
              <a:xfrm flipH="1">
                <a:off x="7268633" y="1397793"/>
                <a:ext cx="211667" cy="2743201"/>
                <a:chOff x="6641306" y="1397793"/>
                <a:chExt cx="259027" cy="2743201"/>
              </a:xfrm>
            </p:grpSpPr>
            <p:cxnSp>
              <p:nvCxnSpPr>
                <p:cNvPr id="47" name="Straight Connector 46"/>
                <p:cNvCxnSpPr/>
                <p:nvPr/>
              </p:nvCxnSpPr>
              <p:spPr bwMode="auto">
                <a:xfrm rot="16200000" flipH="1">
                  <a:off x="6589977" y="1704710"/>
                  <a:ext cx="617273" cy="3439"/>
                </a:xfrm>
                <a:prstGeom prst="line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rgbClr val="00CC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8" name="Straight Connector 47"/>
                <p:cNvCxnSpPr/>
                <p:nvPr/>
              </p:nvCxnSpPr>
              <p:spPr bwMode="auto">
                <a:xfrm rot="5400000">
                  <a:off x="5740400" y="3238500"/>
                  <a:ext cx="1803400" cy="1588"/>
                </a:xfrm>
                <a:prstGeom prst="line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rgbClr val="00CC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9" name="Straight Connector 48"/>
                <p:cNvCxnSpPr/>
                <p:nvPr/>
              </p:nvCxnSpPr>
              <p:spPr bwMode="auto">
                <a:xfrm rot="5400000" flipH="1" flipV="1">
                  <a:off x="6608233" y="2048934"/>
                  <a:ext cx="325966" cy="249767"/>
                </a:xfrm>
                <a:prstGeom prst="line">
                  <a:avLst/>
                </a:prstGeom>
                <a:solidFill>
                  <a:schemeClr val="accent1"/>
                </a:solidFill>
                <a:ln w="63500" cap="flat" cmpd="sng" algn="ctr">
                  <a:solidFill>
                    <a:srgbClr val="00CC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cxnSp>
          <p:nvCxnSpPr>
            <p:cNvPr id="52" name="Straight Connector 51"/>
            <p:cNvCxnSpPr/>
            <p:nvPr/>
          </p:nvCxnSpPr>
          <p:spPr bwMode="auto">
            <a:xfrm>
              <a:off x="6629400" y="4114800"/>
              <a:ext cx="876300" cy="1588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543800" cy="1371600"/>
          </a:xfrm>
        </p:spPr>
        <p:txBody>
          <a:bodyPr/>
          <a:lstStyle/>
          <a:p>
            <a:pPr eaLnBrk="1" hangingPunct="1"/>
            <a:r>
              <a:rPr lang="de-DE" dirty="0" err="1" smtClean="0"/>
              <a:t>Welds</a:t>
            </a:r>
            <a:r>
              <a:rPr lang="de-DE" dirty="0" smtClean="0"/>
              <a:t> as </a:t>
            </a:r>
            <a:r>
              <a:rPr lang="de-DE" dirty="0" err="1" smtClean="0"/>
              <a:t>source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SS </a:t>
            </a:r>
            <a:r>
              <a:rPr lang="de-DE" baseline="30000" dirty="0" smtClean="0"/>
              <a:t>222</a:t>
            </a:r>
            <a:r>
              <a:rPr lang="de-DE" dirty="0" smtClean="0"/>
              <a:t>Rn </a:t>
            </a:r>
            <a:r>
              <a:rPr lang="de-DE" dirty="0" err="1" smtClean="0"/>
              <a:t>emanantion</a:t>
            </a:r>
            <a:endParaRPr lang="en-US" dirty="0" smtClean="0"/>
          </a:p>
        </p:txBody>
      </p:sp>
      <p:graphicFrame>
        <p:nvGraphicFramePr>
          <p:cNvPr id="970851" name="Group 99"/>
          <p:cNvGraphicFramePr>
            <a:graphicFrameLocks noGrp="1"/>
          </p:cNvGraphicFramePr>
          <p:nvPr>
            <p:ph idx="1"/>
          </p:nvPr>
        </p:nvGraphicFramePr>
        <p:xfrm>
          <a:off x="4521199" y="993775"/>
          <a:ext cx="4602163" cy="3450658"/>
        </p:xfrm>
        <a:graphic>
          <a:graphicData uri="http://schemas.openxmlformats.org/drawingml/2006/table">
            <a:tbl>
              <a:tblPr/>
              <a:tblGrid>
                <a:gridCol w="665151"/>
                <a:gridCol w="2387255"/>
                <a:gridCol w="1549757"/>
              </a:tblGrid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Result [mBq/m]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SS after welding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0.36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0.04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SS after welding + etching (HF+HNO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&lt;0.1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SS after welding +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electropolishing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0.10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0.04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Sample No. 3 + additional etching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&lt;0.04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0205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8/29/2010</a:t>
            </a:r>
            <a:endParaRPr lang="en-US" smtClean="0"/>
          </a:p>
        </p:txBody>
      </p:sp>
      <p:sp>
        <p:nvSpPr>
          <p:cNvPr id="5020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8C4A024-D9CA-4D48-B1E0-34EB9F7CA829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0207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dirty="0" smtClean="0"/>
              <a:t>H. </a:t>
            </a:r>
            <a:r>
              <a:rPr lang="en-US" dirty="0" err="1" smtClean="0"/>
              <a:t>Simgen</a:t>
            </a:r>
            <a:r>
              <a:rPr lang="en-US" dirty="0" smtClean="0"/>
              <a:t>, MPIK Heidelberg, LRT 2010 / Sudbury</a:t>
            </a:r>
          </a:p>
        </p:txBody>
      </p:sp>
      <p:pic>
        <p:nvPicPr>
          <p:cNvPr id="50208" name="Picture 6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6148388" y="4932363"/>
            <a:ext cx="2995612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210" name="TextBox 9"/>
          <p:cNvSpPr txBox="1">
            <a:spLocks noChangeArrowheads="1"/>
          </p:cNvSpPr>
          <p:nvPr/>
        </p:nvSpPr>
        <p:spPr bwMode="auto">
          <a:xfrm>
            <a:off x="4800600" y="4406900"/>
            <a:ext cx="436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</a:rPr>
              <a:t>Results on </a:t>
            </a:r>
            <a:r>
              <a:rPr lang="en-US" sz="1800" baseline="30000" dirty="0">
                <a:solidFill>
                  <a:schemeClr val="tx1"/>
                </a:solidFill>
              </a:rPr>
              <a:t>222</a:t>
            </a:r>
            <a:r>
              <a:rPr lang="en-US" sz="1800" dirty="0">
                <a:solidFill>
                  <a:schemeClr val="tx1"/>
                </a:solidFill>
              </a:rPr>
              <a:t>Rn emanation of welds</a:t>
            </a:r>
          </a:p>
        </p:txBody>
      </p:sp>
      <p:sp>
        <p:nvSpPr>
          <p:cNvPr id="10" name="Vertical Text Placeholder 32"/>
          <p:cNvSpPr txBox="1">
            <a:spLocks/>
          </p:cNvSpPr>
          <p:nvPr/>
        </p:nvSpPr>
        <p:spPr bwMode="auto">
          <a:xfrm>
            <a:off x="0" y="1549400"/>
            <a:ext cx="5816600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70000" indent="-342000" algn="l" eaLnBrk="0" hangingPunct="0">
              <a:spcBef>
                <a:spcPct val="20000"/>
              </a:spcBef>
              <a:buFont typeface="Wingdings" charset="2"/>
              <a:buChar char="l"/>
              <a:defRPr/>
            </a:pPr>
            <a:r>
              <a:rPr lang="en-US" sz="2800" kern="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SS tape: (5 – 10) </a:t>
            </a:r>
            <a:r>
              <a:rPr lang="en-US" sz="2800" kern="0" dirty="0" smtClean="0">
                <a:solidFill>
                  <a:schemeClr val="tx1"/>
                </a:solidFill>
                <a:latin typeface="Symbol" charset="2"/>
                <a:ea typeface="ＭＳ Ｐゴシック" charset="-128"/>
                <a:cs typeface="Symbol" charset="2"/>
              </a:rPr>
              <a:t>m</a:t>
            </a:r>
            <a:r>
              <a:rPr lang="en-US" sz="2800" kern="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Bq/m</a:t>
            </a:r>
            <a:r>
              <a:rPr lang="en-US" sz="2800" kern="0" baseline="30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2</a:t>
            </a:r>
          </a:p>
          <a:p>
            <a:pPr marL="692150" lvl="1" indent="-347663" algn="l" eaLnBrk="0" hangingPunct="0">
              <a:spcBef>
                <a:spcPct val="20000"/>
              </a:spcBef>
              <a:buClr>
                <a:schemeClr val="accent2"/>
              </a:buClr>
              <a:buFont typeface="Wingdings" charset="2"/>
              <a:buChar char="l"/>
            </a:pPr>
            <a:r>
              <a:rPr lang="en-US" sz="2600" kern="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cannot explain cryostat         result</a:t>
            </a: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  <a:p>
            <a:pPr marL="270000" indent="-342000" algn="l" eaLnBrk="0" hangingPunct="0">
              <a:spcBef>
                <a:spcPct val="20000"/>
              </a:spcBef>
              <a:buFont typeface="Wingdings" charset="2"/>
              <a:buChar char="l"/>
              <a:defRPr/>
            </a:pPr>
            <a:r>
              <a:rPr lang="en-US" sz="2800" kern="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Emanation of SS welds!</a:t>
            </a:r>
          </a:p>
          <a:p>
            <a:pPr marL="270000" indent="-342000" algn="l" eaLnBrk="0" hangingPunct="0">
              <a:spcBef>
                <a:spcPct val="20000"/>
              </a:spcBef>
              <a:buFont typeface="Wingdings" charset="2"/>
              <a:buChar char="l"/>
              <a:defRPr/>
            </a:pPr>
            <a:r>
              <a:rPr lang="en-US" sz="2800" kern="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Surface effect: </a:t>
            </a:r>
            <a:r>
              <a:rPr lang="en-US" sz="2800" kern="0" baseline="30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226</a:t>
            </a:r>
            <a:r>
              <a:rPr lang="en-US" sz="2800" kern="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Ra can                            be removed by etching</a:t>
            </a:r>
          </a:p>
          <a:p>
            <a:pPr marL="270000" indent="-342000" algn="l" eaLnBrk="0" hangingPunct="0">
              <a:spcBef>
                <a:spcPct val="20000"/>
              </a:spcBef>
              <a:buFont typeface="Wingdings" charset="2"/>
              <a:buChar char="l"/>
              <a:defRPr/>
            </a:pPr>
            <a:r>
              <a:rPr lang="en-US" sz="2800" kern="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Poster on surface cleaning    from </a:t>
            </a:r>
            <a:r>
              <a:rPr lang="en-US" sz="2800" kern="0" baseline="3000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222</a:t>
            </a:r>
            <a:r>
              <a:rPr lang="en-US" sz="2800" kern="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Rn daughters by G. </a:t>
            </a:r>
            <a:r>
              <a:rPr lang="en-US" sz="2800" kern="0" dirty="0" err="1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Zuzel</a:t>
            </a:r>
            <a:endParaRPr lang="en-US" sz="2800" kern="0" dirty="0" smtClean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  <a:p>
            <a:pPr marL="270000" indent="-342000" algn="l" eaLnBrk="0" hangingPunct="0">
              <a:spcBef>
                <a:spcPct val="20000"/>
              </a:spcBef>
              <a:buFont typeface="Wingdings" charset="2"/>
              <a:buChar char="l"/>
              <a:defRPr/>
            </a:pPr>
            <a:r>
              <a:rPr lang="en-US" sz="2800" kern="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What happens in </a:t>
            </a:r>
            <a:r>
              <a:rPr lang="en-US" sz="2800" kern="0" dirty="0" err="1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LAr</a:t>
            </a:r>
            <a:r>
              <a:rPr lang="en-US" sz="2800" kern="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? </a:t>
            </a:r>
            <a:r>
              <a:rPr lang="de-DE" sz="2800" dirty="0" smtClean="0">
                <a:solidFill>
                  <a:schemeClr val="tx1"/>
                </a:solidFill>
                <a:sym typeface="Symbol" charset="2"/>
              </a:rPr>
              <a:t></a:t>
            </a:r>
            <a:r>
              <a:rPr lang="en-US" sz="2800" kern="0" dirty="0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 Next talk by Sebastian </a:t>
            </a:r>
            <a:r>
              <a:rPr lang="en-US" sz="2800" kern="0" dirty="0" err="1" smtClea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Lindemann</a:t>
            </a:r>
            <a:endParaRPr lang="en-US" sz="2800" kern="0" dirty="0" smtClean="0">
              <a:solidFill>
                <a:schemeClr val="tx1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8/29/2010</a:t>
            </a:r>
            <a:endParaRPr lang="en-US" smtClean="0"/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H. Simgen, MPIK Heidelberg, LRT 2010 / Sudbury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138897-4ACC-C046-9D3C-DA97F84139B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9462" name="Text Box 3"/>
          <p:cNvSpPr txBox="1">
            <a:spLocks noChangeArrowheads="1"/>
          </p:cNvSpPr>
          <p:nvPr/>
        </p:nvSpPr>
        <p:spPr bwMode="auto">
          <a:xfrm>
            <a:off x="4884738" y="3906838"/>
            <a:ext cx="26447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dirty="0">
                <a:solidFill>
                  <a:schemeClr val="tx1"/>
                </a:solidFill>
              </a:rPr>
              <a:t>~100 physicists</a:t>
            </a:r>
          </a:p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18 </a:t>
            </a:r>
            <a:r>
              <a:rPr lang="en-US" sz="2400" dirty="0">
                <a:solidFill>
                  <a:schemeClr val="tx1"/>
                </a:solidFill>
              </a:rPr>
              <a:t>institutions</a:t>
            </a:r>
          </a:p>
          <a:p>
            <a:pPr algn="r"/>
            <a:r>
              <a:rPr lang="en-US" sz="2400" dirty="0">
                <a:solidFill>
                  <a:schemeClr val="tx1"/>
                </a:solidFill>
              </a:rPr>
              <a:t>    </a:t>
            </a:r>
            <a:r>
              <a:rPr lang="en-US" sz="2400" dirty="0" smtClean="0">
                <a:solidFill>
                  <a:schemeClr val="tx1"/>
                </a:solidFill>
              </a:rPr>
              <a:t> 7 </a:t>
            </a:r>
            <a:r>
              <a:rPr lang="en-US" sz="2400" dirty="0">
                <a:solidFill>
                  <a:schemeClr val="tx1"/>
                </a:solidFill>
              </a:rPr>
              <a:t>countries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19463" name="Picture 5" descr="V06_Glogo"/>
          <p:cNvPicPr>
            <a:picLocks noChangeAspect="1" noChangeArrowheads="1"/>
          </p:cNvPicPr>
          <p:nvPr/>
        </p:nvPicPr>
        <p:blipFill>
          <a:blip r:embed="rId3"/>
          <a:srcRect l="5756" r="2158"/>
          <a:stretch>
            <a:fillRect/>
          </a:stretch>
        </p:blipFill>
        <p:spPr bwMode="auto">
          <a:xfrm>
            <a:off x="414338" y="798513"/>
            <a:ext cx="2338387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8"/>
          <p:cNvSpPr>
            <a:spLocks noGrp="1" noChangeArrowheads="1"/>
          </p:cNvSpPr>
          <p:nvPr>
            <p:ph type="title"/>
          </p:nvPr>
        </p:nvSpPr>
        <p:spPr>
          <a:xfrm>
            <a:off x="962025" y="122238"/>
            <a:ext cx="7038975" cy="696912"/>
          </a:xfrm>
        </p:spPr>
        <p:txBody>
          <a:bodyPr/>
          <a:lstStyle/>
          <a:p>
            <a:r>
              <a:rPr lang="en-US"/>
              <a:t>The GERDA collaboration</a:t>
            </a:r>
          </a:p>
        </p:txBody>
      </p:sp>
      <p:pic>
        <p:nvPicPr>
          <p:cNvPr id="19467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86725" y="2697163"/>
            <a:ext cx="8636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gerda_autho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844" y="810267"/>
            <a:ext cx="5073231" cy="2934584"/>
          </a:xfrm>
          <a:prstGeom prst="rect">
            <a:avLst/>
          </a:prstGeom>
        </p:spPr>
      </p:pic>
      <p:pic>
        <p:nvPicPr>
          <p:cNvPr id="13" name="Picture 12" descr="gerda_institut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29153"/>
            <a:ext cx="4820646" cy="3128847"/>
          </a:xfrm>
          <a:prstGeom prst="rect">
            <a:avLst/>
          </a:prstGeom>
        </p:spPr>
      </p:pic>
      <p:pic>
        <p:nvPicPr>
          <p:cNvPr id="11" name="Picture 10" descr="flagge-china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6724" y="2152363"/>
            <a:ext cx="854075" cy="568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63587"/>
          </a:xfrm>
        </p:spPr>
        <p:txBody>
          <a:bodyPr/>
          <a:lstStyle/>
          <a:p>
            <a:pPr eaLnBrk="1" hangingPunct="1"/>
            <a:r>
              <a:rPr lang="de-DE" smtClean="0"/>
              <a:t>Homogeneity test</a:t>
            </a:r>
            <a:endParaRPr lang="en-US" smtClean="0"/>
          </a:p>
        </p:txBody>
      </p:sp>
      <p:pic>
        <p:nvPicPr>
          <p:cNvPr id="49155" name="Picture 7" descr="cryosta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2563" y="1346200"/>
            <a:ext cx="7896225" cy="5287963"/>
          </a:xfrm>
          <a:noFill/>
        </p:spPr>
      </p:pic>
      <p:sp>
        <p:nvSpPr>
          <p:cNvPr id="4915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470275" y="1085850"/>
            <a:ext cx="5673725" cy="5302250"/>
          </a:xfrm>
        </p:spPr>
        <p:txBody>
          <a:bodyPr/>
          <a:lstStyle/>
          <a:p>
            <a:pPr marL="441325" indent="-441325" eaLnBrk="1" hangingPunct="1">
              <a:buFont typeface="Wingdings" charset="2"/>
              <a:buNone/>
            </a:pPr>
            <a:r>
              <a:rPr lang="pt-BR" sz="2600" dirty="0"/>
              <a:t>	</a:t>
            </a:r>
            <a:r>
              <a:rPr lang="pt-BR" sz="2600" dirty="0" err="1"/>
              <a:t>Before</a:t>
            </a:r>
            <a:r>
              <a:rPr lang="pt-BR" sz="2600" dirty="0"/>
              <a:t> </a:t>
            </a:r>
            <a:r>
              <a:rPr lang="pt-BR" sz="2600" dirty="0" err="1"/>
              <a:t>mixing</a:t>
            </a:r>
            <a:r>
              <a:rPr lang="pt-BR" sz="2600" dirty="0"/>
              <a:t>:</a:t>
            </a:r>
            <a:endParaRPr lang="pt-BR" sz="2600" dirty="0" smtClean="0"/>
          </a:p>
          <a:p>
            <a:pPr marL="441325" indent="-441325" eaLnBrk="1" hangingPunct="1"/>
            <a:r>
              <a:rPr lang="pt-BR" sz="2600" dirty="0" err="1" smtClean="0">
                <a:solidFill>
                  <a:srgbClr val="FF0000"/>
                </a:solidFill>
              </a:rPr>
              <a:t>c</a:t>
            </a:r>
            <a:r>
              <a:rPr lang="pt-BR" sz="2600" baseline="-25000" dirty="0" err="1" smtClean="0">
                <a:solidFill>
                  <a:srgbClr val="FF0000"/>
                </a:solidFill>
              </a:rPr>
              <a:t>top</a:t>
            </a:r>
            <a:r>
              <a:rPr lang="pt-BR" sz="2600" dirty="0" smtClean="0">
                <a:solidFill>
                  <a:srgbClr val="FF0000"/>
                </a:solidFill>
              </a:rPr>
              <a:t> = (0.42 </a:t>
            </a:r>
            <a:r>
              <a:rPr lang="pt-BR" sz="2600" dirty="0" smtClean="0">
                <a:solidFill>
                  <a:srgbClr val="FF0000"/>
                </a:solidFill>
                <a:sym typeface="Symbol" charset="2"/>
              </a:rPr>
              <a:t></a:t>
            </a:r>
            <a:r>
              <a:rPr lang="pt-BR" sz="2600" dirty="0" smtClean="0">
                <a:solidFill>
                  <a:srgbClr val="FF0000"/>
                </a:solidFill>
              </a:rPr>
              <a:t> 0.05) mBq/m</a:t>
            </a:r>
            <a:r>
              <a:rPr lang="pt-BR" sz="2600" baseline="30000" dirty="0" smtClean="0">
                <a:solidFill>
                  <a:srgbClr val="FF0000"/>
                </a:solidFill>
              </a:rPr>
              <a:t>3 </a:t>
            </a:r>
            <a:r>
              <a:rPr lang="pt-BR" sz="2600" dirty="0" smtClean="0">
                <a:solidFill>
                  <a:srgbClr val="FF0000"/>
                </a:solidFill>
              </a:rPr>
              <a:t>(STP)</a:t>
            </a:r>
          </a:p>
          <a:p>
            <a:pPr marL="441325" indent="-441325" eaLnBrk="1" hangingPunct="1"/>
            <a:r>
              <a:rPr lang="pt-BR" sz="2600" dirty="0" err="1" smtClean="0">
                <a:solidFill>
                  <a:srgbClr val="0000CC"/>
                </a:solidFill>
              </a:rPr>
              <a:t>c</a:t>
            </a:r>
            <a:r>
              <a:rPr lang="pt-BR" sz="2600" baseline="-25000" dirty="0" err="1" smtClean="0">
                <a:solidFill>
                  <a:srgbClr val="0000CC"/>
                </a:solidFill>
              </a:rPr>
              <a:t>bot</a:t>
            </a:r>
            <a:r>
              <a:rPr lang="pt-BR" sz="2600" dirty="0" smtClean="0">
                <a:solidFill>
                  <a:srgbClr val="0000CC"/>
                </a:solidFill>
              </a:rPr>
              <a:t> = (0.28 </a:t>
            </a:r>
            <a:r>
              <a:rPr lang="pt-BR" sz="2600" dirty="0" smtClean="0">
                <a:solidFill>
                  <a:srgbClr val="0000CC"/>
                </a:solidFill>
                <a:sym typeface="Symbol" charset="2"/>
              </a:rPr>
              <a:t></a:t>
            </a:r>
            <a:r>
              <a:rPr lang="en-US" sz="2600" dirty="0" smtClean="0">
                <a:solidFill>
                  <a:srgbClr val="0000CC"/>
                </a:solidFill>
              </a:rPr>
              <a:t> </a:t>
            </a:r>
            <a:r>
              <a:rPr lang="pt-BR" sz="2600" dirty="0" smtClean="0">
                <a:solidFill>
                  <a:srgbClr val="0000CC"/>
                </a:solidFill>
              </a:rPr>
              <a:t>0.03) </a:t>
            </a:r>
            <a:r>
              <a:rPr lang="pt-BR" sz="2600" dirty="0" err="1" smtClean="0">
                <a:solidFill>
                  <a:srgbClr val="0000CC"/>
                </a:solidFill>
              </a:rPr>
              <a:t>mBq</a:t>
            </a:r>
            <a:r>
              <a:rPr lang="pt-BR" sz="2600" dirty="0" smtClean="0">
                <a:solidFill>
                  <a:srgbClr val="0000CC"/>
                </a:solidFill>
              </a:rPr>
              <a:t>/m</a:t>
            </a:r>
            <a:r>
              <a:rPr lang="pt-BR" sz="2600" baseline="30000" dirty="0" smtClean="0">
                <a:solidFill>
                  <a:srgbClr val="0000CC"/>
                </a:solidFill>
              </a:rPr>
              <a:t>3 </a:t>
            </a:r>
            <a:r>
              <a:rPr lang="pt-BR" sz="2600" dirty="0" smtClean="0">
                <a:solidFill>
                  <a:srgbClr val="0000CC"/>
                </a:solidFill>
              </a:rPr>
              <a:t>(STP)</a:t>
            </a:r>
          </a:p>
          <a:p>
            <a:pPr marL="441325" indent="-441325" eaLnBrk="1" hangingPunct="1">
              <a:spcBef>
                <a:spcPts val="2425"/>
              </a:spcBef>
              <a:buFont typeface="Wingdings" charset="2"/>
              <a:buNone/>
            </a:pPr>
            <a:r>
              <a:rPr lang="pt-BR" sz="2600" dirty="0" smtClean="0">
                <a:solidFill>
                  <a:srgbClr val="FF0000"/>
                </a:solidFill>
              </a:rPr>
              <a:t>	</a:t>
            </a:r>
            <a:r>
              <a:rPr lang="pt-BR" sz="2600" dirty="0" err="1"/>
              <a:t>After</a:t>
            </a:r>
            <a:r>
              <a:rPr lang="pt-BR" sz="2600" dirty="0"/>
              <a:t> </a:t>
            </a:r>
            <a:r>
              <a:rPr lang="pt-BR" sz="2600" dirty="0" err="1"/>
              <a:t>mixing</a:t>
            </a:r>
            <a:r>
              <a:rPr lang="pt-BR" sz="2600" dirty="0"/>
              <a:t>:</a:t>
            </a:r>
            <a:endParaRPr lang="pt-BR" sz="2600" dirty="0" smtClean="0"/>
          </a:p>
          <a:p>
            <a:pPr marL="441325" indent="-441325" eaLnBrk="1" hangingPunct="1"/>
            <a:r>
              <a:rPr lang="pt-BR" sz="2600" dirty="0" err="1" smtClean="0">
                <a:solidFill>
                  <a:srgbClr val="FF0000"/>
                </a:solidFill>
              </a:rPr>
              <a:t>c</a:t>
            </a:r>
            <a:r>
              <a:rPr lang="pt-BR" sz="2600" baseline="-25000" dirty="0" err="1" smtClean="0">
                <a:solidFill>
                  <a:srgbClr val="FF0000"/>
                </a:solidFill>
              </a:rPr>
              <a:t>top</a:t>
            </a:r>
            <a:r>
              <a:rPr lang="pt-BR" sz="2600" dirty="0" smtClean="0">
                <a:solidFill>
                  <a:srgbClr val="FF0000"/>
                </a:solidFill>
              </a:rPr>
              <a:t> = (0.23 </a:t>
            </a:r>
            <a:r>
              <a:rPr lang="pt-BR" sz="2600" dirty="0" smtClean="0">
                <a:solidFill>
                  <a:srgbClr val="FF0000"/>
                </a:solidFill>
                <a:sym typeface="Symbol" charset="2"/>
              </a:rPr>
              <a:t></a:t>
            </a:r>
            <a:r>
              <a:rPr lang="pt-BR" sz="2600" dirty="0" smtClean="0">
                <a:solidFill>
                  <a:srgbClr val="FF0000"/>
                </a:solidFill>
              </a:rPr>
              <a:t> 0.03) mBq/m</a:t>
            </a:r>
            <a:r>
              <a:rPr lang="pt-BR" sz="2600" baseline="30000" dirty="0" smtClean="0">
                <a:solidFill>
                  <a:srgbClr val="FF0000"/>
                </a:solidFill>
              </a:rPr>
              <a:t>3 </a:t>
            </a:r>
            <a:r>
              <a:rPr lang="pt-BR" sz="2600" dirty="0" smtClean="0">
                <a:solidFill>
                  <a:srgbClr val="FF0000"/>
                </a:solidFill>
              </a:rPr>
              <a:t>(STP)</a:t>
            </a:r>
          </a:p>
          <a:p>
            <a:pPr marL="441325" indent="-441325" eaLnBrk="1" hangingPunct="1"/>
            <a:r>
              <a:rPr lang="pt-BR" sz="2600" dirty="0" err="1" smtClean="0">
                <a:solidFill>
                  <a:srgbClr val="0000CC"/>
                </a:solidFill>
              </a:rPr>
              <a:t>c</a:t>
            </a:r>
            <a:r>
              <a:rPr lang="pt-BR" sz="2600" baseline="-25000" dirty="0" err="1" smtClean="0">
                <a:solidFill>
                  <a:srgbClr val="0000CC"/>
                </a:solidFill>
              </a:rPr>
              <a:t>bot</a:t>
            </a:r>
            <a:r>
              <a:rPr lang="pt-BR" sz="2600" dirty="0" smtClean="0">
                <a:solidFill>
                  <a:srgbClr val="0000CC"/>
                </a:solidFill>
              </a:rPr>
              <a:t> = (0.27 </a:t>
            </a:r>
            <a:r>
              <a:rPr lang="pt-BR" sz="2600" dirty="0" smtClean="0">
                <a:solidFill>
                  <a:srgbClr val="0000CC"/>
                </a:solidFill>
                <a:sym typeface="Symbol" charset="2"/>
              </a:rPr>
              <a:t></a:t>
            </a:r>
            <a:r>
              <a:rPr lang="pt-BR" sz="2600" dirty="0" smtClean="0">
                <a:solidFill>
                  <a:srgbClr val="0000CC"/>
                </a:solidFill>
              </a:rPr>
              <a:t> 0.05) mBq/m</a:t>
            </a:r>
            <a:r>
              <a:rPr lang="pt-BR" sz="2600" baseline="30000" dirty="0" smtClean="0">
                <a:solidFill>
                  <a:srgbClr val="0000CC"/>
                </a:solidFill>
              </a:rPr>
              <a:t>3 </a:t>
            </a:r>
            <a:r>
              <a:rPr lang="pt-BR" sz="2600" dirty="0" smtClean="0">
                <a:solidFill>
                  <a:srgbClr val="0000CC"/>
                </a:solidFill>
              </a:rPr>
              <a:t>(STP)</a:t>
            </a:r>
          </a:p>
          <a:p>
            <a:pPr marL="441325" indent="-441325" eaLnBrk="1" hangingPunct="1">
              <a:spcBef>
                <a:spcPts val="2425"/>
              </a:spcBef>
            </a:pPr>
            <a:r>
              <a:rPr lang="pt-BR" sz="2600" dirty="0" err="1" smtClean="0"/>
              <a:t>If</a:t>
            </a:r>
            <a:r>
              <a:rPr lang="pt-BR" sz="2600" dirty="0" smtClean="0"/>
              <a:t> </a:t>
            </a:r>
            <a:r>
              <a:rPr lang="pt-BR" sz="2600" dirty="0"/>
              <a:t>system is </a:t>
            </a:r>
            <a:r>
              <a:rPr lang="pt-BR" sz="2600" dirty="0" err="1"/>
              <a:t>untouched</a:t>
            </a:r>
            <a:r>
              <a:rPr lang="pt-BR" sz="2600" dirty="0"/>
              <a:t> </a:t>
            </a:r>
            <a:r>
              <a:rPr lang="pt-BR" sz="2600" baseline="30000" dirty="0"/>
              <a:t> 222</a:t>
            </a:r>
            <a:r>
              <a:rPr lang="pt-BR" sz="2600" dirty="0"/>
              <a:t>Rn is NOT </a:t>
            </a:r>
            <a:r>
              <a:rPr lang="pt-BR" sz="2600" dirty="0" err="1"/>
              <a:t>homogeneously</a:t>
            </a:r>
            <a:r>
              <a:rPr lang="pt-BR" sz="2600" dirty="0"/>
              <a:t> </a:t>
            </a:r>
            <a:r>
              <a:rPr lang="pt-BR" sz="2600" dirty="0" err="1"/>
              <a:t>distributed</a:t>
            </a:r>
            <a:endParaRPr lang="pt-BR" sz="2600" dirty="0"/>
          </a:p>
          <a:p>
            <a:pPr marL="441325" indent="-441325" eaLnBrk="1" hangingPunct="1"/>
            <a:r>
              <a:rPr lang="pt-BR" sz="2600" dirty="0" err="1"/>
              <a:t>Relatively</a:t>
            </a:r>
            <a:r>
              <a:rPr lang="pt-BR" sz="2600" dirty="0"/>
              <a:t> </a:t>
            </a:r>
            <a:r>
              <a:rPr lang="pt-BR" sz="2600" dirty="0" err="1"/>
              <a:t>stronger</a:t>
            </a:r>
            <a:r>
              <a:rPr lang="pt-BR" sz="2600" dirty="0"/>
              <a:t> </a:t>
            </a:r>
            <a:r>
              <a:rPr lang="pt-BR" sz="2600" baseline="30000" dirty="0"/>
              <a:t>222</a:t>
            </a:r>
            <a:r>
              <a:rPr lang="pt-BR" sz="2600" dirty="0"/>
              <a:t>Rn source in top </a:t>
            </a:r>
            <a:r>
              <a:rPr lang="pt-BR" sz="2600" dirty="0" err="1"/>
              <a:t>part</a:t>
            </a:r>
            <a:r>
              <a:rPr lang="pt-BR" sz="2600" dirty="0"/>
              <a:t> </a:t>
            </a:r>
            <a:r>
              <a:rPr lang="pt-BR" sz="2600" dirty="0" err="1"/>
              <a:t>of</a:t>
            </a:r>
            <a:r>
              <a:rPr lang="pt-BR" sz="2600" dirty="0"/>
              <a:t> </a:t>
            </a:r>
            <a:r>
              <a:rPr lang="pt-BR" sz="2600" dirty="0" err="1"/>
              <a:t>cryostat</a:t>
            </a:r>
            <a:endParaRPr lang="en-US" sz="2600" dirty="0"/>
          </a:p>
        </p:txBody>
      </p:sp>
      <p:sp>
        <p:nvSpPr>
          <p:cNvPr id="49157" name="Line 8"/>
          <p:cNvSpPr>
            <a:spLocks noChangeShapeType="1"/>
          </p:cNvSpPr>
          <p:nvPr/>
        </p:nvSpPr>
        <p:spPr bwMode="auto">
          <a:xfrm>
            <a:off x="1768475" y="1341438"/>
            <a:ext cx="0" cy="4816475"/>
          </a:xfrm>
          <a:prstGeom prst="line">
            <a:avLst/>
          </a:prstGeom>
          <a:noFill/>
          <a:ln w="63500">
            <a:solidFill>
              <a:srgbClr val="0000CC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8" name="Line 9"/>
          <p:cNvSpPr>
            <a:spLocks noChangeShapeType="1"/>
          </p:cNvSpPr>
          <p:nvPr/>
        </p:nvSpPr>
        <p:spPr bwMode="auto">
          <a:xfrm>
            <a:off x="1657350" y="1341438"/>
            <a:ext cx="0" cy="7794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9" name="Line 10"/>
          <p:cNvSpPr>
            <a:spLocks noChangeShapeType="1"/>
          </p:cNvSpPr>
          <p:nvPr/>
        </p:nvSpPr>
        <p:spPr bwMode="auto">
          <a:xfrm>
            <a:off x="727075" y="1325563"/>
            <a:ext cx="199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60" name="Date Placeholder 7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8/29/2010</a:t>
            </a:r>
            <a:endParaRPr lang="en-US" smtClean="0"/>
          </a:p>
        </p:txBody>
      </p:sp>
      <p:sp>
        <p:nvSpPr>
          <p:cNvPr id="49161" name="Slide Number Placeholder 8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9247C4A-CC50-EE48-A3BE-1E27B2FC435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9162" name="Footer Placeholder 9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H. Simgen, MPIK Heidelberg, LRT 2010 / Sudbury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5118100" cy="1295400"/>
          </a:xfrm>
        </p:spPr>
        <p:txBody>
          <a:bodyPr/>
          <a:lstStyle/>
          <a:p>
            <a:r>
              <a:rPr lang="en-US" dirty="0" smtClean="0"/>
              <a:t>Screening of GERDA FE electronics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 want to mention some results of the electronics screening, in particular the discovery of low 226Ra Ta capacitors and the purity of PEN cables.</a:t>
            </a:r>
          </a:p>
        </p:txBody>
      </p:sp>
      <p:sp>
        <p:nvSpPr>
          <p:cNvPr id="51204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8/29/2010</a:t>
            </a:r>
            <a:endParaRPr lang="en-US" smtClean="0"/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H. Simgen, MPIK Heidelberg, LRT 2010 / Sudbury</a:t>
            </a:r>
          </a:p>
        </p:txBody>
      </p:sp>
      <p:sp>
        <p:nvSpPr>
          <p:cNvPr id="5120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108359-46EC-E848-80DE-3C67029F790F}" type="slidenum">
              <a:rPr lang="en-US" smtClean="0"/>
              <a:pPr/>
              <a:t>31</a:t>
            </a:fld>
            <a:endParaRPr lang="en-US" smtClean="0"/>
          </a:p>
        </p:txBody>
      </p:sp>
      <p:graphicFrame>
        <p:nvGraphicFramePr>
          <p:cNvPr id="7" name="Group 3"/>
          <p:cNvGraphicFramePr>
            <a:graphicFrameLocks/>
          </p:cNvGraphicFramePr>
          <p:nvPr/>
        </p:nvGraphicFramePr>
        <p:xfrm>
          <a:off x="204789" y="1747839"/>
          <a:ext cx="8768621" cy="3008169"/>
        </p:xfrm>
        <a:graphic>
          <a:graphicData uri="http://schemas.openxmlformats.org/drawingml/2006/table">
            <a:tbl>
              <a:tblPr/>
              <a:tblGrid>
                <a:gridCol w="2686686"/>
                <a:gridCol w="1503494"/>
                <a:gridCol w="1828031"/>
                <a:gridCol w="1302610"/>
                <a:gridCol w="1447800"/>
              </a:tblGrid>
              <a:tr h="364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Sample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632" marR="99632" marT="51809" marB="51809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226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632" marR="99632" marT="51809" marB="51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228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632" marR="99632" marT="51809" marB="51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228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632" marR="99632" marT="51809" marB="51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632" marR="99632" marT="51809" marB="51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647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632" marR="99632" marT="51809" marB="51809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Units</a:t>
                      </a: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de-DE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mBq/piece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632" marR="99632" marT="51809" marB="51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3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Old </a:t>
                      </a: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frontend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„PZ0“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632" marR="99632" marT="51809" marB="51809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6.3 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632" marR="99632" marT="51809" marB="518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 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632" marR="99632" marT="51809" marB="51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 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632" marR="99632" marT="51809" marB="51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 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632" marR="99632" marT="51809" marB="518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frontend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“CC2”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632" marR="99632" marT="51809" marB="51809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0.32 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0.09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0.44 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&lt;0.36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 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988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Main source of 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226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 in PZ0: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containing capacitors 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632" marR="99632" marT="51809" marB="51809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365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X5R </a:t>
                      </a: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capacitors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(Ba)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632" marR="99632" marT="51809" marB="51809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0.19 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0.04 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&lt;0.05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&lt;0.15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5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 </a:t>
                      </a: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capacitors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(Ta)</a:t>
                      </a:r>
                      <a:endParaRPr kumimoji="0" lang="de-D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632" marR="99632" marT="51809" marB="51809" anchor="ctr"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&lt;0.003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0.008 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0.002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&lt;0.01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charset="2"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0.07 </a:t>
                      </a:r>
                      <a:r>
                        <a:rPr kumimoji="0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charset="2"/>
                        </a:rPr>
                        <a:t>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0.03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 rot="5400000">
            <a:off x="6070600" y="-209550"/>
            <a:ext cx="1422400" cy="21717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03200" y="4889500"/>
            <a:ext cx="8777288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Char char="l"/>
              <a:tabLst/>
              <a:defRPr/>
            </a:pPr>
            <a:r>
              <a:rPr lang="en-US" kern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Improvements in CC2 with respect to PZ0:</a:t>
            </a:r>
          </a:p>
          <a:p>
            <a:pPr marL="800100" lvl="1" indent="-342900" algn="l" eaLnBrk="0" hangingPunct="0">
              <a:spcBef>
                <a:spcPct val="20000"/>
              </a:spcBef>
              <a:buFont typeface="Wingdings" charset="2"/>
              <a:buChar char="l"/>
            </a:pPr>
            <a:r>
              <a:rPr lang="en-US" kern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Number of components reduced</a:t>
            </a:r>
          </a:p>
          <a:p>
            <a:pPr marL="800100" lvl="1" indent="-342900" algn="l" eaLnBrk="0" hangingPunct="0">
              <a:spcBef>
                <a:spcPct val="20000"/>
              </a:spcBef>
              <a:buFont typeface="Wingdings" charset="2"/>
              <a:buChar char="l"/>
            </a:pPr>
            <a:r>
              <a:rPr lang="en-US" kern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Hot components removed (</a:t>
            </a:r>
            <a:r>
              <a:rPr lang="en-US" kern="0" dirty="0" err="1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Ba</a:t>
            </a:r>
            <a:r>
              <a:rPr lang="en-US" kern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 capacitors, but also resistors, pins)</a:t>
            </a:r>
          </a:p>
          <a:p>
            <a:pPr marL="342900" indent="-342900" algn="l" eaLnBrk="0" hangingPunct="0">
              <a:spcBef>
                <a:spcPct val="20000"/>
              </a:spcBef>
              <a:buFont typeface="Wingdings" charset="2"/>
              <a:buChar char="l"/>
            </a:pPr>
            <a:r>
              <a:rPr lang="en-US" kern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rPr>
              <a:t>FE still critical for phase II background index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Char char="l"/>
              <a:tabLst/>
              <a:defRPr/>
            </a:pPr>
            <a:endParaRPr lang="en-US" kern="0" dirty="0" smtClean="0">
              <a:solidFill>
                <a:schemeClr val="tx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buChar char="l"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 rot="20999905">
            <a:off x="6678777" y="6172047"/>
            <a:ext cx="2362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Paper in preparation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56E4E40-056B-C24C-96CA-EC586257701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325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8/29/2010</a:t>
            </a:r>
            <a:endParaRPr lang="en-US" smtClean="0"/>
          </a:p>
        </p:txBody>
      </p:sp>
      <p:sp>
        <p:nvSpPr>
          <p:cNvPr id="53252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H. Simgen, MPIK Heidelberg, LRT 2010 / Sudbury</a:t>
            </a:r>
          </a:p>
        </p:txBody>
      </p:sp>
      <p:pic>
        <p:nvPicPr>
          <p:cNvPr id="53253" name="Picture 6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28600" y="99011"/>
            <a:ext cx="8719374" cy="660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139700"/>
            <a:ext cx="8318500" cy="659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different techniques applied to control </a:t>
            </a:r>
            <a:r>
              <a:rPr lang="en-US" dirty="0" err="1" smtClean="0"/>
              <a:t>radiopurity</a:t>
            </a:r>
            <a:r>
              <a:rPr lang="en-US" dirty="0" smtClean="0"/>
              <a:t> of GERDA during construction</a:t>
            </a:r>
          </a:p>
          <a:p>
            <a:pPr lvl="1"/>
            <a:r>
              <a:rPr lang="en-US" dirty="0" err="1" smtClean="0"/>
              <a:t>LAr</a:t>
            </a:r>
            <a:r>
              <a:rPr lang="en-US" dirty="0" smtClean="0"/>
              <a:t> purity under control</a:t>
            </a:r>
          </a:p>
          <a:p>
            <a:pPr lvl="1"/>
            <a:r>
              <a:rPr lang="en-US" dirty="0" smtClean="0"/>
              <a:t>Cryostat emanation too high </a:t>
            </a:r>
            <a:r>
              <a:rPr lang="de-DE" sz="2400" dirty="0" smtClean="0">
                <a:sym typeface="Symbol" charset="2"/>
              </a:rPr>
              <a:t></a:t>
            </a:r>
            <a:r>
              <a:rPr lang="en-US" dirty="0" smtClean="0"/>
              <a:t> shroud</a:t>
            </a:r>
          </a:p>
          <a:p>
            <a:pPr lvl="1"/>
            <a:r>
              <a:rPr lang="en-US" dirty="0" smtClean="0"/>
              <a:t>FE electronics critical, but OK for phase I</a:t>
            </a:r>
          </a:p>
          <a:p>
            <a:pPr lvl="1"/>
            <a:r>
              <a:rPr lang="en-US" dirty="0" smtClean="0"/>
              <a:t>Promising results from </a:t>
            </a:r>
            <a:r>
              <a:rPr lang="en-US" dirty="0" err="1" smtClean="0"/>
              <a:t>LAr</a:t>
            </a:r>
            <a:r>
              <a:rPr lang="en-US" dirty="0" smtClean="0"/>
              <a:t> scintillation </a:t>
            </a:r>
            <a:r>
              <a:rPr lang="en-US" smtClean="0"/>
              <a:t>veto         (+ </a:t>
            </a:r>
            <a:r>
              <a:rPr lang="en-US" dirty="0" err="1" smtClean="0"/>
              <a:t>pusle</a:t>
            </a:r>
            <a:r>
              <a:rPr lang="en-US" dirty="0" smtClean="0"/>
              <a:t> shape discrimination with </a:t>
            </a:r>
            <a:r>
              <a:rPr lang="en-US" dirty="0" err="1" smtClean="0"/>
              <a:t>BEGe’s</a:t>
            </a:r>
            <a:r>
              <a:rPr lang="en-US" dirty="0" smtClean="0"/>
              <a:t>)</a:t>
            </a:r>
          </a:p>
          <a:p>
            <a:r>
              <a:rPr lang="en-US" dirty="0" smtClean="0"/>
              <a:t>GERDA setup ready. Physics data taking will start after study of </a:t>
            </a:r>
            <a:r>
              <a:rPr lang="en-US" baseline="30000" dirty="0" smtClean="0"/>
              <a:t>42</a:t>
            </a:r>
            <a:r>
              <a:rPr lang="en-US" dirty="0" smtClean="0"/>
              <a:t>Ar issue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6A933-AA72-7F4F-961D-585CF215456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8/29/2010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H. Simgen, MPIK Heidelberg, LRT 2010 / Sudbury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Double beta decay</a:t>
            </a:r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8/29/2010</a:t>
            </a:r>
            <a:endParaRPr lang="en-US" smtClean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0BC7A7-6554-DD4E-BFA4-9DBB37D9A86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H. Simgen, MPIK Heidelberg, LRT 2010 / Sudbury</a:t>
            </a:r>
          </a:p>
        </p:txBody>
      </p:sp>
      <p:pic>
        <p:nvPicPr>
          <p:cNvPr id="2150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1504950"/>
            <a:ext cx="84582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502007" y="2285286"/>
            <a:ext cx="2280655" cy="33222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6496267" y="3472479"/>
            <a:ext cx="1055326" cy="343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Double beta decay and Majorana neutrino mass</a:t>
            </a:r>
          </a:p>
        </p:txBody>
      </p:sp>
      <p:pic>
        <p:nvPicPr>
          <p:cNvPr id="22531" name="Picture 4" descr="0nubetabe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1855788"/>
            <a:ext cx="25876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4563" y="4959350"/>
            <a:ext cx="33147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3732213" y="2773363"/>
            <a:ext cx="173513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Phase space factor (~Q</a:t>
            </a:r>
            <a:r>
              <a:rPr lang="en-US" sz="2000" baseline="-25000">
                <a:solidFill>
                  <a:srgbClr val="000000"/>
                </a:solidFill>
                <a:latin typeface="Symbol" charset="2"/>
                <a:ea typeface="Symbol" charset="2"/>
                <a:cs typeface="Symbol" charset="2"/>
              </a:rPr>
              <a:t>bb</a:t>
            </a:r>
            <a:r>
              <a:rPr lang="en-US" sz="2000" baseline="30000">
                <a:solidFill>
                  <a:srgbClr val="000000"/>
                </a:solidFill>
              </a:rPr>
              <a:t>5</a:t>
            </a:r>
            <a:r>
              <a:rPr lang="en-US" sz="200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5845175" y="2738438"/>
            <a:ext cx="13033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Nuclear matrix element</a:t>
            </a:r>
          </a:p>
        </p:txBody>
      </p:sp>
      <p:sp>
        <p:nvSpPr>
          <p:cNvPr id="22536" name="TextBox 11"/>
          <p:cNvSpPr txBox="1">
            <a:spLocks noChangeArrowheads="1"/>
          </p:cNvSpPr>
          <p:nvPr/>
        </p:nvSpPr>
        <p:spPr bwMode="auto">
          <a:xfrm>
            <a:off x="7361238" y="2713038"/>
            <a:ext cx="15160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Effective Majorana neutrino mass</a:t>
            </a:r>
          </a:p>
        </p:txBody>
      </p:sp>
      <p:sp>
        <p:nvSpPr>
          <p:cNvPr id="22537" name="TextBox 12"/>
          <p:cNvSpPr txBox="1">
            <a:spLocks noChangeArrowheads="1"/>
          </p:cNvSpPr>
          <p:nvPr/>
        </p:nvSpPr>
        <p:spPr bwMode="auto">
          <a:xfrm>
            <a:off x="679450" y="5605463"/>
            <a:ext cx="3300413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If leading term is Majorana neutrino mass term</a:t>
            </a:r>
          </a:p>
        </p:txBody>
      </p:sp>
      <p:sp>
        <p:nvSpPr>
          <p:cNvPr id="22538" name="TextBox 13"/>
          <p:cNvSpPr txBox="1">
            <a:spLocks noChangeArrowheads="1"/>
          </p:cNvSpPr>
          <p:nvPr/>
        </p:nvSpPr>
        <p:spPr bwMode="auto">
          <a:xfrm>
            <a:off x="5446713" y="5803900"/>
            <a:ext cx="1817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Coherent sum</a:t>
            </a:r>
          </a:p>
        </p:txBody>
      </p:sp>
      <p:cxnSp>
        <p:nvCxnSpPr>
          <p:cNvPr id="22539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6336507" y="2485231"/>
            <a:ext cx="444500" cy="1254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540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7920037" y="2559051"/>
            <a:ext cx="404813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541" name="Straight Arrow Connector 15"/>
          <p:cNvCxnSpPr>
            <a:cxnSpLocks noChangeShapeType="1"/>
          </p:cNvCxnSpPr>
          <p:nvPr/>
        </p:nvCxnSpPr>
        <p:spPr bwMode="auto">
          <a:xfrm rot="5400000" flipH="1" flipV="1">
            <a:off x="4645819" y="2401094"/>
            <a:ext cx="419100" cy="325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2542" name="Straight Arrow Connector 13"/>
          <p:cNvCxnSpPr>
            <a:cxnSpLocks noChangeShapeType="1"/>
          </p:cNvCxnSpPr>
          <p:nvPr/>
        </p:nvCxnSpPr>
        <p:spPr bwMode="auto">
          <a:xfrm rot="5400000">
            <a:off x="6776244" y="3956844"/>
            <a:ext cx="898525" cy="8524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2543" name="Date Placeholder 19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8/29/2010</a:t>
            </a:r>
            <a:endParaRPr lang="en-US" smtClean="0"/>
          </a:p>
        </p:txBody>
      </p:sp>
      <p:sp>
        <p:nvSpPr>
          <p:cNvPr id="22544" name="Slide Number Placeholder 20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973B354-E2B2-A347-8F79-CCDF5525EA5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2545" name="Footer Placeholder 2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H. Simgen, MPIK Heidelberg, LRT 2010 / Sudbury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615484" y="1887101"/>
            <a:ext cx="5120939" cy="424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5245100" y="609600"/>
            <a:ext cx="3898900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Feruglio</a:t>
            </a:r>
            <a:r>
              <a:rPr lang="de-DE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, </a:t>
            </a:r>
            <a:r>
              <a:rPr lang="de-DE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Strumia</a:t>
            </a:r>
            <a:r>
              <a:rPr lang="de-DE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, </a:t>
            </a:r>
            <a:r>
              <a:rPr lang="de-DE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Vissani</a:t>
            </a:r>
            <a:r>
              <a:rPr lang="de-DE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rPr>
              <a:t> NPB 659</a:t>
            </a:r>
          </a:p>
          <a:p>
            <a:pPr algn="ctr">
              <a:spcBef>
                <a:spcPct val="50000"/>
              </a:spcBef>
            </a:pPr>
            <a:endParaRPr lang="de-DE" sz="1600" dirty="0" smtClean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Verdana" charset="0"/>
            </a:endParaRP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8363" y="981075"/>
            <a:ext cx="4479925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18" descr="sens_limit_halflife_color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966788"/>
            <a:ext cx="4367213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8/29/2010</a:t>
            </a:r>
            <a:endParaRPr lang="en-US" smtClean="0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H. Simgen, MPIK Heidelberg, LRT 2010 / Sudbury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B5B207B-5F20-F54E-AB92-14ECE500AC39}" type="slidenum">
              <a:rPr lang="en-US"/>
              <a:pPr/>
              <a:t>6</a:t>
            </a:fld>
            <a:endParaRPr lang="en-US"/>
          </a:p>
        </p:txBody>
      </p:sp>
      <p:sp>
        <p:nvSpPr>
          <p:cNvPr id="23559" name="Rectangle 2"/>
          <p:cNvSpPr>
            <a:spLocks noGrp="1" noChangeArrowheads="1"/>
          </p:cNvSpPr>
          <p:nvPr>
            <p:ph type="title"/>
          </p:nvPr>
        </p:nvSpPr>
        <p:spPr>
          <a:xfrm>
            <a:off x="368299" y="122238"/>
            <a:ext cx="7632701" cy="712787"/>
          </a:xfrm>
        </p:spPr>
        <p:txBody>
          <a:bodyPr/>
          <a:lstStyle/>
          <a:p>
            <a:r>
              <a:rPr lang="de-DE" dirty="0"/>
              <a:t>GERDA </a:t>
            </a:r>
            <a:r>
              <a:rPr lang="de-DE" dirty="0" err="1"/>
              <a:t>sensitivity</a:t>
            </a:r>
            <a:endParaRPr lang="de-DE" dirty="0"/>
          </a:p>
        </p:txBody>
      </p:sp>
      <p:sp>
        <p:nvSpPr>
          <p:cNvPr id="23560" name="Line 12"/>
          <p:cNvSpPr>
            <a:spLocks noChangeShapeType="1"/>
          </p:cNvSpPr>
          <p:nvPr/>
        </p:nvSpPr>
        <p:spPr bwMode="auto">
          <a:xfrm flipH="1" flipV="1">
            <a:off x="2633663" y="2960688"/>
            <a:ext cx="3175" cy="157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1" name="Text Box 15"/>
          <p:cNvSpPr txBox="1">
            <a:spLocks noChangeArrowheads="1"/>
          </p:cNvSpPr>
          <p:nvPr/>
        </p:nvSpPr>
        <p:spPr bwMode="auto">
          <a:xfrm>
            <a:off x="2509838" y="3136900"/>
            <a:ext cx="11382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phase II</a:t>
            </a:r>
          </a:p>
        </p:txBody>
      </p:sp>
      <p:sp>
        <p:nvSpPr>
          <p:cNvPr id="23562" name="Line 11"/>
          <p:cNvSpPr>
            <a:spLocks noChangeShapeType="1"/>
          </p:cNvSpPr>
          <p:nvPr/>
        </p:nvSpPr>
        <p:spPr bwMode="auto">
          <a:xfrm flipV="1">
            <a:off x="1263650" y="4305300"/>
            <a:ext cx="1588" cy="2174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3" name="Text Box 16"/>
          <p:cNvSpPr txBox="1">
            <a:spLocks noChangeArrowheads="1"/>
          </p:cNvSpPr>
          <p:nvPr/>
        </p:nvSpPr>
        <p:spPr bwMode="auto">
          <a:xfrm>
            <a:off x="784225" y="4567238"/>
            <a:ext cx="873125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phase I</a:t>
            </a:r>
          </a:p>
        </p:txBody>
      </p:sp>
      <p:sp>
        <p:nvSpPr>
          <p:cNvPr id="23564" name="Text Box 17"/>
          <p:cNvSpPr txBox="1">
            <a:spLocks noChangeArrowheads="1"/>
          </p:cNvSpPr>
          <p:nvPr/>
        </p:nvSpPr>
        <p:spPr bwMode="auto">
          <a:xfrm>
            <a:off x="3300413" y="4119563"/>
            <a:ext cx="10588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200" b="1">
                <a:solidFill>
                  <a:srgbClr val="993366"/>
                </a:solidFill>
              </a:rPr>
              <a:t>KKDC claim</a:t>
            </a:r>
          </a:p>
        </p:txBody>
      </p:sp>
      <p:cxnSp>
        <p:nvCxnSpPr>
          <p:cNvPr id="23565" name="Straight Connector 19"/>
          <p:cNvCxnSpPr>
            <a:cxnSpLocks noChangeShapeType="1"/>
          </p:cNvCxnSpPr>
          <p:nvPr/>
        </p:nvCxnSpPr>
        <p:spPr bwMode="auto">
          <a:xfrm>
            <a:off x="855663" y="4305300"/>
            <a:ext cx="485775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3566" name="Straight Connector 22"/>
          <p:cNvCxnSpPr>
            <a:cxnSpLocks noChangeShapeType="1"/>
          </p:cNvCxnSpPr>
          <p:nvPr/>
        </p:nvCxnSpPr>
        <p:spPr bwMode="auto">
          <a:xfrm>
            <a:off x="855663" y="2963863"/>
            <a:ext cx="1900237" cy="158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3567" name="Straight Connector 26"/>
          <p:cNvCxnSpPr>
            <a:cxnSpLocks noChangeShapeType="1"/>
          </p:cNvCxnSpPr>
          <p:nvPr/>
        </p:nvCxnSpPr>
        <p:spPr bwMode="auto">
          <a:xfrm>
            <a:off x="5392738" y="1830388"/>
            <a:ext cx="3492500" cy="158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3568" name="Straight Connector 27"/>
          <p:cNvCxnSpPr>
            <a:cxnSpLocks noChangeShapeType="1"/>
          </p:cNvCxnSpPr>
          <p:nvPr/>
        </p:nvCxnSpPr>
        <p:spPr bwMode="auto">
          <a:xfrm>
            <a:off x="5389563" y="1487488"/>
            <a:ext cx="3475037" cy="1587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23569" name="Text Box 16"/>
          <p:cNvSpPr txBox="1">
            <a:spLocks noChangeArrowheads="1"/>
          </p:cNvSpPr>
          <p:nvPr/>
        </p:nvSpPr>
        <p:spPr bwMode="auto">
          <a:xfrm>
            <a:off x="6831013" y="1187450"/>
            <a:ext cx="8715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phase I</a:t>
            </a:r>
          </a:p>
        </p:txBody>
      </p:sp>
      <p:sp>
        <p:nvSpPr>
          <p:cNvPr id="23570" name="Text Box 15"/>
          <p:cNvSpPr txBox="1">
            <a:spLocks noChangeArrowheads="1"/>
          </p:cNvSpPr>
          <p:nvPr/>
        </p:nvSpPr>
        <p:spPr bwMode="auto">
          <a:xfrm>
            <a:off x="6724650" y="1533525"/>
            <a:ext cx="11382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/>
              <a:t>phase II</a:t>
            </a:r>
          </a:p>
        </p:txBody>
      </p:sp>
      <p:sp>
        <p:nvSpPr>
          <p:cNvPr id="23571" name="Rectangle 4"/>
          <p:cNvSpPr txBox="1">
            <a:spLocks noChangeArrowheads="1"/>
          </p:cNvSpPr>
          <p:nvPr/>
        </p:nvSpPr>
        <p:spPr bwMode="auto">
          <a:xfrm>
            <a:off x="157163" y="5392738"/>
            <a:ext cx="8447087" cy="741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r>
              <a:rPr lang="en-US" sz="2000" dirty="0">
                <a:solidFill>
                  <a:schemeClr val="tx1"/>
                </a:solidFill>
              </a:rPr>
              <a:t>Using &lt;M</a:t>
            </a:r>
            <a:r>
              <a:rPr lang="en-US" sz="2000" baseline="30000" dirty="0">
                <a:solidFill>
                  <a:schemeClr val="tx1"/>
                </a:solidFill>
              </a:rPr>
              <a:t>0</a:t>
            </a:r>
            <a:r>
              <a:rPr lang="en-US" sz="2000" baseline="30000" dirty="0">
                <a:solidFill>
                  <a:schemeClr val="tx1"/>
                </a:solidFill>
                <a:latin typeface="Symbol" charset="2"/>
              </a:rPr>
              <a:t>n</a:t>
            </a:r>
            <a:r>
              <a:rPr lang="en-US" sz="2000" dirty="0">
                <a:solidFill>
                  <a:schemeClr val="tx1"/>
                </a:solidFill>
              </a:rPr>
              <a:t>&gt;=</a:t>
            </a:r>
            <a:r>
              <a:rPr lang="en-US" sz="2000" dirty="0" smtClean="0">
                <a:solidFill>
                  <a:schemeClr val="tx1"/>
                </a:solidFill>
              </a:rPr>
              <a:t>3.92, V.A. Rodin et al., </a:t>
            </a:r>
            <a:r>
              <a:rPr lang="en-US" sz="2000" i="1" dirty="0" err="1" smtClean="0">
                <a:solidFill>
                  <a:schemeClr val="tx1"/>
                </a:solidFill>
              </a:rPr>
              <a:t>Nucl</a:t>
            </a:r>
            <a:r>
              <a:rPr lang="en-US" sz="2000" i="1" dirty="0" smtClean="0">
                <a:solidFill>
                  <a:schemeClr val="tx1"/>
                </a:solidFill>
              </a:rPr>
              <a:t>. Phys. A 366 (2006) 107-131</a:t>
            </a:r>
          </a:p>
          <a:p>
            <a:pPr algn="r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Erratum: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Nucl</a:t>
            </a:r>
            <a:r>
              <a:rPr lang="en-US" sz="2000" i="1" dirty="0" smtClean="0">
                <a:solidFill>
                  <a:srgbClr val="000000"/>
                </a:solidFill>
              </a:rPr>
              <a:t>. Phys. A 793 (2007) 213-215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67100" y="124460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+mn-lt"/>
                <a:cs typeface="Symbol" charset="2"/>
              </a:rPr>
              <a:t>Assumes</a:t>
            </a:r>
            <a:r>
              <a:rPr lang="en-US" sz="1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 D</a:t>
            </a:r>
            <a:r>
              <a:rPr lang="en-US" sz="1200" dirty="0" smtClean="0">
                <a:solidFill>
                  <a:srgbClr val="000000"/>
                </a:solidFill>
              </a:rPr>
              <a:t>E= 4 </a:t>
            </a:r>
            <a:r>
              <a:rPr lang="en-US" sz="1200" dirty="0" err="1" smtClean="0">
                <a:solidFill>
                  <a:srgbClr val="000000"/>
                </a:solidFill>
              </a:rPr>
              <a:t>keV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01700"/>
          </a:xfrm>
        </p:spPr>
        <p:txBody>
          <a:bodyPr/>
          <a:lstStyle/>
          <a:p>
            <a:r>
              <a:rPr lang="en-US" smtClean="0"/>
              <a:t>GERDA in brief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400175"/>
            <a:ext cx="8229600" cy="4806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 sz="2800" dirty="0" smtClean="0"/>
              <a:t>Ge </a:t>
            </a:r>
            <a:r>
              <a:rPr lang="de-DE" sz="2800" dirty="0" err="1" smtClean="0"/>
              <a:t>spectroscopy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array</a:t>
            </a:r>
            <a:r>
              <a:rPr lang="de-DE" sz="2800" dirty="0" smtClean="0"/>
              <a:t> of </a:t>
            </a:r>
            <a:r>
              <a:rPr lang="de-DE" sz="2800" baseline="30000" dirty="0" smtClean="0"/>
              <a:t>76</a:t>
            </a:r>
            <a:r>
              <a:rPr lang="de-DE" sz="2800" dirty="0" smtClean="0"/>
              <a:t>Ge-enriched </a:t>
            </a:r>
            <a:r>
              <a:rPr lang="de-DE" sz="2800" dirty="0" err="1" smtClean="0"/>
              <a:t>diodes</a:t>
            </a:r>
            <a:r>
              <a:rPr lang="de-DE" sz="2800" dirty="0" smtClean="0"/>
              <a:t> in </a:t>
            </a:r>
            <a:r>
              <a:rPr lang="de-DE" sz="2800" dirty="0" err="1" smtClean="0"/>
              <a:t>ultrapure</a:t>
            </a:r>
            <a:r>
              <a:rPr lang="de-DE" sz="2800" dirty="0" smtClean="0"/>
              <a:t> </a:t>
            </a:r>
            <a:r>
              <a:rPr lang="de-DE" sz="2800" dirty="0" err="1" smtClean="0"/>
              <a:t>cryogenic</a:t>
            </a:r>
            <a:r>
              <a:rPr lang="de-DE" sz="2800" dirty="0" smtClean="0"/>
              <a:t> liquid (</a:t>
            </a:r>
            <a:r>
              <a:rPr lang="de-DE" sz="2800" dirty="0" err="1" smtClean="0"/>
              <a:t>LAr</a:t>
            </a:r>
            <a:r>
              <a:rPr lang="de-DE" sz="28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de-DE" sz="2800" dirty="0" smtClean="0"/>
              <a:t>Phase I:</a:t>
            </a:r>
          </a:p>
          <a:p>
            <a:pPr lvl="1">
              <a:lnSpc>
                <a:spcPct val="80000"/>
              </a:lnSpc>
            </a:pPr>
            <a:r>
              <a:rPr lang="de-DE" sz="2400" dirty="0" err="1" smtClean="0"/>
              <a:t>Use</a:t>
            </a:r>
            <a:r>
              <a:rPr lang="de-DE" sz="2400" dirty="0" smtClean="0"/>
              <a:t> of </a:t>
            </a:r>
            <a:r>
              <a:rPr lang="de-DE" sz="2400" dirty="0" err="1" smtClean="0"/>
              <a:t>existing</a:t>
            </a:r>
            <a:r>
              <a:rPr lang="de-DE" sz="2400" dirty="0" smtClean="0"/>
              <a:t> </a:t>
            </a:r>
            <a:r>
              <a:rPr lang="de-DE" sz="2400" baseline="30000" dirty="0" smtClean="0"/>
              <a:t>76</a:t>
            </a:r>
            <a:r>
              <a:rPr lang="de-DE" sz="2400" dirty="0" smtClean="0"/>
              <a:t>Ge-diodes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Heidelberg-Moscow</a:t>
            </a:r>
            <a:r>
              <a:rPr lang="de-DE" sz="2400" dirty="0" smtClean="0"/>
              <a:t> and </a:t>
            </a:r>
            <a:r>
              <a:rPr lang="de-DE" sz="2400" dirty="0" err="1" smtClean="0"/>
              <a:t>IGEX-experiments</a:t>
            </a:r>
            <a:endParaRPr lang="de-DE" sz="2400" dirty="0" smtClean="0"/>
          </a:p>
          <a:p>
            <a:pPr lvl="1">
              <a:lnSpc>
                <a:spcPct val="80000"/>
              </a:lnSpc>
            </a:pPr>
            <a:r>
              <a:rPr lang="de-DE" sz="2400" dirty="0" smtClean="0"/>
              <a:t>17.9 kg </a:t>
            </a:r>
            <a:r>
              <a:rPr lang="de-DE" sz="2400" dirty="0" err="1" smtClean="0"/>
              <a:t>enriched</a:t>
            </a:r>
            <a:r>
              <a:rPr lang="de-DE" sz="2400" dirty="0" smtClean="0"/>
              <a:t> </a:t>
            </a:r>
            <a:r>
              <a:rPr lang="de-DE" sz="2400" dirty="0" err="1" smtClean="0"/>
              <a:t>diodes</a:t>
            </a:r>
            <a:r>
              <a:rPr lang="de-DE" sz="2400" dirty="0" smtClean="0"/>
              <a:t> </a:t>
            </a:r>
            <a:r>
              <a:rPr lang="de-DE" sz="2400" dirty="0" smtClean="0">
                <a:ea typeface="Arial" charset="0"/>
                <a:cs typeface="Arial" charset="0"/>
                <a:sym typeface="Symbol" charset="2"/>
              </a:rPr>
              <a:t></a:t>
            </a:r>
            <a:r>
              <a:rPr lang="de-DE" sz="2400" dirty="0" smtClean="0">
                <a:ea typeface="Arial" charset="0"/>
                <a:cs typeface="Arial" charset="0"/>
              </a:rPr>
              <a:t> ~</a:t>
            </a:r>
            <a:r>
              <a:rPr lang="de-DE" sz="2400" dirty="0" smtClean="0"/>
              <a:t>15 kg </a:t>
            </a:r>
            <a:r>
              <a:rPr lang="de-DE" sz="2400" baseline="30000" dirty="0" smtClean="0"/>
              <a:t>76</a:t>
            </a:r>
            <a:r>
              <a:rPr lang="de-DE" sz="2400" dirty="0" smtClean="0"/>
              <a:t>Ge</a:t>
            </a:r>
          </a:p>
          <a:p>
            <a:pPr lvl="1">
              <a:lnSpc>
                <a:spcPct val="80000"/>
              </a:lnSpc>
            </a:pPr>
            <a:r>
              <a:rPr lang="de-DE" sz="2400" dirty="0" err="1" smtClean="0"/>
              <a:t>Bkg-level</a:t>
            </a:r>
            <a:r>
              <a:rPr lang="de-DE" sz="2400" dirty="0" smtClean="0"/>
              <a:t> &lt;10</a:t>
            </a:r>
            <a:r>
              <a:rPr lang="de-DE" sz="2400" baseline="30000" dirty="0" smtClean="0"/>
              <a:t>-2</a:t>
            </a:r>
            <a:r>
              <a:rPr lang="de-DE" sz="2400" dirty="0" smtClean="0"/>
              <a:t> </a:t>
            </a:r>
            <a:r>
              <a:rPr lang="de-DE" sz="2400" dirty="0" err="1" smtClean="0"/>
              <a:t>counts/(keV</a:t>
            </a:r>
            <a:r>
              <a:rPr lang="de-DE" sz="2400" dirty="0" err="1" smtClean="0">
                <a:ea typeface="Arial" charset="0"/>
                <a:cs typeface="Arial" charset="0"/>
              </a:rPr>
              <a:t>·</a:t>
            </a:r>
            <a:r>
              <a:rPr lang="de-DE" sz="2400" dirty="0" err="1" smtClean="0"/>
              <a:t>kg</a:t>
            </a:r>
            <a:r>
              <a:rPr lang="de-DE" sz="2400" dirty="0" err="1" smtClean="0">
                <a:ea typeface="Arial" charset="0"/>
                <a:cs typeface="Arial" charset="0"/>
              </a:rPr>
              <a:t>·</a:t>
            </a:r>
            <a:r>
              <a:rPr lang="de-DE" sz="2400" dirty="0" err="1" smtClean="0"/>
              <a:t>y</a:t>
            </a:r>
            <a:r>
              <a:rPr lang="de-DE" sz="2400" dirty="0" smtClean="0"/>
              <a:t>) @ 2039 </a:t>
            </a:r>
            <a:r>
              <a:rPr lang="de-DE" sz="2400" dirty="0" err="1" smtClean="0"/>
              <a:t>keV</a:t>
            </a:r>
            <a:r>
              <a:rPr lang="de-DE" sz="2400" dirty="0" smtClean="0"/>
              <a:t> to check </a:t>
            </a:r>
            <a:r>
              <a:rPr lang="de-DE" sz="2400" dirty="0" err="1" smtClean="0"/>
              <a:t>KKCD-claim</a:t>
            </a:r>
            <a:r>
              <a:rPr lang="de-DE" sz="2400" dirty="0" smtClean="0"/>
              <a:t> </a:t>
            </a:r>
            <a:r>
              <a:rPr lang="de-DE" sz="2400" dirty="0" err="1" smtClean="0"/>
              <a:t>without</a:t>
            </a:r>
            <a:r>
              <a:rPr lang="de-DE" sz="2400" dirty="0" smtClean="0"/>
              <a:t> </a:t>
            </a:r>
            <a:r>
              <a:rPr lang="de-DE" sz="2400" dirty="0" err="1" smtClean="0"/>
              <a:t>background</a:t>
            </a:r>
            <a:endParaRPr lang="de-DE" sz="2400" dirty="0" smtClean="0"/>
          </a:p>
          <a:p>
            <a:pPr>
              <a:lnSpc>
                <a:spcPct val="80000"/>
              </a:lnSpc>
            </a:pPr>
            <a:r>
              <a:rPr lang="de-DE" sz="2800" dirty="0" smtClean="0"/>
              <a:t>Phase II:</a:t>
            </a:r>
          </a:p>
          <a:p>
            <a:pPr lvl="1">
              <a:lnSpc>
                <a:spcPct val="80000"/>
              </a:lnSpc>
            </a:pPr>
            <a:r>
              <a:rPr lang="de-DE" sz="2400" dirty="0" err="1" smtClean="0"/>
              <a:t>Adding</a:t>
            </a:r>
            <a:r>
              <a:rPr lang="de-DE" sz="2400" dirty="0" smtClean="0"/>
              <a:t> </a:t>
            </a:r>
            <a:r>
              <a:rPr lang="de-DE" sz="2400" dirty="0" err="1" smtClean="0"/>
              <a:t>new</a:t>
            </a:r>
            <a:r>
              <a:rPr lang="de-DE" sz="2400" dirty="0" smtClean="0"/>
              <a:t> Ge </a:t>
            </a:r>
            <a:r>
              <a:rPr lang="de-DE" sz="2400" dirty="0" err="1" smtClean="0"/>
              <a:t>diodes</a:t>
            </a:r>
            <a:r>
              <a:rPr lang="de-DE" sz="2400" dirty="0" smtClean="0"/>
              <a:t> (total: ~40 kg </a:t>
            </a:r>
            <a:r>
              <a:rPr lang="de-DE" sz="2400" baseline="30000" dirty="0" smtClean="0"/>
              <a:t>76</a:t>
            </a:r>
            <a:r>
              <a:rPr lang="de-DE" sz="2400" dirty="0" smtClean="0"/>
              <a:t>Ge)</a:t>
            </a:r>
          </a:p>
          <a:p>
            <a:pPr lvl="1">
              <a:lnSpc>
                <a:spcPct val="80000"/>
              </a:lnSpc>
            </a:pPr>
            <a:r>
              <a:rPr lang="de-DE" sz="2400" dirty="0" smtClean="0"/>
              <a:t>New </a:t>
            </a:r>
            <a:r>
              <a:rPr lang="de-DE" sz="2400" dirty="0" err="1" smtClean="0"/>
              <a:t>active</a:t>
            </a:r>
            <a:r>
              <a:rPr lang="de-DE" sz="2400" dirty="0" smtClean="0"/>
              <a:t> </a:t>
            </a:r>
            <a:r>
              <a:rPr lang="de-DE" sz="2400" dirty="0" err="1" smtClean="0"/>
              <a:t>background</a:t>
            </a:r>
            <a:r>
              <a:rPr lang="de-DE" sz="2400" dirty="0" smtClean="0"/>
              <a:t> </a:t>
            </a:r>
            <a:r>
              <a:rPr lang="de-DE" sz="2400" dirty="0" err="1" smtClean="0"/>
              <a:t>suppression</a:t>
            </a:r>
            <a:r>
              <a:rPr lang="de-DE" sz="2400" dirty="0" smtClean="0"/>
              <a:t> </a:t>
            </a:r>
            <a:r>
              <a:rPr lang="de-DE" sz="2400" dirty="0" err="1" smtClean="0"/>
              <a:t>techniques</a:t>
            </a:r>
            <a:endParaRPr lang="de-DE" sz="2400" dirty="0" smtClean="0"/>
          </a:p>
          <a:p>
            <a:pPr lvl="1">
              <a:lnSpc>
                <a:spcPct val="80000"/>
              </a:lnSpc>
            </a:pPr>
            <a:r>
              <a:rPr lang="de-DE" sz="2400" dirty="0" smtClean="0"/>
              <a:t>Demonstration of </a:t>
            </a:r>
            <a:r>
              <a:rPr lang="de-DE" sz="2400" dirty="0" err="1" smtClean="0"/>
              <a:t>bkg-level</a:t>
            </a:r>
            <a:r>
              <a:rPr lang="de-DE" sz="2400" dirty="0" smtClean="0"/>
              <a:t> &lt;10</a:t>
            </a:r>
            <a:r>
              <a:rPr lang="de-DE" sz="2400" baseline="30000" dirty="0" smtClean="0"/>
              <a:t>-3</a:t>
            </a:r>
            <a:r>
              <a:rPr lang="de-DE" sz="2400" dirty="0" smtClean="0"/>
              <a:t> </a:t>
            </a:r>
            <a:r>
              <a:rPr lang="de-DE" sz="2400" dirty="0" err="1" smtClean="0"/>
              <a:t>counts/(keV</a:t>
            </a:r>
            <a:r>
              <a:rPr lang="de-DE" sz="2400" dirty="0" err="1" smtClean="0">
                <a:ea typeface="Arial" charset="0"/>
                <a:cs typeface="Arial" charset="0"/>
              </a:rPr>
              <a:t>·</a:t>
            </a:r>
            <a:r>
              <a:rPr lang="de-DE" sz="2400" dirty="0" err="1" smtClean="0"/>
              <a:t>kg</a:t>
            </a:r>
            <a:r>
              <a:rPr lang="de-DE" sz="2400" dirty="0" err="1" smtClean="0">
                <a:ea typeface="Arial" charset="0"/>
                <a:cs typeface="Arial" charset="0"/>
              </a:rPr>
              <a:t>·</a:t>
            </a:r>
            <a:r>
              <a:rPr lang="de-DE" sz="2400" dirty="0" err="1" smtClean="0"/>
              <a:t>y</a:t>
            </a:r>
            <a:r>
              <a:rPr lang="de-DE" sz="2400" dirty="0" smtClean="0"/>
              <a:t>)   @ 2039 </a:t>
            </a:r>
            <a:r>
              <a:rPr lang="de-DE" sz="2400" dirty="0" err="1" smtClean="0"/>
              <a:t>keV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a </a:t>
            </a:r>
            <a:r>
              <a:rPr lang="de-DE" sz="2400" dirty="0" err="1" smtClean="0"/>
              <a:t>future</a:t>
            </a:r>
            <a:r>
              <a:rPr lang="de-DE" sz="2400" dirty="0" smtClean="0"/>
              <a:t> </a:t>
            </a:r>
            <a:r>
              <a:rPr lang="de-DE" sz="2400" dirty="0" err="1" smtClean="0"/>
              <a:t>one-ton</a:t>
            </a:r>
            <a:r>
              <a:rPr lang="de-DE" sz="2400" dirty="0" smtClean="0"/>
              <a:t> </a:t>
            </a:r>
            <a:r>
              <a:rPr lang="de-DE" sz="2400" dirty="0" err="1" smtClean="0"/>
              <a:t>experiment</a:t>
            </a:r>
            <a:endParaRPr lang="de-DE" sz="2400" dirty="0" smtClean="0">
              <a:sym typeface="Symbol" charset="2"/>
            </a:endParaRPr>
          </a:p>
          <a:p>
            <a:endParaRPr lang="en-US" dirty="0" smtClean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8/29/2010</a:t>
            </a:r>
            <a:endParaRPr lang="en-US" smtClean="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H. Simgen, MPIK Heidelberg, LRT 2010 / Sudbury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71CEE4D-557A-1E4C-9A16-4880D9C62E7F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2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8/29/2010</a:t>
            </a:r>
            <a:endParaRPr lang="en-US" smtClean="0"/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H. Simgen, MPIK Heidelberg, LRT 2010 / Sudbury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263DCC7-BC2A-A148-B396-5ABF01ADAB1A}" type="slidenum">
              <a:rPr lang="en-US"/>
              <a:pPr/>
              <a:t>8</a:t>
            </a:fld>
            <a:endParaRPr lang="en-US"/>
          </a:p>
        </p:txBody>
      </p:sp>
      <p:pic>
        <p:nvPicPr>
          <p:cNvPr id="26629" name="Picture 2" descr="Sala A completa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323850" y="822325"/>
            <a:ext cx="7451725" cy="589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677862"/>
          </a:xfrm>
        </p:spPr>
        <p:txBody>
          <a:bodyPr/>
          <a:lstStyle/>
          <a:p>
            <a:r>
              <a:rPr lang="en-US"/>
              <a:t>GERDA design</a:t>
            </a:r>
          </a:p>
        </p:txBody>
      </p:sp>
      <p:sp>
        <p:nvSpPr>
          <p:cNvPr id="26631" name="Text Box 4"/>
          <p:cNvSpPr txBox="1">
            <a:spLocks noChangeArrowheads="1"/>
          </p:cNvSpPr>
          <p:nvPr/>
        </p:nvSpPr>
        <p:spPr bwMode="auto">
          <a:xfrm>
            <a:off x="3322638" y="1952625"/>
            <a:ext cx="172561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Cleanroom</a:t>
            </a:r>
          </a:p>
        </p:txBody>
      </p:sp>
      <p:sp>
        <p:nvSpPr>
          <p:cNvPr id="26632" name="Rectangle 5"/>
          <p:cNvSpPr>
            <a:spLocks noChangeArrowheads="1"/>
          </p:cNvSpPr>
          <p:nvPr/>
        </p:nvSpPr>
        <p:spPr bwMode="auto">
          <a:xfrm>
            <a:off x="6840538" y="800100"/>
            <a:ext cx="971550" cy="6057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Text Box 6"/>
          <p:cNvSpPr txBox="1">
            <a:spLocks noChangeArrowheads="1"/>
          </p:cNvSpPr>
          <p:nvPr/>
        </p:nvSpPr>
        <p:spPr bwMode="auto">
          <a:xfrm>
            <a:off x="7056438" y="2024063"/>
            <a:ext cx="17145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/>
              <a:t>Lock</a:t>
            </a:r>
          </a:p>
        </p:txBody>
      </p:sp>
      <p:sp>
        <p:nvSpPr>
          <p:cNvPr id="26634" name="Text Box 7"/>
          <p:cNvSpPr txBox="1">
            <a:spLocks noChangeArrowheads="1"/>
          </p:cNvSpPr>
          <p:nvPr/>
        </p:nvSpPr>
        <p:spPr bwMode="auto">
          <a:xfrm>
            <a:off x="7056438" y="3290888"/>
            <a:ext cx="2087562" cy="830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/>
              <a:t>Water tank </a:t>
            </a:r>
            <a:r>
              <a:rPr lang="en-US" sz="2400" dirty="0" smtClean="0"/>
              <a:t>(590 </a:t>
            </a:r>
            <a:r>
              <a:rPr lang="en-US" sz="2400" dirty="0"/>
              <a:t>m</a:t>
            </a:r>
            <a:r>
              <a:rPr lang="en-US" sz="2400" baseline="30000" dirty="0"/>
              <a:t>3</a:t>
            </a:r>
            <a:r>
              <a:rPr lang="en-US" sz="2400" dirty="0"/>
              <a:t> H</a:t>
            </a:r>
            <a:r>
              <a:rPr lang="en-US" sz="2400" baseline="-25000" dirty="0"/>
              <a:t>2</a:t>
            </a:r>
            <a:r>
              <a:rPr lang="en-US" sz="2400" dirty="0"/>
              <a:t>O)</a:t>
            </a:r>
          </a:p>
        </p:txBody>
      </p:sp>
      <p:sp>
        <p:nvSpPr>
          <p:cNvPr id="26635" name="Text Box 8"/>
          <p:cNvSpPr txBox="1">
            <a:spLocks noChangeArrowheads="1"/>
          </p:cNvSpPr>
          <p:nvPr/>
        </p:nvSpPr>
        <p:spPr bwMode="auto">
          <a:xfrm>
            <a:off x="7065963" y="4456113"/>
            <a:ext cx="1806575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/>
              <a:t>Cryostat </a:t>
            </a:r>
            <a:r>
              <a:rPr lang="en-US" sz="2400" dirty="0" smtClean="0"/>
              <a:t>(65 </a:t>
            </a:r>
            <a:r>
              <a:rPr lang="en-US" sz="2400" dirty="0"/>
              <a:t>m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  <a:r>
              <a:rPr lang="en-US" sz="2400" dirty="0" err="1"/>
              <a:t>LAr</a:t>
            </a:r>
            <a:r>
              <a:rPr lang="en-US" sz="2400" dirty="0"/>
              <a:t>)</a:t>
            </a:r>
          </a:p>
        </p:txBody>
      </p:sp>
      <p:sp>
        <p:nvSpPr>
          <p:cNvPr id="26636" name="Freeform 9"/>
          <p:cNvSpPr>
            <a:spLocks/>
          </p:cNvSpPr>
          <p:nvPr/>
        </p:nvSpPr>
        <p:spPr bwMode="auto">
          <a:xfrm>
            <a:off x="4241800" y="2251075"/>
            <a:ext cx="2803525" cy="628650"/>
          </a:xfrm>
          <a:custGeom>
            <a:avLst/>
            <a:gdLst>
              <a:gd name="T0" fmla="*/ 2147483647 w 1766"/>
              <a:gd name="T1" fmla="*/ 0 h 396"/>
              <a:gd name="T2" fmla="*/ 0 w 1766"/>
              <a:gd name="T3" fmla="*/ 2147483647 h 396"/>
              <a:gd name="T4" fmla="*/ 0 60000 65536"/>
              <a:gd name="T5" fmla="*/ 0 60000 65536"/>
              <a:gd name="T6" fmla="*/ 0 w 1766"/>
              <a:gd name="T7" fmla="*/ 0 h 396"/>
              <a:gd name="T8" fmla="*/ 1766 w 1766"/>
              <a:gd name="T9" fmla="*/ 396 h 3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66" h="396">
                <a:moveTo>
                  <a:pt x="1766" y="0"/>
                </a:moveTo>
                <a:lnTo>
                  <a:pt x="0" y="396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7" name="Freeform 10"/>
          <p:cNvSpPr>
            <a:spLocks/>
          </p:cNvSpPr>
          <p:nvPr/>
        </p:nvSpPr>
        <p:spPr bwMode="auto">
          <a:xfrm>
            <a:off x="5418138" y="3551238"/>
            <a:ext cx="1627187" cy="1587"/>
          </a:xfrm>
          <a:custGeom>
            <a:avLst/>
            <a:gdLst>
              <a:gd name="T0" fmla="*/ 2147483647 w 1025"/>
              <a:gd name="T1" fmla="*/ 2147483647 h 1"/>
              <a:gd name="T2" fmla="*/ 0 w 1025"/>
              <a:gd name="T3" fmla="*/ 0 h 1"/>
              <a:gd name="T4" fmla="*/ 0 60000 65536"/>
              <a:gd name="T5" fmla="*/ 0 60000 65536"/>
              <a:gd name="T6" fmla="*/ 0 w 1025"/>
              <a:gd name="T7" fmla="*/ 0 h 1"/>
              <a:gd name="T8" fmla="*/ 1025 w 102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25" h="1">
                <a:moveTo>
                  <a:pt x="1025" y="1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Freeform 11"/>
          <p:cNvSpPr>
            <a:spLocks/>
          </p:cNvSpPr>
          <p:nvPr/>
        </p:nvSpPr>
        <p:spPr bwMode="auto">
          <a:xfrm>
            <a:off x="4219575" y="4700588"/>
            <a:ext cx="2838450" cy="1587"/>
          </a:xfrm>
          <a:custGeom>
            <a:avLst/>
            <a:gdLst>
              <a:gd name="T0" fmla="*/ 2147483647 w 1788"/>
              <a:gd name="T1" fmla="*/ 0 h 1"/>
              <a:gd name="T2" fmla="*/ 0 w 1788"/>
              <a:gd name="T3" fmla="*/ 0 h 1"/>
              <a:gd name="T4" fmla="*/ 0 60000 65536"/>
              <a:gd name="T5" fmla="*/ 0 60000 65536"/>
              <a:gd name="T6" fmla="*/ 0 w 1788"/>
              <a:gd name="T7" fmla="*/ 0 h 1"/>
              <a:gd name="T8" fmla="*/ 1788 w 178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88" h="1">
                <a:moveTo>
                  <a:pt x="1788" y="0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8/29/2010</a:t>
            </a:r>
            <a:endParaRPr lang="en-US" smtClean="0"/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H. Simgen, MPIK Heidelberg, LRT 2010 / Sudbury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35ECCEB-0D86-7D41-8376-3B9296B9B486}" type="slidenum">
              <a:rPr lang="en-US"/>
              <a:pPr/>
              <a:t>9</a:t>
            </a:fld>
            <a:endParaRPr lang="en-US"/>
          </a:p>
        </p:txBody>
      </p:sp>
      <p:pic>
        <p:nvPicPr>
          <p:cNvPr id="27653" name="Picture 13" descr="070201_cryostat-with-shie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2150" y="0"/>
            <a:ext cx="3335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3363"/>
            <a:ext cx="7543800" cy="677862"/>
          </a:xfrm>
        </p:spPr>
        <p:txBody>
          <a:bodyPr/>
          <a:lstStyle/>
          <a:p>
            <a:r>
              <a:rPr lang="en-US"/>
              <a:t>GERDA design</a:t>
            </a:r>
          </a:p>
        </p:txBody>
      </p:sp>
      <p:pic>
        <p:nvPicPr>
          <p:cNvPr id="261124" name="Picture 4" descr="IDEALARRAY_raytrac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9963" y="3392488"/>
            <a:ext cx="3048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1584325" y="3321050"/>
            <a:ext cx="2557463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/>
              <a:t>Germanium-detector array</a:t>
            </a:r>
          </a:p>
        </p:txBody>
      </p:sp>
      <p:sp>
        <p:nvSpPr>
          <p:cNvPr id="27657" name="Text Box 6"/>
          <p:cNvSpPr txBox="1">
            <a:spLocks noChangeArrowheads="1"/>
          </p:cNvSpPr>
          <p:nvPr/>
        </p:nvSpPr>
        <p:spPr bwMode="auto">
          <a:xfrm>
            <a:off x="142875" y="5157788"/>
            <a:ext cx="3998913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/>
              <a:t>Vacuum-insulated double wall stainless steel cryostat</a:t>
            </a:r>
          </a:p>
        </p:txBody>
      </p:sp>
      <p:sp>
        <p:nvSpPr>
          <p:cNvPr id="27658" name="Text Box 7"/>
          <p:cNvSpPr txBox="1">
            <a:spLocks noChangeArrowheads="1"/>
          </p:cNvSpPr>
          <p:nvPr/>
        </p:nvSpPr>
        <p:spPr bwMode="auto">
          <a:xfrm>
            <a:off x="1304925" y="2286000"/>
            <a:ext cx="28448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/>
              <a:t>Additional inner copper shield</a:t>
            </a:r>
          </a:p>
        </p:txBody>
      </p:sp>
      <p:sp>
        <p:nvSpPr>
          <p:cNvPr id="27659" name="Freeform 8"/>
          <p:cNvSpPr>
            <a:spLocks/>
          </p:cNvSpPr>
          <p:nvPr/>
        </p:nvSpPr>
        <p:spPr bwMode="auto">
          <a:xfrm>
            <a:off x="4176713" y="2917825"/>
            <a:ext cx="901700" cy="6350"/>
          </a:xfrm>
          <a:custGeom>
            <a:avLst/>
            <a:gdLst>
              <a:gd name="T0" fmla="*/ 0 w 568"/>
              <a:gd name="T1" fmla="*/ 2147483647 h 4"/>
              <a:gd name="T2" fmla="*/ 2147483647 w 568"/>
              <a:gd name="T3" fmla="*/ 0 h 4"/>
              <a:gd name="T4" fmla="*/ 0 60000 65536"/>
              <a:gd name="T5" fmla="*/ 0 60000 65536"/>
              <a:gd name="T6" fmla="*/ 0 w 568"/>
              <a:gd name="T7" fmla="*/ 0 h 4"/>
              <a:gd name="T8" fmla="*/ 568 w 568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8" h="4">
                <a:moveTo>
                  <a:pt x="0" y="4"/>
                </a:moveTo>
                <a:lnTo>
                  <a:pt x="568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129" name="Freeform 9"/>
          <p:cNvSpPr>
            <a:spLocks/>
          </p:cNvSpPr>
          <p:nvPr/>
        </p:nvSpPr>
        <p:spPr bwMode="auto">
          <a:xfrm>
            <a:off x="4176713" y="3560763"/>
            <a:ext cx="1776412" cy="12700"/>
          </a:xfrm>
          <a:custGeom>
            <a:avLst/>
            <a:gdLst>
              <a:gd name="T0" fmla="*/ 0 w 1119"/>
              <a:gd name="T1" fmla="*/ 2147483647 h 8"/>
              <a:gd name="T2" fmla="*/ 2147483647 w 1119"/>
              <a:gd name="T3" fmla="*/ 0 h 8"/>
              <a:gd name="T4" fmla="*/ 0 60000 65536"/>
              <a:gd name="T5" fmla="*/ 0 60000 65536"/>
              <a:gd name="T6" fmla="*/ 0 w 1119"/>
              <a:gd name="T7" fmla="*/ 0 h 8"/>
              <a:gd name="T8" fmla="*/ 1119 w 1119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9" h="8">
                <a:moveTo>
                  <a:pt x="0" y="8"/>
                </a:moveTo>
                <a:lnTo>
                  <a:pt x="1119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1" name="Freeform 10"/>
          <p:cNvSpPr>
            <a:spLocks/>
          </p:cNvSpPr>
          <p:nvPr/>
        </p:nvSpPr>
        <p:spPr bwMode="auto">
          <a:xfrm>
            <a:off x="4211638" y="5233988"/>
            <a:ext cx="1536700" cy="355600"/>
          </a:xfrm>
          <a:custGeom>
            <a:avLst/>
            <a:gdLst>
              <a:gd name="T0" fmla="*/ 0 w 968"/>
              <a:gd name="T1" fmla="*/ 2147483647 h 224"/>
              <a:gd name="T2" fmla="*/ 2147483647 w 968"/>
              <a:gd name="T3" fmla="*/ 0 h 224"/>
              <a:gd name="T4" fmla="*/ 0 60000 65536"/>
              <a:gd name="T5" fmla="*/ 0 60000 65536"/>
              <a:gd name="T6" fmla="*/ 0 w 968"/>
              <a:gd name="T7" fmla="*/ 0 h 224"/>
              <a:gd name="T8" fmla="*/ 968 w 968"/>
              <a:gd name="T9" fmla="*/ 224 h 2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8" h="224">
                <a:moveTo>
                  <a:pt x="0" y="224"/>
                </a:moveTo>
                <a:lnTo>
                  <a:pt x="968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2" name="Text Box 11"/>
          <p:cNvSpPr txBox="1">
            <a:spLocks noChangeArrowheads="1"/>
          </p:cNvSpPr>
          <p:nvPr/>
        </p:nvSpPr>
        <p:spPr bwMode="auto">
          <a:xfrm>
            <a:off x="1547813" y="4459288"/>
            <a:ext cx="255746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/>
              <a:t>Liquid argon</a:t>
            </a:r>
          </a:p>
        </p:txBody>
      </p:sp>
      <p:sp>
        <p:nvSpPr>
          <p:cNvPr id="27663" name="Line 12"/>
          <p:cNvSpPr>
            <a:spLocks noChangeShapeType="1"/>
          </p:cNvSpPr>
          <p:nvPr/>
        </p:nvSpPr>
        <p:spPr bwMode="auto">
          <a:xfrm>
            <a:off x="4176713" y="4721225"/>
            <a:ext cx="1943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5" grpId="0" animBg="1"/>
      <p:bldP spid="261129" grpId="0" animBg="1"/>
    </p:bldLst>
  </p:timing>
</p:sld>
</file>

<file path=ppt/theme/theme1.xml><?xml version="1.0" encoding="utf-8"?>
<a:theme xmlns:a="http://schemas.openxmlformats.org/drawingml/2006/main" name="1_Network">
  <a:themeElements>
    <a:clrScheme name="1_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1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0000"/>
          <a:buFont typeface="Wingdings" charset="2"/>
          <a:buNone/>
          <a:tabLst/>
          <a:defRPr kumimoji="0" lang="de-DE" sz="30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chemeClr val="tx2"/>
          </a:buClr>
          <a:buSzPct val="70000"/>
          <a:buFont typeface="Wingdings" charset="2"/>
          <a:buNone/>
          <a:tabLst/>
          <a:defRPr kumimoji="0" lang="de-DE" sz="30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10602</TotalTime>
  <Words>2370</Words>
  <Application>Microsoft PowerPoint</Application>
  <PresentationFormat>On-screen Show (4:3)</PresentationFormat>
  <Paragraphs>473</Paragraphs>
  <Slides>34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1_Network</vt:lpstr>
      <vt:lpstr>Low-background aspects of GERDA</vt:lpstr>
      <vt:lpstr>Outline</vt:lpstr>
      <vt:lpstr>The GERDA collaboration</vt:lpstr>
      <vt:lpstr>Double beta decay</vt:lpstr>
      <vt:lpstr>Double beta decay and Majorana neutrino mass</vt:lpstr>
      <vt:lpstr>GERDA sensitivity</vt:lpstr>
      <vt:lpstr>GERDA in brief</vt:lpstr>
      <vt:lpstr>GERDA design</vt:lpstr>
      <vt:lpstr>GERDA design</vt:lpstr>
      <vt:lpstr>Slide 10</vt:lpstr>
      <vt:lpstr>Slide 11</vt:lpstr>
      <vt:lpstr>Slide 12</vt:lpstr>
      <vt:lpstr>Slide 13</vt:lpstr>
      <vt:lpstr>Slide 14</vt:lpstr>
      <vt:lpstr>Slide 15</vt:lpstr>
      <vt:lpstr>Recent progress and status</vt:lpstr>
      <vt:lpstr>GERDA phase II</vt:lpstr>
      <vt:lpstr>Radio-purity of liquid argon</vt:lpstr>
      <vt:lpstr>Results on 222Rn removal from Ar by cryo-adsorption</vt:lpstr>
      <vt:lpstr>Summary on Rn purification of Ar by cryo-adsorption</vt:lpstr>
      <vt:lpstr>222Rn concentration in com- mercial Ar when truck is loaded</vt:lpstr>
      <vt:lpstr>Initial Ar impurities</vt:lpstr>
      <vt:lpstr>222Rn emanation of storage tanks for cryogenic liquids </vt:lpstr>
      <vt:lpstr>222Rn emanation of storage tanks for cryogenic liquids </vt:lpstr>
      <vt:lpstr>The GERDA cryostat</vt:lpstr>
      <vt:lpstr>222Rn emanation test of the GERDA cryostat</vt:lpstr>
      <vt:lpstr>Cryostat 222Rn emanation</vt:lpstr>
      <vt:lpstr>Radon shroud</vt:lpstr>
      <vt:lpstr>Welds as source for SS 222Rn emanantion</vt:lpstr>
      <vt:lpstr>Homogeneity test</vt:lpstr>
      <vt:lpstr>Screening of GERDA FE electronics</vt:lpstr>
      <vt:lpstr>Slide 32</vt:lpstr>
      <vt:lpstr>Slide 33</vt:lpstr>
      <vt:lpstr>Summary and conclusions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Radioactive Noble Gases in BOREXINO  Techniques for Measurement and Purification</dc:title>
  <dc:creator>H S</dc:creator>
  <cp:lastModifiedBy>Hardy Simgen</cp:lastModifiedBy>
  <cp:revision>615</cp:revision>
  <cp:lastPrinted>2010-08-29T14:09:27Z</cp:lastPrinted>
  <dcterms:created xsi:type="dcterms:W3CDTF">2010-08-29T12:54:12Z</dcterms:created>
  <dcterms:modified xsi:type="dcterms:W3CDTF">2010-08-29T14:49:12Z</dcterms:modified>
</cp:coreProperties>
</file>