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BB2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72" y="-102"/>
      </p:cViewPr>
      <p:guideLst>
        <p:guide orient="horz" pos="4319"/>
        <p:guide pos="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22FDDC-17FB-4B9D-8813-74ACFE0E08F1}" type="datetimeFigureOut">
              <a:rPr lang="en-CA"/>
              <a:pPr>
                <a:defRPr/>
              </a:pPr>
              <a:t>29/08/2010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E0D826-6D51-4FD5-BC5D-A8FAE82990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1BEEC7-5FB4-4913-B516-7BCE703554C9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BAB4A-CE9A-46EB-8EED-AE8D8C9BA745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7741EB-F02F-460B-9FED-7EF64AB59A83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384AE-94C2-4BFB-8129-E01C46E94CAE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BFD92-B1A3-4F81-9B93-46D3292D848F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60E772-D2E3-4FED-B00B-ABBB7AC06D5B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33BA3-8857-41F3-BF46-8A8EC8DFC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B7CD-0716-4022-9664-93EC90082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8106F-6537-4E8A-9D51-9BCD07A52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32FDE-7D98-4366-9129-0D370E770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FD73-1AF4-4E06-B133-A6CF807B7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88F75-D3B5-4C7D-A6F7-398BDE7AE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8652E-FC97-468F-8E8C-BB2CD110D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1A24-3AB2-4087-B355-F3942A0C0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" name="Freeform 5"/>
          <p:cNvSpPr/>
          <p:nvPr userDrawn="1"/>
        </p:nvSpPr>
        <p:spPr>
          <a:xfrm>
            <a:off x="4763" y="4816475"/>
            <a:ext cx="9139237" cy="1660525"/>
          </a:xfrm>
          <a:custGeom>
            <a:avLst/>
            <a:gdLst>
              <a:gd name="connsiteX0" fmla="*/ 0 w 7543800"/>
              <a:gd name="connsiteY0" fmla="*/ 0 h 1691640"/>
              <a:gd name="connsiteX1" fmla="*/ 1371600 w 7543800"/>
              <a:gd name="connsiteY1" fmla="*/ 822960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71600 w 7543800"/>
              <a:gd name="connsiteY1" fmla="*/ 822960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61552 w 7543800"/>
              <a:gd name="connsiteY1" fmla="*/ 958613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91697 w 7543800"/>
              <a:gd name="connsiteY1" fmla="*/ 827984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91697 w 7543800"/>
              <a:gd name="connsiteY1" fmla="*/ 827984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8824"/>
              <a:gd name="connsiteY0" fmla="*/ 0 h 1706713"/>
              <a:gd name="connsiteX1" fmla="*/ 1391697 w 7548824"/>
              <a:gd name="connsiteY1" fmla="*/ 827984 h 1706713"/>
              <a:gd name="connsiteX2" fmla="*/ 2712720 w 7548824"/>
              <a:gd name="connsiteY2" fmla="*/ 1264920 h 1706713"/>
              <a:gd name="connsiteX3" fmla="*/ 4130040 w 7548824"/>
              <a:gd name="connsiteY3" fmla="*/ 1508760 h 1706713"/>
              <a:gd name="connsiteX4" fmla="*/ 5897880 w 7548824"/>
              <a:gd name="connsiteY4" fmla="*/ 1661160 h 1706713"/>
              <a:gd name="connsiteX5" fmla="*/ 7548824 w 7548824"/>
              <a:gd name="connsiteY5" fmla="*/ 1706713 h 1706713"/>
              <a:gd name="connsiteX0" fmla="*/ 25986 w 7574810"/>
              <a:gd name="connsiteY0" fmla="*/ 15240 h 1721953"/>
              <a:gd name="connsiteX1" fmla="*/ 0 w 7574810"/>
              <a:gd name="connsiteY1" fmla="*/ 0 h 1721953"/>
              <a:gd name="connsiteX2" fmla="*/ 1417683 w 7574810"/>
              <a:gd name="connsiteY2" fmla="*/ 843224 h 1721953"/>
              <a:gd name="connsiteX3" fmla="*/ 2738706 w 7574810"/>
              <a:gd name="connsiteY3" fmla="*/ 1280160 h 1721953"/>
              <a:gd name="connsiteX4" fmla="*/ 4156026 w 7574810"/>
              <a:gd name="connsiteY4" fmla="*/ 1524000 h 1721953"/>
              <a:gd name="connsiteX5" fmla="*/ 5923866 w 7574810"/>
              <a:gd name="connsiteY5" fmla="*/ 1676400 h 1721953"/>
              <a:gd name="connsiteX6" fmla="*/ 7574810 w 7574810"/>
              <a:gd name="connsiteY6" fmla="*/ 1721953 h 1721953"/>
              <a:gd name="connsiteX0" fmla="*/ 0 w 7548824"/>
              <a:gd name="connsiteY0" fmla="*/ 0 h 1706713"/>
              <a:gd name="connsiteX1" fmla="*/ 51971 w 7548824"/>
              <a:gd name="connsiteY1" fmla="*/ 45720 h 1706713"/>
              <a:gd name="connsiteX2" fmla="*/ 1391697 w 7548824"/>
              <a:gd name="connsiteY2" fmla="*/ 827984 h 1706713"/>
              <a:gd name="connsiteX3" fmla="*/ 2712720 w 7548824"/>
              <a:gd name="connsiteY3" fmla="*/ 1264920 h 1706713"/>
              <a:gd name="connsiteX4" fmla="*/ 4130040 w 7548824"/>
              <a:gd name="connsiteY4" fmla="*/ 1508760 h 1706713"/>
              <a:gd name="connsiteX5" fmla="*/ 5897880 w 7548824"/>
              <a:gd name="connsiteY5" fmla="*/ 1661160 h 1706713"/>
              <a:gd name="connsiteX6" fmla="*/ 7548824 w 7548824"/>
              <a:gd name="connsiteY6" fmla="*/ 1706713 h 1706713"/>
              <a:gd name="connsiteX0" fmla="*/ 0 w 7509846"/>
              <a:gd name="connsiteY0" fmla="*/ 158496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0" fmla="*/ 0 w 7509846"/>
              <a:gd name="connsiteY0" fmla="*/ 158496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58496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09846" h="1660993">
                <a:moveTo>
                  <a:pt x="0" y="1645920"/>
                </a:moveTo>
                <a:lnTo>
                  <a:pt x="12993" y="0"/>
                </a:lnTo>
                <a:cubicBezTo>
                  <a:pt x="369512" y="241692"/>
                  <a:pt x="896268" y="568904"/>
                  <a:pt x="1352719" y="782264"/>
                </a:cubicBezTo>
                <a:cubicBezTo>
                  <a:pt x="1744549" y="957915"/>
                  <a:pt x="2217352" y="1105737"/>
                  <a:pt x="2673742" y="1219200"/>
                </a:cubicBezTo>
                <a:cubicBezTo>
                  <a:pt x="3130132" y="1332663"/>
                  <a:pt x="3560202" y="1397000"/>
                  <a:pt x="4091062" y="1463040"/>
                </a:cubicBezTo>
                <a:cubicBezTo>
                  <a:pt x="4621922" y="1529080"/>
                  <a:pt x="5289105" y="1582448"/>
                  <a:pt x="5858902" y="1615440"/>
                </a:cubicBezTo>
                <a:cubicBezTo>
                  <a:pt x="6428699" y="1648432"/>
                  <a:pt x="6971366" y="1660993"/>
                  <a:pt x="7509846" y="1660993"/>
                </a:cubicBezTo>
                <a:lnTo>
                  <a:pt x="0" y="1645920"/>
                </a:lnTo>
                <a:close/>
              </a:path>
            </a:pathLst>
          </a:custGeom>
          <a:solidFill>
            <a:srgbClr val="002060"/>
          </a:solidFill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" name="TextBox 6"/>
          <p:cNvSpPr txBox="1"/>
          <p:nvPr userDrawn="1"/>
        </p:nvSpPr>
        <p:spPr>
          <a:xfrm>
            <a:off x="255588" y="5400675"/>
            <a:ext cx="187801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Rn</a:t>
            </a:r>
            <a:endParaRPr lang="en-CA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Diffusion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 Polyethylene</a:t>
            </a:r>
          </a:p>
        </p:txBody>
      </p:sp>
      <p:sp>
        <p:nvSpPr>
          <p:cNvPr id="5" name="Rectangle 7"/>
          <p:cNvSpPr/>
          <p:nvPr userDrawn="1"/>
        </p:nvSpPr>
        <p:spPr>
          <a:xfrm>
            <a:off x="0" y="192088"/>
            <a:ext cx="9144000" cy="51435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63513" y="6492875"/>
            <a:ext cx="2895600" cy="365125"/>
          </a:xfrm>
        </p:spPr>
        <p:txBody>
          <a:bodyPr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01863-1F2A-47B1-96D4-60C2569DE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29FCC-5956-4243-8829-31E110207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47BD-171A-4A24-951C-35494313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CA"/>
              <a:t>   LRT workshop 2010 at SNOLAB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3BAF94-4A27-4D4A-8CAC-6E367DC41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5"/>
          <p:cNvSpPr txBox="1">
            <a:spLocks noChangeArrowheads="1"/>
          </p:cNvSpPr>
          <p:nvPr/>
        </p:nvSpPr>
        <p:spPr bwMode="auto">
          <a:xfrm>
            <a:off x="2987675" y="4316413"/>
            <a:ext cx="31686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b="1">
                <a:solidFill>
                  <a:srgbClr val="002060"/>
                </a:solidFill>
                <a:latin typeface="Calibri" pitchFamily="34" charset="0"/>
              </a:rPr>
              <a:t>Wolfgang Rau</a:t>
            </a:r>
          </a:p>
          <a:p>
            <a:pPr algn="ctr"/>
            <a:endParaRPr lang="en-CA" sz="2000" b="1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CA" sz="2000" b="1">
                <a:solidFill>
                  <a:srgbClr val="002060"/>
                </a:solidFill>
                <a:latin typeface="Calibri" pitchFamily="34" charset="0"/>
              </a:rPr>
              <a:t>Queen’s University Kingston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97075" y="1231900"/>
            <a:ext cx="5283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Motivation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Experimental Setup – Diffusion Model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Measurement – Efficiency Simulation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Data Analysis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97075" y="1230313"/>
            <a:ext cx="575945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Motivation</a:t>
            </a:r>
          </a:p>
          <a:p>
            <a:pPr marL="719138" lvl="1" indent="-360363">
              <a:buFont typeface="Courier New" pitchFamily="49" charset="0"/>
              <a:buChar char="o"/>
            </a:pPr>
            <a:r>
              <a:rPr lang="en-CA" sz="2000">
                <a:solidFill>
                  <a:srgbClr val="002060"/>
                </a:solidFill>
                <a:latin typeface="Calibri" pitchFamily="34" charset="0"/>
              </a:rPr>
              <a:t>PE used as shielding in DM experiments</a:t>
            </a:r>
          </a:p>
          <a:p>
            <a:pPr marL="719138" lvl="1" indent="-360363">
              <a:buFont typeface="Courier New" pitchFamily="49" charset="0"/>
              <a:buChar char="o"/>
            </a:pPr>
            <a:r>
              <a:rPr lang="en-CA" sz="2000">
                <a:solidFill>
                  <a:srgbClr val="002060"/>
                </a:solidFill>
                <a:latin typeface="Calibri" pitchFamily="34" charset="0"/>
              </a:rPr>
              <a:t>Rn daughter </a:t>
            </a:r>
            <a:r>
              <a:rPr lang="en-CA" sz="2000" baseline="30000">
                <a:solidFill>
                  <a:srgbClr val="002060"/>
                </a:solidFill>
                <a:latin typeface="Calibri" pitchFamily="34" charset="0"/>
              </a:rPr>
              <a:t>210</a:t>
            </a:r>
            <a:r>
              <a:rPr lang="en-CA" sz="2000">
                <a:solidFill>
                  <a:srgbClr val="002060"/>
                </a:solidFill>
                <a:latin typeface="Calibri" pitchFamily="34" charset="0"/>
              </a:rPr>
              <a:t>Po may produce neutrons (</a:t>
            </a:r>
            <a:r>
              <a:rPr lang="en-CA" sz="2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</a:t>
            </a:r>
            <a:r>
              <a:rPr lang="en-CA" sz="2000">
                <a:solidFill>
                  <a:srgbClr val="002060"/>
                </a:solidFill>
                <a:latin typeface="Calibri" pitchFamily="34" charset="0"/>
              </a:rPr>
              <a:t>,n)</a:t>
            </a:r>
          </a:p>
          <a:p>
            <a:pPr marL="719138" lvl="1" indent="-360363">
              <a:buFont typeface="Courier New" pitchFamily="49" charset="0"/>
              <a:buChar char="o"/>
            </a:pPr>
            <a:r>
              <a:rPr lang="en-CA" sz="2000">
                <a:solidFill>
                  <a:srgbClr val="002060"/>
                </a:solidFill>
                <a:latin typeface="Calibri" pitchFamily="34" charset="0"/>
              </a:rPr>
              <a:t>Determine allowed exposure of PE to air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Experimental Setup – Diffusion Model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Measurement – Efficiency Simulation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en-CA" sz="2400">
                <a:solidFill>
                  <a:srgbClr val="002060"/>
                </a:solidFill>
                <a:latin typeface="Calibri" pitchFamily="34" charset="0"/>
              </a:rPr>
              <a:t>Data Analysis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DFCF43-8FFA-40A3-90A3-BC5CE3B420B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4341" name="Footer Placeholder 9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12" name="Freeform 11"/>
          <p:cNvSpPr/>
          <p:nvPr/>
        </p:nvSpPr>
        <p:spPr>
          <a:xfrm>
            <a:off x="4763" y="4816475"/>
            <a:ext cx="9139237" cy="1660525"/>
          </a:xfrm>
          <a:custGeom>
            <a:avLst/>
            <a:gdLst>
              <a:gd name="connsiteX0" fmla="*/ 0 w 7543800"/>
              <a:gd name="connsiteY0" fmla="*/ 0 h 1691640"/>
              <a:gd name="connsiteX1" fmla="*/ 1371600 w 7543800"/>
              <a:gd name="connsiteY1" fmla="*/ 822960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71600 w 7543800"/>
              <a:gd name="connsiteY1" fmla="*/ 822960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61552 w 7543800"/>
              <a:gd name="connsiteY1" fmla="*/ 958613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91697 w 7543800"/>
              <a:gd name="connsiteY1" fmla="*/ 827984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3800"/>
              <a:gd name="connsiteY0" fmla="*/ 0 h 1691640"/>
              <a:gd name="connsiteX1" fmla="*/ 1391697 w 7543800"/>
              <a:gd name="connsiteY1" fmla="*/ 827984 h 1691640"/>
              <a:gd name="connsiteX2" fmla="*/ 2712720 w 7543800"/>
              <a:gd name="connsiteY2" fmla="*/ 1264920 h 1691640"/>
              <a:gd name="connsiteX3" fmla="*/ 4130040 w 7543800"/>
              <a:gd name="connsiteY3" fmla="*/ 1508760 h 1691640"/>
              <a:gd name="connsiteX4" fmla="*/ 5897880 w 7543800"/>
              <a:gd name="connsiteY4" fmla="*/ 1661160 h 1691640"/>
              <a:gd name="connsiteX5" fmla="*/ 7543800 w 7543800"/>
              <a:gd name="connsiteY5" fmla="*/ 1691640 h 1691640"/>
              <a:gd name="connsiteX0" fmla="*/ 0 w 7548824"/>
              <a:gd name="connsiteY0" fmla="*/ 0 h 1706713"/>
              <a:gd name="connsiteX1" fmla="*/ 1391697 w 7548824"/>
              <a:gd name="connsiteY1" fmla="*/ 827984 h 1706713"/>
              <a:gd name="connsiteX2" fmla="*/ 2712720 w 7548824"/>
              <a:gd name="connsiteY2" fmla="*/ 1264920 h 1706713"/>
              <a:gd name="connsiteX3" fmla="*/ 4130040 w 7548824"/>
              <a:gd name="connsiteY3" fmla="*/ 1508760 h 1706713"/>
              <a:gd name="connsiteX4" fmla="*/ 5897880 w 7548824"/>
              <a:gd name="connsiteY4" fmla="*/ 1661160 h 1706713"/>
              <a:gd name="connsiteX5" fmla="*/ 7548824 w 7548824"/>
              <a:gd name="connsiteY5" fmla="*/ 1706713 h 1706713"/>
              <a:gd name="connsiteX0" fmla="*/ 25986 w 7574810"/>
              <a:gd name="connsiteY0" fmla="*/ 15240 h 1721953"/>
              <a:gd name="connsiteX1" fmla="*/ 0 w 7574810"/>
              <a:gd name="connsiteY1" fmla="*/ 0 h 1721953"/>
              <a:gd name="connsiteX2" fmla="*/ 1417683 w 7574810"/>
              <a:gd name="connsiteY2" fmla="*/ 843224 h 1721953"/>
              <a:gd name="connsiteX3" fmla="*/ 2738706 w 7574810"/>
              <a:gd name="connsiteY3" fmla="*/ 1280160 h 1721953"/>
              <a:gd name="connsiteX4" fmla="*/ 4156026 w 7574810"/>
              <a:gd name="connsiteY4" fmla="*/ 1524000 h 1721953"/>
              <a:gd name="connsiteX5" fmla="*/ 5923866 w 7574810"/>
              <a:gd name="connsiteY5" fmla="*/ 1676400 h 1721953"/>
              <a:gd name="connsiteX6" fmla="*/ 7574810 w 7574810"/>
              <a:gd name="connsiteY6" fmla="*/ 1721953 h 1721953"/>
              <a:gd name="connsiteX0" fmla="*/ 0 w 7548824"/>
              <a:gd name="connsiteY0" fmla="*/ 0 h 1706713"/>
              <a:gd name="connsiteX1" fmla="*/ 51971 w 7548824"/>
              <a:gd name="connsiteY1" fmla="*/ 45720 h 1706713"/>
              <a:gd name="connsiteX2" fmla="*/ 1391697 w 7548824"/>
              <a:gd name="connsiteY2" fmla="*/ 827984 h 1706713"/>
              <a:gd name="connsiteX3" fmla="*/ 2712720 w 7548824"/>
              <a:gd name="connsiteY3" fmla="*/ 1264920 h 1706713"/>
              <a:gd name="connsiteX4" fmla="*/ 4130040 w 7548824"/>
              <a:gd name="connsiteY4" fmla="*/ 1508760 h 1706713"/>
              <a:gd name="connsiteX5" fmla="*/ 5897880 w 7548824"/>
              <a:gd name="connsiteY5" fmla="*/ 1661160 h 1706713"/>
              <a:gd name="connsiteX6" fmla="*/ 7548824 w 7548824"/>
              <a:gd name="connsiteY6" fmla="*/ 1706713 h 1706713"/>
              <a:gd name="connsiteX0" fmla="*/ 0 w 7509846"/>
              <a:gd name="connsiteY0" fmla="*/ 158496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0" fmla="*/ 0 w 7509846"/>
              <a:gd name="connsiteY0" fmla="*/ 158496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58496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  <a:gd name="connsiteX0" fmla="*/ 0 w 7509846"/>
              <a:gd name="connsiteY0" fmla="*/ 1645920 h 1660993"/>
              <a:gd name="connsiteX1" fmla="*/ 12993 w 7509846"/>
              <a:gd name="connsiteY1" fmla="*/ 0 h 1660993"/>
              <a:gd name="connsiteX2" fmla="*/ 1352719 w 7509846"/>
              <a:gd name="connsiteY2" fmla="*/ 782264 h 1660993"/>
              <a:gd name="connsiteX3" fmla="*/ 2673742 w 7509846"/>
              <a:gd name="connsiteY3" fmla="*/ 1219200 h 1660993"/>
              <a:gd name="connsiteX4" fmla="*/ 4091062 w 7509846"/>
              <a:gd name="connsiteY4" fmla="*/ 1463040 h 1660993"/>
              <a:gd name="connsiteX5" fmla="*/ 5858902 w 7509846"/>
              <a:gd name="connsiteY5" fmla="*/ 1615440 h 1660993"/>
              <a:gd name="connsiteX6" fmla="*/ 7509846 w 7509846"/>
              <a:gd name="connsiteY6" fmla="*/ 1660993 h 1660993"/>
              <a:gd name="connsiteX7" fmla="*/ 0 w 7509846"/>
              <a:gd name="connsiteY7" fmla="*/ 1645920 h 166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09846" h="1660993">
                <a:moveTo>
                  <a:pt x="0" y="1645920"/>
                </a:moveTo>
                <a:lnTo>
                  <a:pt x="12993" y="0"/>
                </a:lnTo>
                <a:cubicBezTo>
                  <a:pt x="369512" y="241692"/>
                  <a:pt x="896268" y="568904"/>
                  <a:pt x="1352719" y="782264"/>
                </a:cubicBezTo>
                <a:cubicBezTo>
                  <a:pt x="1744549" y="957915"/>
                  <a:pt x="2217352" y="1105737"/>
                  <a:pt x="2673742" y="1219200"/>
                </a:cubicBezTo>
                <a:cubicBezTo>
                  <a:pt x="3130132" y="1332663"/>
                  <a:pt x="3560202" y="1397000"/>
                  <a:pt x="4091062" y="1463040"/>
                </a:cubicBezTo>
                <a:cubicBezTo>
                  <a:pt x="4621922" y="1529080"/>
                  <a:pt x="5289105" y="1582448"/>
                  <a:pt x="5858902" y="1615440"/>
                </a:cubicBezTo>
                <a:cubicBezTo>
                  <a:pt x="6428699" y="1648432"/>
                  <a:pt x="6971366" y="1660993"/>
                  <a:pt x="7509846" y="1660993"/>
                </a:cubicBezTo>
                <a:lnTo>
                  <a:pt x="0" y="1645920"/>
                </a:lnTo>
                <a:close/>
              </a:path>
            </a:pathLst>
          </a:custGeom>
          <a:solidFill>
            <a:srgbClr val="002060"/>
          </a:solidFill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1724025" y="168275"/>
            <a:ext cx="56959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Radon Diffusion In Polyethylene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363538" y="992188"/>
            <a:ext cx="447675" cy="44926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386" name="Footer Placeholder 1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F6A90A-CD13-4D6E-B76F-22C318DE2562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2051" name="Chamber Picture" descr="C:\Users\Wolfgang\Eigene\Dienst\Projekte\Rn_Queens\RnDiff\ExposureChamber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6114" t="4208" r="7124" b="2911"/>
          <a:stretch>
            <a:fillRect/>
          </a:stretch>
        </p:blipFill>
        <p:spPr bwMode="auto">
          <a:xfrm>
            <a:off x="641350" y="1628775"/>
            <a:ext cx="3754438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" name="Group 101"/>
          <p:cNvGrpSpPr>
            <a:grpSpLocks/>
          </p:cNvGrpSpPr>
          <p:nvPr/>
        </p:nvGrpSpPr>
        <p:grpSpPr bwMode="auto">
          <a:xfrm>
            <a:off x="557213" y="2305050"/>
            <a:ext cx="1917700" cy="1412875"/>
            <a:chOff x="682622" y="2277983"/>
            <a:chExt cx="1916201" cy="1411699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96372" y="2277983"/>
              <a:ext cx="1070725" cy="51392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496372" y="3172588"/>
              <a:ext cx="1102451" cy="51709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2" name="TextBox 11"/>
            <p:cNvSpPr txBox="1">
              <a:spLocks noChangeArrowheads="1"/>
            </p:cNvSpPr>
            <p:nvPr/>
          </p:nvSpPr>
          <p:spPr bwMode="auto">
            <a:xfrm>
              <a:off x="682622" y="2563090"/>
              <a:ext cx="104227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Radon </a:t>
              </a:r>
              <a:br>
                <a:rPr lang="en-CA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Chamber</a:t>
              </a:r>
            </a:p>
          </p:txBody>
        </p:sp>
      </p:grpSp>
      <p:grpSp>
        <p:nvGrpSpPr>
          <p:cNvPr id="103" name="Group 102"/>
          <p:cNvGrpSpPr>
            <a:grpSpLocks/>
          </p:cNvGrpSpPr>
          <p:nvPr/>
        </p:nvGrpSpPr>
        <p:grpSpPr bwMode="auto">
          <a:xfrm>
            <a:off x="2708275" y="1943100"/>
            <a:ext cx="1974850" cy="1471613"/>
            <a:chOff x="2695081" y="1957139"/>
            <a:chExt cx="1973757" cy="1471858"/>
          </a:xfrm>
        </p:grpSpPr>
        <p:cxnSp>
          <p:nvCxnSpPr>
            <p:cNvPr id="13" name="Straight Arrow Connector 12"/>
            <p:cNvCxnSpPr/>
            <p:nvPr/>
          </p:nvCxnSpPr>
          <p:spPr>
            <a:xfrm rot="10800000">
              <a:off x="2695081" y="1957139"/>
              <a:ext cx="793311" cy="74624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2758546" y="3070162"/>
              <a:ext cx="767925" cy="35883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29" name="TextBox 19"/>
            <p:cNvSpPr txBox="1">
              <a:spLocks noChangeArrowheads="1"/>
            </p:cNvSpPr>
            <p:nvPr/>
          </p:nvSpPr>
          <p:spPr bwMode="auto">
            <a:xfrm>
              <a:off x="3472677" y="2495349"/>
              <a:ext cx="1196161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PE sample </a:t>
              </a:r>
            </a:p>
            <a:p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(stack of </a:t>
              </a:r>
            </a:p>
            <a:p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sheets)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30263" y="4884738"/>
            <a:ext cx="3421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>
                <a:solidFill>
                  <a:srgbClr val="002060"/>
                </a:solidFill>
                <a:latin typeface="Calibri" pitchFamily="34" charset="0"/>
              </a:rPr>
              <a:t>Fill radon into chamber repeatedly</a:t>
            </a:r>
          </a:p>
          <a:p>
            <a:pPr algn="r"/>
            <a:r>
              <a:rPr lang="en-CA">
                <a:solidFill>
                  <a:srgbClr val="002060"/>
                </a:solidFill>
                <a:latin typeface="Calibri" pitchFamily="34" charset="0"/>
              </a:rPr>
              <a:t>Let it diffuse and decay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5763" y="882650"/>
            <a:ext cx="457676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1   </a:t>
            </a:r>
            <a:r>
              <a:rPr lang="en-CA" sz="3600" b="1" u="sng" dirty="0">
                <a:solidFill>
                  <a:srgbClr val="002060"/>
                </a:solidFill>
                <a:latin typeface="+mn-lt"/>
              </a:rPr>
              <a:t>Exposure - Diffusion</a:t>
            </a:r>
            <a:endParaRPr lang="en-CA" b="1" u="sng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859338" y="1516063"/>
            <a:ext cx="4065587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Constant Rn concentration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infinite exposure time</a:t>
            </a:r>
            <a:br>
              <a:rPr lang="en-CA">
                <a:solidFill>
                  <a:srgbClr val="002060"/>
                </a:solidFill>
                <a:latin typeface="Calibri" pitchFamily="34" charset="0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 exponential profile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Actual Rn concentration C(t) (example):</a:t>
            </a: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/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/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	 need a diffusion and decay model</a:t>
            </a:r>
            <a:endParaRPr lang="en-CA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027" name="Exposure History" descr="C:\Users\Wolfgang\Eigene\Dienst\Projekte\Rn_Queens\RnDiff\W_090517\longlived\plots\HMWPE_ExposureHistor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3975" y="2670175"/>
            <a:ext cx="2808288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DiffusionSurface" descr="C:\Users\Wolfgang\Eigene\Dienst\Projekte\Rn_Queens\RnDiff\W_090517\longlived\plots\HMWPE_diff_surface.png"/>
          <p:cNvPicPr>
            <a:picLocks noChangeAspect="1" noChangeArrowheads="1"/>
          </p:cNvPicPr>
          <p:nvPr/>
        </p:nvPicPr>
        <p:blipFill>
          <a:blip r:embed="rId5"/>
          <a:srcRect l="20000" t="8690" r="13393" b="41603"/>
          <a:stretch>
            <a:fillRect/>
          </a:stretch>
        </p:blipFill>
        <p:spPr bwMode="auto">
          <a:xfrm>
            <a:off x="5499100" y="5440363"/>
            <a:ext cx="205105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1" name="Group 100"/>
          <p:cNvGrpSpPr>
            <a:grpSpLocks/>
          </p:cNvGrpSpPr>
          <p:nvPr/>
        </p:nvGrpSpPr>
        <p:grpSpPr bwMode="auto">
          <a:xfrm>
            <a:off x="4964113" y="5461000"/>
            <a:ext cx="366712" cy="692150"/>
            <a:chOff x="4963886" y="5461069"/>
            <a:chExt cx="366556" cy="692331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>
              <a:off x="4983484" y="5806441"/>
              <a:ext cx="692331" cy="1586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26" name="TextBox 55"/>
            <p:cNvSpPr txBox="1">
              <a:spLocks noChangeArrowheads="1"/>
            </p:cNvSpPr>
            <p:nvPr/>
          </p:nvSpPr>
          <p:spPr bwMode="auto">
            <a:xfrm>
              <a:off x="4963886" y="5734594"/>
              <a:ext cx="2840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5443538" y="5064125"/>
            <a:ext cx="1149350" cy="369888"/>
            <a:chOff x="5443654" y="5064034"/>
            <a:chExt cx="1149087" cy="369332"/>
          </a:xfrm>
        </p:grpSpPr>
        <p:cxnSp>
          <p:nvCxnSpPr>
            <p:cNvPr id="54" name="Straight Arrow Connector 53"/>
            <p:cNvCxnSpPr/>
            <p:nvPr/>
          </p:nvCxnSpPr>
          <p:spPr>
            <a:xfrm>
              <a:off x="5443654" y="5260588"/>
              <a:ext cx="852292" cy="317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24" name="TextBox 56"/>
            <p:cNvSpPr txBox="1">
              <a:spLocks noChangeArrowheads="1"/>
            </p:cNvSpPr>
            <p:nvPr/>
          </p:nvSpPr>
          <p:spPr bwMode="auto">
            <a:xfrm>
              <a:off x="6331131" y="5064034"/>
              <a:ext cx="2616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latin typeface="Calibri" pitchFamily="34" charset="0"/>
                </a:rPr>
                <a:t>t</a:t>
              </a:r>
            </a:p>
          </p:txBody>
        </p:sp>
      </p:grpSp>
      <p:sp>
        <p:nvSpPr>
          <p:cNvPr id="58" name="Down Arrow 57"/>
          <p:cNvSpPr/>
          <p:nvPr/>
        </p:nvSpPr>
        <p:spPr>
          <a:xfrm>
            <a:off x="6243638" y="4349750"/>
            <a:ext cx="469900" cy="1071563"/>
          </a:xfrm>
          <a:prstGeom prst="downArrow">
            <a:avLst/>
          </a:prstGeom>
          <a:gradFill flip="none" rotWithShape="1">
            <a:gsLst>
              <a:gs pos="0">
                <a:srgbClr val="3333F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2730500" y="4510088"/>
            <a:ext cx="6413500" cy="2144712"/>
            <a:chOff x="2024743" y="3762103"/>
            <a:chExt cx="6413863" cy="2144937"/>
          </a:xfrm>
        </p:grpSpPr>
        <p:pic>
          <p:nvPicPr>
            <p:cNvPr id="16407" name="Picture 4" descr="C:\Users\Wolfgang\Eigene\Dienst\Projekte\Rn_Queens\RnDiff\W_090517\longlived\plots\HMWPE_diff_surface.png"/>
            <p:cNvPicPr>
              <a:picLocks noChangeAspect="1" noChangeArrowheads="1"/>
            </p:cNvPicPr>
            <p:nvPr/>
          </p:nvPicPr>
          <p:blipFill>
            <a:blip r:embed="rId5"/>
            <a:srcRect l="23885" t="8649" r="70763" b="82887"/>
            <a:stretch>
              <a:fillRect/>
            </a:stretch>
          </p:blipFill>
          <p:spPr bwMode="auto">
            <a:xfrm>
              <a:off x="2024743" y="3762103"/>
              <a:ext cx="6413863" cy="2144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408" name="Group 88"/>
            <p:cNvGrpSpPr>
              <a:grpSpLocks/>
            </p:cNvGrpSpPr>
            <p:nvPr/>
          </p:nvGrpSpPr>
          <p:grpSpPr bwMode="auto">
            <a:xfrm>
              <a:off x="4794068" y="4097382"/>
              <a:ext cx="1466126" cy="1371601"/>
              <a:chOff x="4794068" y="4097382"/>
              <a:chExt cx="1466126" cy="137160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793500" y="4362241"/>
                <a:ext cx="182573" cy="2619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972898" y="4097100"/>
                <a:ext cx="182572" cy="2619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972898" y="4367003"/>
                <a:ext cx="182572" cy="2619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972898" y="4624205"/>
                <a:ext cx="182572" cy="2603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cxnSp>
            <p:nvCxnSpPr>
              <p:cNvPr id="64" name="Straight Arrow Connector 63"/>
              <p:cNvCxnSpPr/>
              <p:nvPr/>
            </p:nvCxnSpPr>
            <p:spPr>
              <a:xfrm rot="16200000" flipH="1">
                <a:off x="4836357" y="4549590"/>
                <a:ext cx="303245" cy="1920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rot="5400000" flipH="1" flipV="1">
                <a:off x="4848265" y="4236025"/>
                <a:ext cx="276254" cy="1889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>
                <a:off x="4885580" y="4479728"/>
                <a:ext cx="211150" cy="63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ectangle 73"/>
              <p:cNvSpPr/>
              <p:nvPr/>
            </p:nvSpPr>
            <p:spPr>
              <a:xfrm>
                <a:off x="6077861" y="4946502"/>
                <a:ext cx="182572" cy="2603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5895287" y="4681361"/>
                <a:ext cx="184160" cy="2603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895287" y="4951265"/>
                <a:ext cx="184160" cy="2603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5895287" y="5206879"/>
                <a:ext cx="184160" cy="2619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cxnSp>
            <p:nvCxnSpPr>
              <p:cNvPr id="78" name="Straight Arrow Connector 77"/>
              <p:cNvCxnSpPr/>
              <p:nvPr/>
            </p:nvCxnSpPr>
            <p:spPr>
              <a:xfrm rot="16200000" flipH="1">
                <a:off x="5930207" y="4819493"/>
                <a:ext cx="287368" cy="1698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 rot="5400000" flipH="1" flipV="1">
                <a:off x="5931796" y="5146552"/>
                <a:ext cx="274667" cy="18257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>
                <a:off x="5969905" y="5076691"/>
                <a:ext cx="20638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4668838" y="3941763"/>
            <a:ext cx="1814512" cy="369887"/>
            <a:chOff x="5540637" y="4509852"/>
            <a:chExt cx="1814104" cy="369332"/>
          </a:xfrm>
        </p:grpSpPr>
        <p:cxnSp>
          <p:nvCxnSpPr>
            <p:cNvPr id="91" name="Straight Arrow Connector 90"/>
            <p:cNvCxnSpPr/>
            <p:nvPr/>
          </p:nvCxnSpPr>
          <p:spPr>
            <a:xfrm>
              <a:off x="5540637" y="4706407"/>
              <a:ext cx="1539529" cy="47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6" name="TextBox 91"/>
            <p:cNvSpPr txBox="1">
              <a:spLocks noChangeArrowheads="1"/>
            </p:cNvSpPr>
            <p:nvPr/>
          </p:nvSpPr>
          <p:spPr bwMode="auto">
            <a:xfrm>
              <a:off x="7093131" y="4509852"/>
              <a:ext cx="2616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latin typeface="Calibri" pitchFamily="34" charset="0"/>
                </a:rPr>
                <a:t>t</a:t>
              </a:r>
            </a:p>
          </p:txBody>
        </p:sp>
      </p:grp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924300" y="4405313"/>
            <a:ext cx="284163" cy="1189037"/>
            <a:chOff x="4215742" y="5032372"/>
            <a:chExt cx="284052" cy="1189115"/>
          </a:xfrm>
        </p:grpSpPr>
        <p:cxnSp>
          <p:nvCxnSpPr>
            <p:cNvPr id="95" name="Straight Arrow Connector 94"/>
            <p:cNvCxnSpPr/>
            <p:nvPr/>
          </p:nvCxnSpPr>
          <p:spPr>
            <a:xfrm rot="5400000">
              <a:off x="4116453" y="5979377"/>
              <a:ext cx="482632" cy="1586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3" name="TextBox 95"/>
            <p:cNvSpPr txBox="1">
              <a:spLocks noChangeArrowheads="1"/>
            </p:cNvSpPr>
            <p:nvPr/>
          </p:nvSpPr>
          <p:spPr bwMode="auto">
            <a:xfrm>
              <a:off x="4215742" y="5429793"/>
              <a:ext cx="2840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latin typeface="Calibri" pitchFamily="34" charset="0"/>
                </a:rPr>
                <a:t>x</a:t>
              </a:r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 rot="-5400000">
              <a:off x="4116453" y="5272894"/>
              <a:ext cx="482632" cy="1586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" fill="hold"/>
                                        <p:tgtEl>
                                          <p:spTgt spid="90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500" fill="hold"/>
                                        <p:tgtEl>
                                          <p:spTgt spid="90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56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-0.07726 -0.07894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3" grpId="0" uiExpand="1" build="p"/>
      <p:bldP spid="58" grpId="0" animBg="1"/>
      <p:bldP spid="5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PE"/>
          <p:cNvGrpSpPr>
            <a:grpSpLocks/>
          </p:cNvGrpSpPr>
          <p:nvPr/>
        </p:nvGrpSpPr>
        <p:grpSpPr bwMode="auto">
          <a:xfrm>
            <a:off x="941388" y="2797175"/>
            <a:ext cx="3187700" cy="760413"/>
            <a:chOff x="941295" y="2796989"/>
            <a:chExt cx="3187792" cy="760598"/>
          </a:xfrm>
        </p:grpSpPr>
        <p:sp>
          <p:nvSpPr>
            <p:cNvPr id="6" name="Rectangle 5"/>
            <p:cNvSpPr/>
            <p:nvPr/>
          </p:nvSpPr>
          <p:spPr>
            <a:xfrm>
              <a:off x="1000034" y="2843038"/>
              <a:ext cx="3129053" cy="71454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18483" name="TextBox 11"/>
            <p:cNvSpPr txBox="1">
              <a:spLocks noChangeArrowheads="1"/>
            </p:cNvSpPr>
            <p:nvPr/>
          </p:nvSpPr>
          <p:spPr bwMode="auto">
            <a:xfrm>
              <a:off x="941295" y="2796989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latin typeface="Calibri" pitchFamily="34" charset="0"/>
                </a:rPr>
                <a:t>PE</a:t>
              </a:r>
            </a:p>
          </p:txBody>
        </p:sp>
      </p:grpSp>
      <p:sp>
        <p:nvSpPr>
          <p:cNvPr id="18434" name="Footer Placeholder 1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826B-BA86-42D2-B8E9-F8E752E0C6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3538" y="992188"/>
            <a:ext cx="447675" cy="44926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85763" y="882650"/>
            <a:ext cx="26035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   </a:t>
            </a:r>
            <a:r>
              <a:rPr lang="en-CA" sz="3600" b="1" u="sng" dirty="0">
                <a:solidFill>
                  <a:srgbClr val="002060"/>
                </a:solidFill>
                <a:latin typeface="+mn-lt"/>
              </a:rPr>
              <a:t>Detection</a:t>
            </a:r>
            <a:endParaRPr lang="en-CA" b="1" u="sng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2881313" y="2028825"/>
            <a:ext cx="681037" cy="1257300"/>
            <a:chOff x="2904288" y="2028355"/>
            <a:chExt cx="681726" cy="1257770"/>
          </a:xfrm>
        </p:grpSpPr>
        <p:cxnSp>
          <p:nvCxnSpPr>
            <p:cNvPr id="10" name="Straight Arrow Connector 9"/>
            <p:cNvCxnSpPr/>
            <p:nvPr/>
          </p:nvCxnSpPr>
          <p:spPr>
            <a:xfrm rot="16200000" flipV="1">
              <a:off x="2721106" y="2421216"/>
              <a:ext cx="1129134" cy="600682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2904288" y="2028355"/>
              <a:ext cx="57208" cy="5717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3" name="Alpha Detector"/>
          <p:cNvGrpSpPr>
            <a:grpSpLocks/>
          </p:cNvGrpSpPr>
          <p:nvPr/>
        </p:nvGrpSpPr>
        <p:grpSpPr bwMode="auto">
          <a:xfrm>
            <a:off x="1071563" y="1725613"/>
            <a:ext cx="2986087" cy="369887"/>
            <a:chOff x="1071562" y="1725706"/>
            <a:chExt cx="2986087" cy="369332"/>
          </a:xfrm>
        </p:grpSpPr>
        <p:sp>
          <p:nvSpPr>
            <p:cNvPr id="7" name="Rectangle 6"/>
            <p:cNvSpPr/>
            <p:nvPr/>
          </p:nvSpPr>
          <p:spPr>
            <a:xfrm>
              <a:off x="1071562" y="1828738"/>
              <a:ext cx="2986087" cy="171193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2149" y="1725706"/>
              <a:ext cx="1204913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sym typeface="Symbol"/>
                </a:rPr>
                <a:t> </a:t>
              </a:r>
              <a:r>
                <a:rPr lang="en-CA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Detector</a:t>
              </a:r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rot="16200000" flipV="1">
            <a:off x="3205163" y="2967038"/>
            <a:ext cx="555625" cy="295275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2568575" y="2181225"/>
            <a:ext cx="881063" cy="1136650"/>
            <a:chOff x="2567828" y="2180755"/>
            <a:chExt cx="882185" cy="1136747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449219" y="2418437"/>
              <a:ext cx="1017674" cy="780456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392790" y="2180755"/>
              <a:ext cx="57223" cy="5715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1839913" y="2019300"/>
            <a:ext cx="434975" cy="1131888"/>
            <a:chOff x="1839369" y="2019391"/>
            <a:chExt cx="435350" cy="1132085"/>
          </a:xfrm>
        </p:grpSpPr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1512421" y="2433667"/>
              <a:ext cx="1044757" cy="390862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2217520" y="2019391"/>
              <a:ext cx="57199" cy="5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2930525" y="3181350"/>
            <a:ext cx="177800" cy="717550"/>
            <a:chOff x="2930839" y="3180711"/>
            <a:chExt cx="177193" cy="718627"/>
          </a:xfrm>
        </p:grpSpPr>
        <p:cxnSp>
          <p:nvCxnSpPr>
            <p:cNvPr id="32" name="Straight Arrow Connector 31"/>
            <p:cNvCxnSpPr/>
            <p:nvPr/>
          </p:nvCxnSpPr>
          <p:spPr>
            <a:xfrm rot="5400000">
              <a:off x="2736331" y="3417936"/>
              <a:ext cx="608926" cy="134476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2930839" y="3842102"/>
              <a:ext cx="56955" cy="5723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23875" y="2332038"/>
            <a:ext cx="1416050" cy="735012"/>
            <a:chOff x="523130" y="2332411"/>
            <a:chExt cx="1417348" cy="734057"/>
          </a:xfrm>
        </p:grpSpPr>
        <p:cxnSp>
          <p:nvCxnSpPr>
            <p:cNvPr id="30" name="Straight Arrow Connector 29"/>
            <p:cNvCxnSpPr/>
            <p:nvPr/>
          </p:nvCxnSpPr>
          <p:spPr>
            <a:xfrm rot="10800000">
              <a:off x="610523" y="2397413"/>
              <a:ext cx="1329955" cy="669055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523130" y="2332411"/>
              <a:ext cx="57202" cy="570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1400175" y="3259138"/>
            <a:ext cx="477838" cy="681037"/>
            <a:chOff x="1400907" y="3259272"/>
            <a:chExt cx="476505" cy="680421"/>
          </a:xfrm>
        </p:grpSpPr>
        <p:cxnSp>
          <p:nvCxnSpPr>
            <p:cNvPr id="41" name="Straight Arrow Connector 40"/>
            <p:cNvCxnSpPr/>
            <p:nvPr/>
          </p:nvCxnSpPr>
          <p:spPr>
            <a:xfrm rot="16200000" flipH="1">
              <a:off x="1310916" y="3349263"/>
              <a:ext cx="580499" cy="400518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820421" y="3882595"/>
              <a:ext cx="56991" cy="5709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3746500" y="2025650"/>
            <a:ext cx="195263" cy="895350"/>
            <a:chOff x="3745734" y="2025382"/>
            <a:chExt cx="196670" cy="895881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 flipV="1">
              <a:off x="3461391" y="2440250"/>
              <a:ext cx="806928" cy="155098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745734" y="2025382"/>
              <a:ext cx="57562" cy="571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859338" y="1700213"/>
            <a:ext cx="40608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Monte Carlo for 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 emission (geometry)</a:t>
            </a:r>
            <a:endParaRPr lang="en-CA">
              <a:solidFill>
                <a:srgbClr val="002060"/>
              </a:solidFill>
              <a:latin typeface="Calibri" pitchFamily="34" charset="0"/>
            </a:endParaRP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Determine 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 energy loss in PE (SRIM)</a:t>
            </a:r>
            <a:r>
              <a:rPr lang="en-CA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CA">
                <a:solidFill>
                  <a:srgbClr val="002060"/>
                </a:solidFill>
                <a:latin typeface="Calibri" pitchFamily="34" charset="0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 detection efficiency and E spectrum </a:t>
            </a:r>
          </a:p>
          <a:p>
            <a:pPr marL="182563" indent="-182563"/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Rn decay in air pockets  surface Po</a:t>
            </a:r>
          </a:p>
          <a:p>
            <a:pPr marL="182563" indent="-182563"/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	 ignore high energy events</a:t>
            </a:r>
          </a:p>
        </p:txBody>
      </p:sp>
      <p:pic>
        <p:nvPicPr>
          <p:cNvPr id="2050" name="Sumulated Spectrum" descr="C:\Users\Wolfgang\Eigene\Dienst\Projekte\Rn_Queens\RnDiff\W_090517\longlived\plots\AlphSpec_Sim_PE.png"/>
          <p:cNvPicPr>
            <a:picLocks noChangeAspect="1" noChangeArrowheads="1"/>
          </p:cNvPicPr>
          <p:nvPr/>
        </p:nvPicPr>
        <p:blipFill>
          <a:blip r:embed="rId3"/>
          <a:srcRect l="5469" t="2083" r="5859" b="2605"/>
          <a:stretch>
            <a:fillRect/>
          </a:stretch>
        </p:blipFill>
        <p:spPr bwMode="auto">
          <a:xfrm>
            <a:off x="5111750" y="2589213"/>
            <a:ext cx="19494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Measured Spectrum" descr="C:\Users\Wolfgang\Eigene\Dienst\Projekte\Rn_Queens\RnDiff\W_090517\Paper\AlphSpec_071207_HMWPE_3.png"/>
          <p:cNvPicPr>
            <a:picLocks noChangeAspect="1" noChangeArrowheads="1"/>
          </p:cNvPicPr>
          <p:nvPr/>
        </p:nvPicPr>
        <p:blipFill>
          <a:blip r:embed="rId4"/>
          <a:srcRect l="2586" t="3448" r="6573" b="2155"/>
          <a:stretch>
            <a:fillRect/>
          </a:stretch>
        </p:blipFill>
        <p:spPr bwMode="auto">
          <a:xfrm>
            <a:off x="7048500" y="2584450"/>
            <a:ext cx="2022475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" name="Po Bulk"/>
          <p:cNvGrpSpPr>
            <a:grpSpLocks/>
          </p:cNvGrpSpPr>
          <p:nvPr/>
        </p:nvGrpSpPr>
        <p:grpSpPr bwMode="auto">
          <a:xfrm>
            <a:off x="1249363" y="2943225"/>
            <a:ext cx="2794000" cy="574675"/>
            <a:chOff x="1250016" y="2943505"/>
            <a:chExt cx="2793626" cy="574862"/>
          </a:xfrm>
        </p:grpSpPr>
        <p:sp>
          <p:nvSpPr>
            <p:cNvPr id="22" name="Oval 21"/>
            <p:cNvSpPr/>
            <p:nvPr/>
          </p:nvSpPr>
          <p:spPr>
            <a:xfrm>
              <a:off x="1962708" y="3051490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3" name="Oval 22"/>
            <p:cNvSpPr/>
            <p:nvPr/>
          </p:nvSpPr>
          <p:spPr>
            <a:xfrm>
              <a:off x="2407148" y="3346861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4" name="Oval 23"/>
            <p:cNvSpPr/>
            <p:nvPr/>
          </p:nvSpPr>
          <p:spPr>
            <a:xfrm>
              <a:off x="3051587" y="2943505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5" name="Oval 24"/>
            <p:cNvSpPr/>
            <p:nvPr/>
          </p:nvSpPr>
          <p:spPr>
            <a:xfrm>
              <a:off x="1250016" y="3078487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3872215" y="2970502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7" name="Oval 26"/>
            <p:cNvSpPr/>
            <p:nvPr/>
          </p:nvSpPr>
          <p:spPr>
            <a:xfrm>
              <a:off x="1705567" y="3203940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Oval 7"/>
            <p:cNvSpPr/>
            <p:nvPr/>
          </p:nvSpPr>
          <p:spPr>
            <a:xfrm>
              <a:off x="3572217" y="3329394"/>
              <a:ext cx="171427" cy="171506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66" name="Po Surface"/>
          <p:cNvGrpSpPr>
            <a:grpSpLocks/>
          </p:cNvGrpSpPr>
          <p:nvPr/>
        </p:nvGrpSpPr>
        <p:grpSpPr bwMode="auto">
          <a:xfrm>
            <a:off x="1731963" y="2660650"/>
            <a:ext cx="877887" cy="171450"/>
            <a:chOff x="1731549" y="2661117"/>
            <a:chExt cx="879021" cy="171450"/>
          </a:xfrm>
        </p:grpSpPr>
        <p:sp>
          <p:nvSpPr>
            <p:cNvPr id="63" name="Oval 62"/>
            <p:cNvSpPr/>
            <p:nvPr/>
          </p:nvSpPr>
          <p:spPr>
            <a:xfrm>
              <a:off x="1731549" y="2661117"/>
              <a:ext cx="171671" cy="17145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4" name="Oval 63"/>
            <p:cNvSpPr/>
            <p:nvPr/>
          </p:nvSpPr>
          <p:spPr>
            <a:xfrm>
              <a:off x="2438899" y="2661117"/>
              <a:ext cx="171671" cy="17145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5" name="Oval 64"/>
            <p:cNvSpPr/>
            <p:nvPr/>
          </p:nvSpPr>
          <p:spPr>
            <a:xfrm>
              <a:off x="2189340" y="2661117"/>
              <a:ext cx="170081" cy="17145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6586538" y="2797175"/>
            <a:ext cx="2176462" cy="1198563"/>
            <a:chOff x="6585857" y="2612847"/>
            <a:chExt cx="2177143" cy="1197152"/>
          </a:xfrm>
        </p:grpSpPr>
        <p:sp>
          <p:nvSpPr>
            <p:cNvPr id="67" name="Rectangle 66"/>
            <p:cNvSpPr/>
            <p:nvPr/>
          </p:nvSpPr>
          <p:spPr>
            <a:xfrm>
              <a:off x="8446989" y="2612847"/>
              <a:ext cx="316011" cy="118605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585857" y="2666758"/>
              <a:ext cx="316011" cy="1143241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98500" y="4841875"/>
            <a:ext cx="35750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 detector: Ortec, NIM module with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two detector chambers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MCA, Maestro</a:t>
            </a:r>
            <a:endParaRPr lang="en-CA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uiExpand="1" build="p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548688" y="3614738"/>
            <a:ext cx="463550" cy="2660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482" name="Footer Placeholder 1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267F8B-F658-4B56-B854-9408E6F2327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3538" y="992188"/>
            <a:ext cx="447675" cy="44926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85763" y="882650"/>
            <a:ext cx="22987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3   </a:t>
            </a:r>
            <a:r>
              <a:rPr lang="en-CA" sz="3600" b="1" u="sng" dirty="0">
                <a:solidFill>
                  <a:srgbClr val="002060"/>
                </a:solidFill>
                <a:latin typeface="+mn-lt"/>
              </a:rPr>
              <a:t>Analysis</a:t>
            </a:r>
            <a:endParaRPr lang="en-CA" b="1" u="sng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2625" y="1604963"/>
            <a:ext cx="46196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NOTE: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</a:rPr>
              <a:t>210</a:t>
            </a:r>
            <a:r>
              <a:rPr lang="en-CA">
                <a:solidFill>
                  <a:srgbClr val="002060"/>
                </a:solidFill>
                <a:latin typeface="Calibri" pitchFamily="34" charset="0"/>
              </a:rPr>
              <a:t>Po continues to build up long </a:t>
            </a:r>
            <a:br>
              <a:rPr lang="en-CA">
                <a:solidFill>
                  <a:srgbClr val="002060"/>
                </a:solidFill>
                <a:latin typeface="Calibri" pitchFamily="34" charset="0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</a:rPr>
              <a:t>after exposure (part of diff &amp; decay model)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Fit model with 2 free parameters 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(diffusion constant and solubility) to data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For visualization: extrapolate and convert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measured Po rate to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210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Pb rate at end of 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exposure based on best fit model parameters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Calculated 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 contours to determine 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uncertainties  two parameters correlated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Calculate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210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Po activity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 uncertainty surprisingly small</a:t>
            </a:r>
          </a:p>
        </p:txBody>
      </p:sp>
      <p:pic>
        <p:nvPicPr>
          <p:cNvPr id="3074" name="Picture 2" descr="C:\Users\Wolfgang\Eigene\Dienst\Projekte\Rn_Queens\RnDiff\W_090517\longlived\plots\HMWPE_ll_fit.png"/>
          <p:cNvPicPr>
            <a:picLocks noChangeAspect="1" noChangeArrowheads="1"/>
          </p:cNvPicPr>
          <p:nvPr/>
        </p:nvPicPr>
        <p:blipFill>
          <a:blip r:embed="rId3"/>
          <a:srcRect l="2910" r="6445" b="1302"/>
          <a:stretch>
            <a:fillRect/>
          </a:stretch>
        </p:blipFill>
        <p:spPr bwMode="auto">
          <a:xfrm>
            <a:off x="5299075" y="954088"/>
            <a:ext cx="32575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Wolfgang\Eigene\Dienst\Projekte\Rn_Queens\RnDiff\W_090517\longlived\plots\Chi2_contour_HMWPE.png"/>
          <p:cNvPicPr>
            <a:picLocks noChangeAspect="1" noChangeArrowheads="1"/>
          </p:cNvPicPr>
          <p:nvPr/>
        </p:nvPicPr>
        <p:blipFill>
          <a:blip r:embed="rId4"/>
          <a:srcRect l="1331" r="6836"/>
          <a:stretch>
            <a:fillRect/>
          </a:stretch>
        </p:blipFill>
        <p:spPr bwMode="auto">
          <a:xfrm>
            <a:off x="5299075" y="3614738"/>
            <a:ext cx="32575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Users\Wolfgang\Eigene\Dienst\Projekte\Rn_Queens\RnDiff\W_090517\longlived\plots\Alpha_rate_HMWPE_1simgacontour.png"/>
          <p:cNvPicPr>
            <a:picLocks noChangeAspect="1" noChangeArrowheads="1"/>
          </p:cNvPicPr>
          <p:nvPr/>
        </p:nvPicPr>
        <p:blipFill>
          <a:blip r:embed="rId5"/>
          <a:srcRect l="12270" r="3662" b="10332"/>
          <a:stretch>
            <a:fillRect/>
          </a:stretch>
        </p:blipFill>
        <p:spPr bwMode="auto">
          <a:xfrm>
            <a:off x="5684838" y="3609975"/>
            <a:ext cx="3327400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8550275" y="952500"/>
            <a:ext cx="461963" cy="2663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uiExpand="1" build="p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1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ED60-24BE-4925-BF6A-F0B0ED8E3B9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3538" y="992188"/>
            <a:ext cx="447675" cy="44926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85763" y="882650"/>
            <a:ext cx="48974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   </a:t>
            </a:r>
            <a:r>
              <a:rPr lang="en-CA" sz="3600" b="1" u="sng" dirty="0">
                <a:solidFill>
                  <a:srgbClr val="002060"/>
                </a:solidFill>
                <a:latin typeface="+mn-lt"/>
              </a:rPr>
              <a:t>Short-lived Daughters</a:t>
            </a:r>
            <a:endParaRPr lang="en-CA" b="1" u="sng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2625" y="1604963"/>
            <a:ext cx="46101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</a:rPr>
              <a:t>Expose single sheet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Measure immediately after end of exposure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Modeled  s from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222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Rn,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218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Po and </a:t>
            </a:r>
            <a:r>
              <a:rPr lang="en-CA" baseline="300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214</a:t>
            </a: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Po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3 parameters: diff. constant, surface activity,</a:t>
            </a:r>
            <a:b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</a:b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t (end of exposure – start of measurement)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NO solubility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Evaluate in 4 energy bins</a:t>
            </a: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Good agreement between model and data</a:t>
            </a:r>
          </a:p>
          <a:p>
            <a:pPr marL="182563" indent="-182563">
              <a:buFont typeface="Arial" charset="0"/>
              <a:buChar char="•"/>
            </a:pPr>
            <a:r>
              <a:rPr lang="en-CA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Diffusion constant significantly larger</a:t>
            </a:r>
          </a:p>
          <a:p>
            <a:pPr marL="182563" indent="-182563">
              <a:buFont typeface="Arial" charset="0"/>
              <a:buChar char="•"/>
            </a:pPr>
            <a:endParaRPr lang="en-CA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4100" name="Picture 4" descr="C:\Users\Wolfgang\Eigene\Dienst\Projekte\Rn_Queens\RnDiff\W_090517\shortlived\plots\PE_chi2_dc.png"/>
          <p:cNvPicPr>
            <a:picLocks noChangeAspect="1" noChangeArrowheads="1"/>
          </p:cNvPicPr>
          <p:nvPr/>
        </p:nvPicPr>
        <p:blipFill>
          <a:blip r:embed="rId3"/>
          <a:srcRect l="5078" r="6055"/>
          <a:stretch>
            <a:fillRect/>
          </a:stretch>
        </p:blipFill>
        <p:spPr bwMode="auto">
          <a:xfrm>
            <a:off x="5791200" y="3505200"/>
            <a:ext cx="3121025" cy="26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C:\Users\Wolfgang\Eigene\Dienst\Projekte\Rn_Queens\RnDiff\W_090517\shortlived\plots\HMWPE_sl.png"/>
          <p:cNvPicPr>
            <a:picLocks noChangeAspect="1" noChangeArrowheads="1"/>
          </p:cNvPicPr>
          <p:nvPr/>
        </p:nvPicPr>
        <p:blipFill>
          <a:blip r:embed="rId4"/>
          <a:srcRect l="2483" t="4446" r="7225" b="1193"/>
          <a:stretch>
            <a:fillRect/>
          </a:stretch>
        </p:blipFill>
        <p:spPr bwMode="auto">
          <a:xfrm>
            <a:off x="5792788" y="1058863"/>
            <a:ext cx="3121025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1"/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   LRT workshop 2010 at SNOLAB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10400" y="6435725"/>
            <a:ext cx="2133600" cy="365125"/>
          </a:xfrm>
        </p:spPr>
        <p:txBody>
          <a:bodyPr/>
          <a:lstStyle/>
          <a:p>
            <a:pPr>
              <a:defRPr/>
            </a:pPr>
            <a:fld id="{05486624-062E-42A4-9BC4-40BA1AF8820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3538" y="992188"/>
            <a:ext cx="447675" cy="44926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85763" y="882650"/>
            <a:ext cx="210661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5   </a:t>
            </a:r>
            <a:r>
              <a:rPr lang="en-CA" sz="3600" b="1" u="sng" dirty="0">
                <a:solidFill>
                  <a:srgbClr val="002060"/>
                </a:solidFill>
                <a:latin typeface="+mn-lt"/>
              </a:rPr>
              <a:t>Results</a:t>
            </a:r>
            <a:endParaRPr lang="en-CA" b="1" u="sng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6950" y="1751013"/>
          <a:ext cx="7686675" cy="175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1112"/>
                <a:gridCol w="1234930"/>
                <a:gridCol w="1327297"/>
                <a:gridCol w="1366087"/>
                <a:gridCol w="1248523"/>
                <a:gridCol w="1228726"/>
              </a:tblGrid>
              <a:tr h="370840">
                <a:tc rowSpan="2">
                  <a:txBody>
                    <a:bodyPr/>
                    <a:lstStyle/>
                    <a:p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CA" baseline="300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210</a:t>
                      </a:r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Po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Short-lived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Solubility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Diff const</a:t>
                      </a:r>
                    </a:p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[e12 m</a:t>
                      </a:r>
                      <a:r>
                        <a:rPr lang="en-CA" baseline="300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/s]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Diff</a:t>
                      </a:r>
                      <a:r>
                        <a:rPr lang="en-CA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length</a:t>
                      </a:r>
                    </a:p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[mm]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Diff const</a:t>
                      </a:r>
                    </a:p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[e12 m</a:t>
                      </a:r>
                      <a:r>
                        <a:rPr lang="en-CA" baseline="300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/s]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Diff</a:t>
                      </a:r>
                      <a:r>
                        <a:rPr lang="en-CA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length</a:t>
                      </a:r>
                    </a:p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[mm]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UHMWPE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0.68 </a:t>
                      </a:r>
                      <a:r>
                        <a:rPr lang="en-CA" dirty="0" smtClean="0">
                          <a:sym typeface="Symbol"/>
                        </a:rPr>
                        <a:t> 0.10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1.2 </a:t>
                      </a:r>
                      <a:r>
                        <a:rPr lang="en-CA" dirty="0" smtClean="0">
                          <a:sym typeface="Symbol"/>
                        </a:rPr>
                        <a:t> 0.2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0.76 </a:t>
                      </a:r>
                      <a:r>
                        <a:rPr lang="en-CA" dirty="0" smtClean="0">
                          <a:sym typeface="Symbol"/>
                        </a:rPr>
                        <a:t> 0.06</a:t>
                      </a:r>
                      <a:endParaRPr lang="en-CA" dirty="0" smtClean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6.0 </a:t>
                      </a:r>
                      <a:r>
                        <a:rPr lang="en-CA" dirty="0" smtClean="0">
                          <a:sym typeface="Symbol"/>
                        </a:rPr>
                        <a:t> </a:t>
                      </a:r>
                      <a:r>
                        <a:rPr lang="en-CA" dirty="0" smtClean="0"/>
                        <a:t>0.8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1.7 </a:t>
                      </a:r>
                      <a:r>
                        <a:rPr lang="en-CA" dirty="0" smtClean="0">
                          <a:sym typeface="Symbol"/>
                        </a:rPr>
                        <a:t> </a:t>
                      </a:r>
                      <a:r>
                        <a:rPr lang="en-CA" dirty="0" smtClean="0"/>
                        <a:t>0.1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PE</a:t>
                      </a:r>
                      <a:endParaRPr lang="en-CA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0.45 </a:t>
                      </a:r>
                      <a:r>
                        <a:rPr lang="en-CA" dirty="0" smtClean="0">
                          <a:sym typeface="Symbol"/>
                        </a:rPr>
                        <a:t> 0.07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3.7 </a:t>
                      </a:r>
                      <a:r>
                        <a:rPr lang="en-CA" dirty="0" smtClean="0">
                          <a:sym typeface="Symbol"/>
                        </a:rPr>
                        <a:t>+1.4-1.0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1.3 </a:t>
                      </a:r>
                      <a:r>
                        <a:rPr lang="en-CA" dirty="0" smtClean="0">
                          <a:sym typeface="Symbol"/>
                        </a:rPr>
                        <a:t> </a:t>
                      </a:r>
                      <a:r>
                        <a:rPr lang="en-CA" dirty="0" smtClean="0"/>
                        <a:t>0.20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7.1 </a:t>
                      </a:r>
                      <a:r>
                        <a:rPr lang="en-CA" dirty="0" smtClean="0">
                          <a:sym typeface="Symbol"/>
                        </a:rPr>
                        <a:t> </a:t>
                      </a:r>
                      <a:r>
                        <a:rPr lang="en-CA" dirty="0" smtClean="0"/>
                        <a:t>0.8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1.8 </a:t>
                      </a:r>
                      <a:r>
                        <a:rPr lang="en-CA" dirty="0" smtClean="0">
                          <a:sym typeface="Symbol"/>
                        </a:rPr>
                        <a:t> </a:t>
                      </a:r>
                      <a:r>
                        <a:rPr lang="en-CA" dirty="0" smtClean="0"/>
                        <a:t>0.1</a:t>
                      </a:r>
                      <a:endParaRPr lang="en-CA" dirty="0"/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900113" y="3546475"/>
            <a:ext cx="6565900" cy="906463"/>
            <a:chOff x="900332" y="3546065"/>
            <a:chExt cx="6565430" cy="906161"/>
          </a:xfrm>
        </p:grpSpPr>
        <p:sp>
          <p:nvSpPr>
            <p:cNvPr id="24631" name="TextBox 8"/>
            <p:cNvSpPr txBox="1">
              <a:spLocks noChangeArrowheads="1"/>
            </p:cNvSpPr>
            <p:nvPr/>
          </p:nvSpPr>
          <p:spPr bwMode="auto">
            <a:xfrm>
              <a:off x="900332" y="3805895"/>
              <a:ext cx="128471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Additional</a:t>
              </a:r>
              <a:br>
                <a:rPr lang="en-CA" b="1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systematics</a:t>
              </a:r>
            </a:p>
          </p:txBody>
        </p:sp>
        <p:sp>
          <p:nvSpPr>
            <p:cNvPr id="10" name="Down Arrow 9"/>
            <p:cNvSpPr/>
            <p:nvPr/>
          </p:nvSpPr>
          <p:spPr>
            <a:xfrm rot="10800000">
              <a:off x="2798846" y="3546065"/>
              <a:ext cx="155564" cy="253915"/>
            </a:xfrm>
            <a:prstGeom prst="down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4633" name="TextBox 11"/>
            <p:cNvSpPr txBox="1">
              <a:spLocks noChangeArrowheads="1"/>
            </p:cNvSpPr>
            <p:nvPr/>
          </p:nvSpPr>
          <p:spPr bwMode="auto">
            <a:xfrm>
              <a:off x="2209800" y="3805895"/>
              <a:ext cx="109998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Actual Rn</a:t>
              </a:r>
              <a:br>
                <a:rPr lang="en-CA" b="1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activity</a:t>
              </a:r>
            </a:p>
          </p:txBody>
        </p:sp>
        <p:sp>
          <p:nvSpPr>
            <p:cNvPr id="24634" name="TextBox 12"/>
            <p:cNvSpPr txBox="1">
              <a:spLocks noChangeArrowheads="1"/>
            </p:cNvSpPr>
            <p:nvPr/>
          </p:nvSpPr>
          <p:spPr bwMode="auto">
            <a:xfrm>
              <a:off x="3352800" y="3805895"/>
              <a:ext cx="301076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1700213" algn="l"/>
                </a:tabLst>
              </a:pPr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    Air pockets 	likely small</a:t>
              </a:r>
            </a:p>
            <a:p>
              <a:pPr>
                <a:tabLst>
                  <a:tab pos="1700213" algn="l"/>
                </a:tabLst>
              </a:pPr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Lateral diffusion	  (&lt; 10 %)</a:t>
              </a:r>
            </a:p>
          </p:txBody>
        </p:sp>
        <p:sp>
          <p:nvSpPr>
            <p:cNvPr id="14" name="Down Arrow 13"/>
            <p:cNvSpPr/>
            <p:nvPr/>
          </p:nvSpPr>
          <p:spPr>
            <a:xfrm rot="10800000">
              <a:off x="4100503" y="3546065"/>
              <a:ext cx="155564" cy="253915"/>
            </a:xfrm>
            <a:prstGeom prst="down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4636" name="TextBox 14"/>
            <p:cNvSpPr txBox="1">
              <a:spLocks noChangeArrowheads="1"/>
            </p:cNvSpPr>
            <p:nvPr/>
          </p:nvSpPr>
          <p:spPr bwMode="auto">
            <a:xfrm>
              <a:off x="6292043" y="3805895"/>
              <a:ext cx="117371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Vacuum?</a:t>
              </a:r>
            </a:p>
            <a:p>
              <a:pPr algn="ctr"/>
              <a:r>
                <a:rPr lang="en-CA" b="1">
                  <a:solidFill>
                    <a:srgbClr val="002060"/>
                  </a:solidFill>
                  <a:latin typeface="Calibri" pitchFamily="34" charset="0"/>
                </a:rPr>
                <a:t>Humidity?</a:t>
              </a:r>
            </a:p>
          </p:txBody>
        </p:sp>
        <p:sp>
          <p:nvSpPr>
            <p:cNvPr id="16" name="Down Arrow 15"/>
            <p:cNvSpPr/>
            <p:nvPr/>
          </p:nvSpPr>
          <p:spPr>
            <a:xfrm rot="10800000">
              <a:off x="6786361" y="3546065"/>
              <a:ext cx="155564" cy="253915"/>
            </a:xfrm>
            <a:prstGeom prst="down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838200" y="4421188"/>
            <a:ext cx="4776788" cy="1755775"/>
            <a:chOff x="1001718" y="4420855"/>
            <a:chExt cx="4777564" cy="1756282"/>
          </a:xfrm>
        </p:grpSpPr>
        <p:sp>
          <p:nvSpPr>
            <p:cNvPr id="17" name="Oval 16"/>
            <p:cNvSpPr/>
            <p:nvPr/>
          </p:nvSpPr>
          <p:spPr>
            <a:xfrm>
              <a:off x="1001718" y="4530424"/>
              <a:ext cx="449336" cy="44939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23947" y="4420855"/>
              <a:ext cx="2797629" cy="6415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3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6   </a:t>
              </a:r>
              <a:r>
                <a:rPr lang="en-CA" sz="3600" b="1" u="sng" dirty="0">
                  <a:solidFill>
                    <a:srgbClr val="002060"/>
                  </a:solidFill>
                  <a:latin typeface="+mn-lt"/>
                </a:rPr>
                <a:t>Conclusion</a:t>
              </a:r>
              <a:endParaRPr lang="en-CA" b="1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57376" y="4986168"/>
              <a:ext cx="4421906" cy="119096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225425" indent="-185738">
                <a:buFont typeface="Arial" charset="0"/>
                <a:buChar char="•"/>
              </a:pPr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Method works reasonably well</a:t>
              </a:r>
            </a:p>
            <a:p>
              <a:pPr marL="796925" lvl="1" indent="-285750">
                <a:buFont typeface="Arial" charset="0"/>
                <a:buChar char="•"/>
              </a:pPr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Potential to reduce systematics</a:t>
              </a:r>
            </a:p>
            <a:p>
              <a:pPr marL="1377950" lvl="2" indent="-228600">
                <a:buFont typeface="Arial" charset="0"/>
                <a:buChar char="•"/>
              </a:pPr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n production in PE not </a:t>
              </a:r>
              <a:br>
                <a:rPr lang="en-CA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		 yet determined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840413" y="4421188"/>
            <a:ext cx="3106737" cy="1765300"/>
            <a:chOff x="5840418" y="4420855"/>
            <a:chExt cx="3107318" cy="1765810"/>
          </a:xfrm>
        </p:grpSpPr>
        <p:sp>
          <p:nvSpPr>
            <p:cNvPr id="20" name="Oval 19"/>
            <p:cNvSpPr/>
            <p:nvPr/>
          </p:nvSpPr>
          <p:spPr>
            <a:xfrm>
              <a:off x="5840418" y="4530424"/>
              <a:ext cx="449346" cy="44939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62647" y="4420855"/>
              <a:ext cx="2086365" cy="6462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3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7   </a:t>
              </a:r>
              <a:r>
                <a:rPr lang="en-CA" sz="3600" b="1" u="sng" dirty="0">
                  <a:solidFill>
                    <a:srgbClr val="002060"/>
                  </a:solidFill>
                  <a:latin typeface="+mn-lt"/>
                </a:rPr>
                <a:t>Thanks</a:t>
              </a:r>
              <a:endParaRPr lang="en-CA" b="1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24627" name="TextBox 21"/>
            <p:cNvSpPr txBox="1">
              <a:spLocks noChangeArrowheads="1"/>
            </p:cNvSpPr>
            <p:nvPr/>
          </p:nvSpPr>
          <p:spPr bwMode="auto">
            <a:xfrm>
              <a:off x="6299703" y="4986336"/>
              <a:ext cx="2648033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185738" indent="-185738" algn="r"/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To my (summer) students:</a:t>
              </a:r>
            </a:p>
            <a:p>
              <a:pPr marL="185738" indent="-185738" algn="r"/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Brian Drover,</a:t>
              </a:r>
            </a:p>
            <a:p>
              <a:pPr marL="185738" indent="-185738" algn="r"/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Mina Rohanizadegan,</a:t>
              </a:r>
            </a:p>
            <a:p>
              <a:pPr marL="185738" indent="-185738" algn="r"/>
              <a:r>
                <a:rPr lang="en-CA">
                  <a:solidFill>
                    <a:srgbClr val="002060"/>
                  </a:solidFill>
                  <a:latin typeface="Calibri" pitchFamily="34" charset="0"/>
                </a:rPr>
                <a:t>Graham Edge, Hai Jun Cho</a:t>
              </a:r>
            </a:p>
          </p:txBody>
        </p:sp>
      </p:grpSp>
      <p:sp>
        <p:nvSpPr>
          <p:cNvPr id="26" name="Isosceles Triangle 25"/>
          <p:cNvSpPr/>
          <p:nvPr/>
        </p:nvSpPr>
        <p:spPr>
          <a:xfrm rot="19320000">
            <a:off x="650875" y="1758950"/>
            <a:ext cx="1638300" cy="569913"/>
          </a:xfrm>
          <a:prstGeom prst="triangle">
            <a:avLst>
              <a:gd name="adj" fmla="val 4059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376</Words>
  <Application>Microsoft Office PowerPoint</Application>
  <PresentationFormat>On-screen Show (4:3)</PresentationFormat>
  <Paragraphs>125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Wingdings</vt:lpstr>
      <vt:lpstr>Symbol</vt:lpstr>
      <vt:lpstr>Courier New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Wolfgang</dc:creator>
  <cp:lastModifiedBy>Ricard Ford</cp:lastModifiedBy>
  <cp:revision>8</cp:revision>
  <dcterms:created xsi:type="dcterms:W3CDTF">2006-08-16T00:00:00Z</dcterms:created>
  <dcterms:modified xsi:type="dcterms:W3CDTF">2010-08-29T14:58:06Z</dcterms:modified>
</cp:coreProperties>
</file>