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906" r:id="rId6"/>
    <p:sldMasterId id="2147483918" r:id="rId7"/>
    <p:sldMasterId id="2147484182" r:id="rId8"/>
    <p:sldMasterId id="2147484188" r:id="rId9"/>
    <p:sldMasterId id="2147484201" r:id="rId10"/>
  </p:sldMasterIdLst>
  <p:notesMasterIdLst>
    <p:notesMasterId r:id="rId38"/>
  </p:notesMasterIdLst>
  <p:sldIdLst>
    <p:sldId id="256" r:id="rId11"/>
    <p:sldId id="257" r:id="rId12"/>
    <p:sldId id="258" r:id="rId13"/>
    <p:sldId id="259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9" r:id="rId32"/>
    <p:sldId id="278" r:id="rId33"/>
    <p:sldId id="280" r:id="rId34"/>
    <p:sldId id="282" r:id="rId35"/>
    <p:sldId id="283" r:id="rId36"/>
    <p:sldId id="284" r:id="rId3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50"/>
    <a:srgbClr val="3333CC"/>
    <a:srgbClr val="000000"/>
    <a:srgbClr val="EAEAEA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93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79313A9-B701-4B27-B095-9FD99EFBA1BE}" type="datetimeFigureOut">
              <a:rPr lang="ja-JP" altLang="en-US"/>
              <a:pPr>
                <a:defRPr/>
              </a:pPr>
              <a:t>2010/8/28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A5A703D-067D-46ED-8B90-D46D1D46F7A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793CF3-C7F8-43AA-8614-1D02E0CE0B58}" type="slidenum">
              <a:rPr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EBA71-CF85-4EB6-BB1A-E044E49A22DA}" type="slidenum">
              <a:rPr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05C27-2232-4572-9FB8-D6D347463BA9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870CDD-B5FC-4583-A03F-30F8CA3FB5D7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AE115-041C-45D9-9E98-A024531D0149}" type="slidenum"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ja-JP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2CA8F-C374-4A7F-B12A-6D04CF9BCFE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FCC486-1877-470E-8BB8-5B7553CBF21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latin typeface="Arial" pitchFamily="34" charset="0"/>
            </a:endParaRPr>
          </a:p>
        </p:txBody>
      </p:sp>
      <p:sp>
        <p:nvSpPr>
          <p:cNvPr id="109572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973C0-94DC-496F-A76A-21F328188564}" type="slidenum">
              <a:rPr lang="en-US" altLang="ja-JP" smtClean="0">
                <a:latin typeface="Arial" charset="0"/>
              </a:rPr>
              <a:pPr>
                <a:defRPr/>
              </a:pPr>
              <a:t>20</a:t>
            </a:fld>
            <a:endParaRPr lang="en-US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1187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7E0AF-DC04-4CFF-93A4-C6A8E619EFBC}" type="slidenum">
              <a:rPr lang="en-US" altLang="ja-JP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7AAE-0B5B-4D52-9FAD-C6EFC0AEBA4C}" type="datetimeFigureOut">
              <a:rPr lang="ja-JP" altLang="en-US"/>
              <a:pPr>
                <a:defRPr/>
              </a:pPr>
              <a:t>2010/8/28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D306-3A8C-4258-ACED-DAB7A86EECB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91D2-3902-4363-A850-B032FA136450}" type="datetimeFigureOut">
              <a:rPr lang="ja-JP" altLang="en-US"/>
              <a:pPr>
                <a:defRPr/>
              </a:pPr>
              <a:t>2010/8/28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27E9-CE84-4C33-9E9D-B9E216F4684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4221-C68A-4F9D-80A5-134E074C739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5388-CDCD-454D-8977-2BAB3C529CE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3562B-135C-448E-AB4E-ED46B934E5F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3513" y="0"/>
            <a:ext cx="1943100" cy="57435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676900" cy="57435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2137-3FC8-4EBD-AE78-7C10283252F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D30D8-E1ED-4F89-A7D1-77E8CED26C58}" type="datetimeFigureOut">
              <a:rPr lang="ja-JP" altLang="en-US"/>
              <a:pPr>
                <a:defRPr/>
              </a:pPr>
              <a:t>2010/8/28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1486-D83B-4884-8186-ADA5C5ACEF7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8F2A13-379D-4E6F-A25C-03DEDDDE262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8E1218-B155-47DA-943E-9FF88C98B9C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A1FBB8-73CF-4A66-8EA9-2347189B3E6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1F3EA0-D874-4FCA-A213-8771CEADB8F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A23C58-A860-488E-9AC8-EA480EA893D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24FCC6-62DE-4000-9F8A-13600B4B52A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911FB4-A587-4A99-8AF3-FC5AE629342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89A781-7C3F-4D15-BE25-31CAC9EDE5B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AE91-8968-4408-9626-6BD0190CCAA6}" type="datetimeFigureOut">
              <a:rPr lang="ja-JP" altLang="en-US"/>
              <a:pPr>
                <a:defRPr/>
              </a:pPr>
              <a:t>2010/8/28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32FE-3C7E-405C-BB21-4637133D138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D6F4EC-E68C-4928-901F-4B30387F947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57A48-9307-447B-886B-1EB9FEA6E5F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3513" y="0"/>
            <a:ext cx="1943100" cy="57435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676900" cy="57435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DEF1DC-D7FD-446D-AEB1-C2C064154B6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7998659-62C6-48F5-8305-11880C3A570F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40DF56A-FDBA-4B4F-B1DE-C43CC2D52053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17C8F10-02FB-4A73-9E35-9D4AACD0EA71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954D0A8-E435-4A29-9ED5-ABE89D273F13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F7C5366-F63A-4FD7-A3BB-0C558959BD59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71A0FDD-0159-4E39-A597-E90B05445A52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613F20F-5808-412A-B4F9-66CEC6B90088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3BB8-6EAA-40EE-9294-EB0B059416DB}" type="datetimeFigureOut">
              <a:rPr lang="ja-JP" altLang="en-US"/>
              <a:pPr>
                <a:defRPr/>
              </a:pPr>
              <a:t>2010/8/28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F59D-8F67-478F-B6E0-D0AB24120A2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A4D83CE-152B-4757-8DA7-44F62431AB17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AC9B59F-885D-4F27-BC64-8D72533A4B76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D1B519F-C516-4768-840F-1FD3F5D4086B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F2F750B-C6FD-443C-8020-4E6FB148DCA1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AAF91D2-0476-451B-B510-A40BA0E6C8CC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E90FD16-288F-4950-915C-5AEB216AB82A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97B1AFF-945B-46CF-89E8-D07C6175AB21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8BC60F0-D9B2-439D-9B2B-C9FBDFE505CA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CF49712-E31E-4648-A085-EE62D17CF16D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7CEDEC1-67BD-4F9D-A04F-C5473121E93F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FFEA-7CBC-4BEE-8881-78EAF69F26C8}" type="datetimeFigureOut">
              <a:rPr lang="ja-JP" altLang="en-US"/>
              <a:pPr>
                <a:defRPr/>
              </a:pPr>
              <a:t>2010/8/28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9C07-593F-4C95-96EF-18CE13CB01C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66C3AC1-87DA-4043-BED2-C59CBF00C829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25511A-C20B-453B-84D1-15DD3A43F995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F76670D-B019-462E-AF1A-7894936E877B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AB5C60C-DC1D-4A3C-91E7-F6EAFB4A07F8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3D9D12F-EABD-48EC-820F-0DE3C579583B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44E711-A2E1-4584-B926-C9FE9F1974CB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E17F067-CD31-4B7A-B99D-37532E567E68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4B5AD51-8235-484D-A0F4-9747FB574CB3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C060340-BB3C-4955-BC03-CBF5918F952F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F1D9C84-B01C-45F6-B672-04CE623861DD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4225-E3E0-4600-B58F-0EE1AFEEE665}" type="datetimeFigureOut">
              <a:rPr lang="ja-JP" altLang="en-US"/>
              <a:pPr>
                <a:defRPr/>
              </a:pPr>
              <a:t>2010/8/28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66B0F-AF4F-4701-91B9-7DB609738DF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FA9B85D-4AAA-45AF-84D7-2C942EF2F9E7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4454471-E98E-42BD-B70F-8FD18AF9DAAA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6DCCD0E-AB95-471E-967B-0B42C7178635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4790DD3-877D-4614-A56C-08B3C8616148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423E667-C3EE-4B6E-8D9B-A8CFAA185A4D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5C1E78A-91E8-4D5F-BD93-4FBAD2223385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56DB-B0D9-4F0E-BAF0-C0AAA6F07B1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7698-E0D1-4044-9B93-D249C63B851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C88A8-0968-4897-B951-04D42632285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4FEAA-702C-4234-9936-A693A1C3735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48073-834F-4207-A922-D21C52A77CBE}" type="datetimeFigureOut">
              <a:rPr lang="ja-JP" altLang="en-US"/>
              <a:pPr>
                <a:defRPr/>
              </a:pPr>
              <a:t>2010/8/28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3F8C-330D-4787-B048-935D1CCFA23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2AC68-EBFC-41B4-ADEE-09718EA1714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8DF17-F1A0-47BD-AAC1-24C3CE65AFC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C8AE-F178-4185-B480-48EA4D6ED24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9E58-58D7-4A16-8C0E-6C951375B96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CC50-AB81-44C7-9AA4-682A0141F45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833C0-345B-42A4-9D3B-D8650DC72B3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6B953-65D1-4908-B530-693BB9F869A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13100"/>
            <a:ext cx="9144000" cy="1052513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657A609-897F-4B70-B782-D93018C8E12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37145D1-1039-43E1-9809-B2F378528EF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60ABD-C970-440F-B823-11CDA97B842C}" type="datetimeFigureOut">
              <a:rPr lang="ja-JP" altLang="en-US"/>
              <a:pPr>
                <a:defRPr/>
              </a:pPr>
              <a:t>2010/8/28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7DA9-C43A-4DC9-AAF7-F14F7449FCD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32395EF-8097-4E7E-BAAF-4E873278537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A1D7-DBE6-47DA-93F5-EAD7ED146C6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84F4FA8-5422-4DF8-B66E-DB79101EC8A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D603B09-5DA5-43D1-9ACB-3F052F38684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CF10397-2BB5-4A57-9FF0-D600F64EF82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876CDB7-DBDC-40B5-BE09-D7D34992391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6CE2567-1885-421C-B2AD-3DC3A714C62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88963" y="847725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0660"/>
            <a:ext cx="8229600" cy="746572"/>
          </a:xfrm>
        </p:spPr>
        <p:txBody>
          <a:bodyPr/>
          <a:lstStyle>
            <a:lvl1pPr algn="ctr">
              <a:defRPr sz="3600">
                <a:latin typeface="Comic Sans MS" pitchFamily="66" charset="0"/>
              </a:defRPr>
            </a:lvl1pPr>
            <a:extLst/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/>
          <a:lstStyle>
            <a:lvl1pPr>
              <a:buFontTx/>
              <a:buBlip>
                <a:blip r:embed="rId2"/>
              </a:buBlip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defRPr>
            </a:lvl1pPr>
            <a:lvl2pPr>
              <a:buSzPct val="70000"/>
              <a:buFontTx/>
              <a:buBlip>
                <a:blip r:embed="rId3"/>
              </a:buBlip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defRPr>
            </a:lvl2pPr>
            <a:lvl3pPr>
              <a:buSzPct val="80000"/>
              <a:buFontTx/>
              <a:buBlip>
                <a:blip r:embed="rId2"/>
              </a:buBlip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defRPr>
            </a:lvl3pPr>
            <a:lvl4pPr>
              <a:buSzPct val="80000"/>
              <a:buFontTx/>
              <a:buBlip>
                <a:blip r:embed="rId4"/>
              </a:buBlip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defRPr>
            </a:lvl4pPr>
            <a:lvl5pPr>
              <a:buSzPct val="80000"/>
              <a:buFontTx/>
              <a:buBlip>
                <a:blip r:embed="rId5"/>
              </a:buBlip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defRPr>
            </a:lvl5pPr>
            <a:extLst/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5" name="日付プレースホルダ 7"/>
          <p:cNvSpPr>
            <a:spLocks noGrp="1"/>
          </p:cNvSpPr>
          <p:nvPr>
            <p:ph type="dt" sz="half" idx="10"/>
          </p:nvPr>
        </p:nvSpPr>
        <p:spPr>
          <a:xfrm>
            <a:off x="5124450" y="6596063"/>
            <a:ext cx="3001963" cy="215900"/>
          </a:xfrm>
        </p:spPr>
        <p:txBody>
          <a:bodyPr/>
          <a:lstStyle>
            <a:lvl1pPr>
              <a:defRPr sz="11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8"/>
          <p:cNvSpPr>
            <a:spLocks noGrp="1"/>
          </p:cNvSpPr>
          <p:nvPr>
            <p:ph type="sldNum" sz="quarter" idx="11"/>
          </p:nvPr>
        </p:nvSpPr>
        <p:spPr>
          <a:xfrm>
            <a:off x="8201025" y="6596063"/>
            <a:ext cx="463550" cy="2159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1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AD85876-551F-4943-A8EA-22C06F81B6D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7" name="フッター プレースホルダ 9"/>
          <p:cNvSpPr>
            <a:spLocks noGrp="1"/>
          </p:cNvSpPr>
          <p:nvPr>
            <p:ph type="ftr" sz="quarter" idx="12"/>
          </p:nvPr>
        </p:nvSpPr>
        <p:spPr>
          <a:xfrm>
            <a:off x="857250" y="6596063"/>
            <a:ext cx="4211638" cy="2159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1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88963" y="785813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46572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1006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1006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pitchFamily="34" charset="0"/>
                <a:ea typeface="ＭＳ Ｐゴシック" pitchFamily="50" charset="-128"/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  <a:extLst/>
          </a:lstStyle>
          <a:p>
            <a:pPr>
              <a:defRPr/>
            </a:pPr>
            <a:fld id="{EBF710CC-5867-44D7-92F2-08C39815020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88963" y="785813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46572"/>
          </a:xfrm>
        </p:spPr>
        <p:txBody>
          <a:bodyPr/>
          <a:lstStyle>
            <a:lvl1pPr algn="ctr">
              <a:defRPr>
                <a:latin typeface="Comic Sans MS" pitchFamily="66" charset="0"/>
              </a:defRPr>
            </a:lvl1pPr>
            <a:extLst/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8329642" cy="5715040"/>
          </a:xfrm>
        </p:spPr>
        <p:txBody>
          <a:bodyPr/>
          <a:lstStyle>
            <a:lvl1pPr>
              <a:defRPr sz="2800">
                <a:latin typeface="Comic Sans MS" pitchFamily="66" charset="0"/>
              </a:defRPr>
            </a:lvl1pPr>
            <a:lvl2pPr>
              <a:defRPr sz="2400">
                <a:latin typeface="Comic Sans MS" pitchFamily="66" charset="0"/>
              </a:defRPr>
            </a:lvl2pPr>
            <a:lvl3pPr>
              <a:defRPr sz="2000">
                <a:latin typeface="Comic Sans MS" pitchFamily="66" charset="0"/>
              </a:defRPr>
            </a:lvl3pPr>
            <a:lvl4pPr>
              <a:defRPr sz="1800">
                <a:latin typeface="Comic Sans MS" pitchFamily="66" charset="0"/>
              </a:defRPr>
            </a:lvl4pPr>
            <a:lvl5pPr>
              <a:defRPr sz="1800">
                <a:latin typeface="Comic Sans MS" pitchFamily="66" charset="0"/>
              </a:defRPr>
            </a:lvl5pPr>
            <a:extLst/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52950" y="6500813"/>
            <a:ext cx="3948113" cy="25241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Comic Sans MS" pitchFamily="66" charset="0"/>
                <a:ea typeface="ＭＳ Ｐゴシック" pitchFamily="50" charset="-128"/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85750" y="6500813"/>
            <a:ext cx="5538788" cy="2524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100">
                <a:latin typeface="Comic Sans MS" pitchFamily="66" charset="0"/>
                <a:ea typeface="ＭＳ Ｐゴシック" pitchFamily="50" charset="-128"/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100">
                <a:latin typeface="Comic Sans MS" pitchFamily="66" charset="0"/>
                <a:ea typeface="ＭＳ Ｐゴシック" pitchFamily="50" charset="-128"/>
              </a:defRPr>
            </a:lvl1pPr>
            <a:extLst/>
          </a:lstStyle>
          <a:p>
            <a:pPr>
              <a:defRPr/>
            </a:pPr>
            <a:fld id="{D3AE7732-AA6B-4410-9E78-D5235B16E96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E242-A497-41E7-9519-9319028376C5}" type="datetimeFigureOut">
              <a:rPr lang="ja-JP" altLang="en-US"/>
              <a:pPr>
                <a:defRPr/>
              </a:pPr>
              <a:t>2010/8/28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3A03-467B-474D-98C5-8FA5E745FEE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88963" y="785813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75452"/>
          </a:xfrm>
        </p:spPr>
        <p:txBody>
          <a:bodyPr/>
          <a:lstStyle>
            <a:lvl1pPr algn="ctr">
              <a:defRPr sz="3600"/>
            </a:lvl1pPr>
            <a:extLst/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  <a:extLst/>
          </a:lstStyle>
          <a:p>
            <a:pPr>
              <a:defRPr/>
            </a:pPr>
            <a:fld id="{9111C908-BEEA-46E1-B51C-D581C72B820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i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-387350"/>
            <a:ext cx="7772400" cy="1431925"/>
          </a:xfrm>
        </p:spPr>
        <p:txBody>
          <a:bodyPr anchor="b" anchorCtr="1"/>
          <a:lstStyle>
            <a:lvl1pPr>
              <a:defRPr sz="4400" i="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7313" y="6337300"/>
            <a:ext cx="38242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5F2B7-5D21-4C23-833D-C9739658038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2009年6月1日　学術会議シンポジウム</a:t>
            </a:r>
            <a:endParaRPr lang="en-US" altLang="ja-JP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2009年6月1日　学術会議シンポジウム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4DE3E-6C8F-4E47-ABF4-CB57616E0DA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2009年6月1日　学術会議シンポジウム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DB855-60C0-4DBB-82B8-604025C1831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2009年6月1日　学術会議シンポジウム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93793-DFF4-4B42-B4DC-12C5EA3B24C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2009年6月1日　学術会議シンポジウム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3AA3-C482-44AA-8112-7FAC3299A2C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2009年6月1日　学術会議シンポジウム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9E832-BD88-43D9-8CED-CB598F9EB5E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2009年6月1日　学術会議シンポジウム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4D976-9775-4B57-9B5A-16ACA741A59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2009年6月1日　学術会議シンポジウム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1713F-FA2B-4D56-8BB0-4633BBE51A4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2009年6月1日　学術会議シンポジウム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D9715-A2F3-4082-B95B-EDFFF93AC70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596C-0FCB-4FE2-B8AD-3A37B26E889C}" type="datetimeFigureOut">
              <a:rPr lang="ja-JP" altLang="en-US"/>
              <a:pPr>
                <a:defRPr/>
              </a:pPr>
              <a:t>2010/8/28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7EF03-1933-4F1B-9BB6-2F1F08C9A0F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2009年6月1日　学術会議シンポジウム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DD57D-B03D-4B41-A56A-051F0DCDD54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-315913"/>
            <a:ext cx="2057400" cy="63357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-315913"/>
            <a:ext cx="6019800" cy="63357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2009年6月1日　学術会議シンポジウム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4ED0E-699D-4F11-BE4F-1E764AB7342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-315913"/>
            <a:ext cx="8229600" cy="138430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2009年6月1日　学術会議シンポジウム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4CDFB-EA8E-472D-A1F7-8C0C5F6691F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DDE2-BA47-4BA5-95A1-6959798FB0F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E628-C850-4573-8285-282042F3B48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ADF5-927C-4772-946B-A08E6016453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7941F-7686-4436-99A9-C0219A3CF27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CB71-B588-403A-8454-AB7B04DAD57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49C8-B9FF-4EE0-BAFA-274312247DB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C4A1-7870-43EE-9F33-A40768C4481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3.png"/><Relationship Id="rId5" Type="http://schemas.openxmlformats.org/officeDocument/2006/relationships/theme" Target="../theme/theme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F5B887-3575-47A1-BAAE-DA57A862BAC3}" type="datetimeFigureOut">
              <a:rPr lang="ja-JP" altLang="en-US"/>
              <a:pPr>
                <a:defRPr/>
              </a:pPr>
              <a:t>2010/8/28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1FC8FE-836E-4EB8-8C8C-7299FD17F8E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DE2CCE9-61CA-4DFD-8AD8-973EAB5BC34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63" r:id="rId2"/>
    <p:sldLayoutId id="2147485064" r:id="rId3"/>
    <p:sldLayoutId id="2147485065" r:id="rId4"/>
    <p:sldLayoutId id="2147485066" r:id="rId5"/>
    <p:sldLayoutId id="2147485067" r:id="rId6"/>
    <p:sldLayoutId id="2147485068" r:id="rId7"/>
    <p:sldLayoutId id="2147485069" r:id="rId8"/>
    <p:sldLayoutId id="2147485070" r:id="rId9"/>
    <p:sldLayoutId id="2147485071" r:id="rId10"/>
    <p:sldLayoutId id="2147485072" r:id="rId11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n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7C80"/>
        </a:buClr>
        <a:buFont typeface="Wingdings" pitchFamily="2" charset="2"/>
        <a:buChar char="l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000">
          <a:solidFill>
            <a:schemeClr val="tx1"/>
          </a:solidFill>
          <a:latin typeface="Times New Roman" pitchFamily="1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000">
          <a:solidFill>
            <a:schemeClr val="tx1"/>
          </a:solidFill>
          <a:latin typeface="Times New Roman" pitchFamily="18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000">
          <a:solidFill>
            <a:schemeClr val="tx1"/>
          </a:solidFill>
          <a:latin typeface="Times New Roman" pitchFamily="18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000">
          <a:solidFill>
            <a:schemeClr val="tx1"/>
          </a:solidFill>
          <a:latin typeface="Times New Roman" pitchFamily="18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000">
          <a:solidFill>
            <a:schemeClr val="tx1"/>
          </a:solidFill>
          <a:latin typeface="Times New Roman" pitchFamily="18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電力館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FB95170-D40D-45B4-953C-BA0C09B7044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4" r:id="rId1"/>
    <p:sldLayoutId id="2147485005" r:id="rId2"/>
    <p:sldLayoutId id="2147485006" r:id="rId3"/>
    <p:sldLayoutId id="2147485007" r:id="rId4"/>
    <p:sldLayoutId id="2147485008" r:id="rId5"/>
    <p:sldLayoutId id="2147485009" r:id="rId6"/>
    <p:sldLayoutId id="2147485010" r:id="rId7"/>
    <p:sldLayoutId id="2147485011" r:id="rId8"/>
    <p:sldLayoutId id="2147485012" r:id="rId9"/>
    <p:sldLayoutId id="2147485013" r:id="rId10"/>
    <p:sldLayoutId id="2147485014" r:id="rId11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Helvetic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n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7C80"/>
        </a:buClr>
        <a:buFont typeface="Wingdings" pitchFamily="2" charset="2"/>
        <a:buChar char="l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000">
          <a:solidFill>
            <a:schemeClr val="tx1"/>
          </a:solidFill>
          <a:latin typeface="Times New Roman" pitchFamily="1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000">
          <a:solidFill>
            <a:schemeClr val="tx1"/>
          </a:solidFill>
          <a:latin typeface="Times New Roman" pitchFamily="18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000">
          <a:solidFill>
            <a:schemeClr val="tx1"/>
          </a:solidFill>
          <a:latin typeface="Times New Roman" pitchFamily="18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000">
          <a:solidFill>
            <a:schemeClr val="tx1"/>
          </a:solidFill>
          <a:latin typeface="Times New Roman" pitchFamily="18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000">
          <a:solidFill>
            <a:schemeClr val="tx1"/>
          </a:solidFill>
          <a:latin typeface="Times New Roman" pitchFamily="18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CC"/>
        </a:buClr>
        <a:buFont typeface="Wingdings" pitchFamily="2" charset="2"/>
        <a:buChar char="Ø"/>
        <a:defRPr kumimoji="1"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바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바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바탕" pitchFamily="18" charset="-127"/>
              </a:defRPr>
            </a:lvl1pPr>
          </a:lstStyle>
          <a:p>
            <a:pPr>
              <a:defRPr/>
            </a:pPr>
            <a:fld id="{48DF62DF-5435-48CB-B271-9218FAAD67B2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50" charset="-128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50" charset="-128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50" charset="-128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50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바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바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바탕" pitchFamily="18" charset="-127"/>
              </a:defRPr>
            </a:lvl1pPr>
          </a:lstStyle>
          <a:p>
            <a:pPr>
              <a:defRPr/>
            </a:pPr>
            <a:fld id="{BB4A439F-4904-4508-94BA-23DBAEFE387C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6" r:id="rId1"/>
    <p:sldLayoutId id="2147485027" r:id="rId2"/>
    <p:sldLayoutId id="2147485028" r:id="rId3"/>
    <p:sldLayoutId id="2147485029" r:id="rId4"/>
    <p:sldLayoutId id="2147485030" r:id="rId5"/>
    <p:sldLayoutId id="2147485031" r:id="rId6"/>
    <p:sldLayoutId id="2147485032" r:id="rId7"/>
    <p:sldLayoutId id="2147485033" r:id="rId8"/>
    <p:sldLayoutId id="2147485034" r:id="rId9"/>
    <p:sldLayoutId id="2147485035" r:id="rId10"/>
    <p:sldLayoutId id="214748503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50" charset="-128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50" charset="-128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50" charset="-128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50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바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바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바탕" pitchFamily="18" charset="-127"/>
              </a:defRPr>
            </a:lvl1pPr>
          </a:lstStyle>
          <a:p>
            <a:pPr>
              <a:defRPr/>
            </a:pPr>
            <a:fld id="{E9794ED3-71B4-43B9-9D13-E9C17845C365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7" r:id="rId1"/>
    <p:sldLayoutId id="2147485038" r:id="rId2"/>
    <p:sldLayoutId id="2147485039" r:id="rId3"/>
    <p:sldLayoutId id="2147485040" r:id="rId4"/>
    <p:sldLayoutId id="2147485041" r:id="rId5"/>
    <p:sldLayoutId id="2147485042" r:id="rId6"/>
    <p:sldLayoutId id="2147485043" r:id="rId7"/>
    <p:sldLayoutId id="2147485044" r:id="rId8"/>
    <p:sldLayoutId id="2147485045" r:id="rId9"/>
    <p:sldLayoutId id="2147485046" r:id="rId10"/>
    <p:sldLayoutId id="214748504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50" charset="-128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50" charset="-128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50" charset="-128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50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AA2B731-7A40-4A9D-BC7C-1D49A461010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  <p:sldLayoutId id="2147484982" r:id="rId2"/>
    <p:sldLayoutId id="2147484983" r:id="rId3"/>
    <p:sldLayoutId id="2147484984" r:id="rId4"/>
    <p:sldLayoutId id="2147484985" r:id="rId5"/>
    <p:sldLayoutId id="2147484986" r:id="rId6"/>
    <p:sldLayoutId id="2147484987" r:id="rId7"/>
    <p:sldLayoutId id="2147484988" r:id="rId8"/>
    <p:sldLayoutId id="2147484989" r:id="rId9"/>
    <p:sldLayoutId id="2147484990" r:id="rId10"/>
    <p:sldLayoutId id="2147484991" r:id="rId11"/>
    <p:sldLayoutId id="21474850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701911-F198-4922-85BA-B21A3BA1F4A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pic>
        <p:nvPicPr>
          <p:cNvPr id="7175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001000" y="142875"/>
            <a:ext cx="10001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9" r:id="rId1"/>
    <p:sldLayoutId id="2147485050" r:id="rId2"/>
    <p:sldLayoutId id="2147485051" r:id="rId3"/>
    <p:sldLayoutId id="2147484992" r:id="rId4"/>
    <p:sldLayoutId id="2147485052" r:id="rId5"/>
    <p:sldLayoutId id="2147485053" r:id="rId6"/>
    <p:sldLayoutId id="2147485054" r:id="rId7"/>
    <p:sldLayoutId id="2147485055" r:id="rId8"/>
    <p:sldLayoutId id="2147485056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u="sng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 u="sng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 u="sng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 u="sng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 u="sng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 u="sng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 u="sng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 u="sng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 u="sng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amland_logo"/>
          <p:cNvPicPr>
            <a:picLocks noChangeAspect="1" noChangeArrowheads="1"/>
          </p:cNvPicPr>
          <p:nvPr userDrawn="1"/>
        </p:nvPicPr>
        <p:blipFill>
          <a:blip r:embed="rId6" cstate="screen">
            <a:lum contrast="10000"/>
          </a:blip>
          <a:srcRect/>
          <a:stretch>
            <a:fillRect/>
          </a:stretch>
        </p:blipFill>
        <p:spPr bwMode="auto">
          <a:xfrm>
            <a:off x="128588" y="57150"/>
            <a:ext cx="10144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対角する 2 つの角を丸めた四角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300">
                <a:solidFill>
                  <a:srgbClr val="C5D1D7">
                    <a:tint val="60000"/>
                    <a:satMod val="155000"/>
                  </a:srgbClr>
                </a:solidFill>
                <a:latin typeface="Rockwell"/>
                <a:ea typeface="HG明朝B"/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1300">
                <a:solidFill>
                  <a:srgbClr val="C5D1D7">
                    <a:tint val="60000"/>
                    <a:satMod val="155000"/>
                  </a:srgbClr>
                </a:solidFill>
                <a:latin typeface="Rockwell"/>
                <a:ea typeface="HG明朝B"/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600">
                <a:solidFill>
                  <a:srgbClr val="646B86">
                    <a:shade val="90000"/>
                  </a:srgbClr>
                </a:solidFill>
                <a:effectLst/>
                <a:latin typeface="Rockwell"/>
                <a:ea typeface="HG明朝B"/>
              </a:defRPr>
            </a:lvl1pPr>
            <a:extLst/>
          </a:lstStyle>
          <a:p>
            <a:pPr>
              <a:defRPr/>
            </a:pPr>
            <a:fld id="{E33BDA60-D48C-459B-9371-D98325673BD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674687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071563"/>
            <a:ext cx="8229600" cy="5100637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</p:sldLayoutIdLst>
  <p:hf sldNum="0" hdr="0" ftr="0" dt="0"/>
  <p:txStyles>
    <p:titleStyle>
      <a:lvl1pPr marL="53975" indent="-53975" algn="ctr" rtl="0" eaLnBrk="0" fontAlgn="base" hangingPunct="0">
        <a:spcBef>
          <a:spcPct val="0"/>
        </a:spcBef>
        <a:spcAft>
          <a:spcPct val="0"/>
        </a:spcAft>
        <a:defRPr kumimoji="1" sz="3600" kern="1200">
          <a:solidFill>
            <a:srgbClr val="475798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475798"/>
          </a:solidFill>
          <a:latin typeface="Rockwell" pitchFamily="18" charset="0"/>
          <a:ea typeface="HG明朝B" pitchFamily="17" charset="-128"/>
        </a:defRPr>
      </a:lvl2pPr>
      <a:lvl3pPr marL="53975" indent="-53975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475798"/>
          </a:solidFill>
          <a:latin typeface="Rockwell" pitchFamily="18" charset="0"/>
          <a:ea typeface="HG明朝B" pitchFamily="17" charset="-128"/>
        </a:defRPr>
      </a:lvl3pPr>
      <a:lvl4pPr marL="53975" indent="-53975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475798"/>
          </a:solidFill>
          <a:latin typeface="Rockwell" pitchFamily="18" charset="0"/>
          <a:ea typeface="HG明朝B" pitchFamily="17" charset="-128"/>
        </a:defRPr>
      </a:lvl4pPr>
      <a:lvl5pPr marL="53975" indent="-53975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475798"/>
          </a:solidFill>
          <a:latin typeface="Rockwell" pitchFamily="18" charset="0"/>
          <a:ea typeface="HG明朝B" pitchFamily="17" charset="-128"/>
        </a:defRPr>
      </a:lvl5pPr>
      <a:lvl6pPr marL="511175" indent="-53975" algn="ctr" rtl="0" fontAlgn="base">
        <a:spcBef>
          <a:spcPct val="0"/>
        </a:spcBef>
        <a:spcAft>
          <a:spcPct val="0"/>
        </a:spcAft>
        <a:defRPr kumimoji="1" sz="3600">
          <a:solidFill>
            <a:srgbClr val="475798"/>
          </a:solidFill>
          <a:latin typeface="Rockwell" pitchFamily="18" charset="0"/>
          <a:ea typeface="HG明朝B" pitchFamily="17" charset="-128"/>
        </a:defRPr>
      </a:lvl6pPr>
      <a:lvl7pPr marL="968375" indent="-53975" algn="ctr" rtl="0" fontAlgn="base">
        <a:spcBef>
          <a:spcPct val="0"/>
        </a:spcBef>
        <a:spcAft>
          <a:spcPct val="0"/>
        </a:spcAft>
        <a:defRPr kumimoji="1" sz="3600">
          <a:solidFill>
            <a:srgbClr val="475798"/>
          </a:solidFill>
          <a:latin typeface="Rockwell" pitchFamily="18" charset="0"/>
          <a:ea typeface="HG明朝B" pitchFamily="17" charset="-128"/>
        </a:defRPr>
      </a:lvl7pPr>
      <a:lvl8pPr marL="1425575" indent="-53975" algn="ctr" rtl="0" fontAlgn="base">
        <a:spcBef>
          <a:spcPct val="0"/>
        </a:spcBef>
        <a:spcAft>
          <a:spcPct val="0"/>
        </a:spcAft>
        <a:defRPr kumimoji="1" sz="3600">
          <a:solidFill>
            <a:srgbClr val="475798"/>
          </a:solidFill>
          <a:latin typeface="Rockwell" pitchFamily="18" charset="0"/>
          <a:ea typeface="HG明朝B" pitchFamily="17" charset="-128"/>
        </a:defRPr>
      </a:lvl8pPr>
      <a:lvl9pPr marL="1882775" indent="-53975" algn="ctr" rtl="0" fontAlgn="base">
        <a:spcBef>
          <a:spcPct val="0"/>
        </a:spcBef>
        <a:spcAft>
          <a:spcPct val="0"/>
        </a:spcAft>
        <a:defRPr kumimoji="1" sz="3600">
          <a:solidFill>
            <a:srgbClr val="475798"/>
          </a:solidFill>
          <a:latin typeface="Rockwell" pitchFamily="18" charset="0"/>
          <a:ea typeface="HG明朝B" pitchFamily="17" charset="-128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Blip>
          <a:blip r:embed="rId7"/>
        </a:buBlip>
        <a:defRPr kumimoji="1"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n-ea"/>
          <a:cs typeface="Times New Roman" pitchFamily="18" charset="0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80000"/>
        <a:buBlip>
          <a:blip r:embed="rId8"/>
        </a:buBlip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n-ea"/>
          <a:cs typeface="Times New Roman" pitchFamily="18" charset="0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8CADAE"/>
        </a:buClr>
        <a:buSzPct val="80000"/>
        <a:buBlip>
          <a:blip r:embed="rId7"/>
        </a:buBlip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n-ea"/>
          <a:cs typeface="Times New Roman" pitchFamily="18" charset="0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8CADAE"/>
        </a:buClr>
        <a:buSzPct val="80000"/>
        <a:buBlip>
          <a:blip r:embed="rId9"/>
        </a:buBlip>
        <a:defRPr kumimoj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n-ea"/>
          <a:cs typeface="Times New Roman" pitchFamily="18" charset="0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8CADAE"/>
        </a:buClr>
        <a:buSzPct val="80000"/>
        <a:buBlip>
          <a:blip r:embed="rId10"/>
        </a:buBlip>
        <a:defRPr kumimoj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n-ea"/>
          <a:cs typeface="Times New Roman" pitchFamily="18" charset="0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15913"/>
            <a:ext cx="8229600" cy="138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2009年6月1日　学術会議シンポジウム</a:t>
            </a:r>
            <a:endParaRPr lang="en-US" altLang="ja-JP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3838" y="6337300"/>
            <a:ext cx="36083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48EA07AB-E0A0-4A40-8F84-D5CB052A3A7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61" r:id="rId1"/>
    <p:sldLayoutId id="2147484993" r:id="rId2"/>
    <p:sldLayoutId id="2147484994" r:id="rId3"/>
    <p:sldLayoutId id="2147484995" r:id="rId4"/>
    <p:sldLayoutId id="2147484996" r:id="rId5"/>
    <p:sldLayoutId id="2147484997" r:id="rId6"/>
    <p:sldLayoutId id="2147484998" r:id="rId7"/>
    <p:sldLayoutId id="2147484999" r:id="rId8"/>
    <p:sldLayoutId id="2147485000" r:id="rId9"/>
    <p:sldLayoutId id="2147485001" r:id="rId10"/>
    <p:sldLayoutId id="2147485002" r:id="rId11"/>
    <p:sldLayoutId id="214748500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9.em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999538" cy="836613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altLang="ja-JP" sz="4400" b="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Asian facilities</a:t>
            </a:r>
            <a:endParaRPr lang="en-US" altLang="ja-JP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92375"/>
            <a:ext cx="8496300" cy="295275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Clr>
                <a:schemeClr val="accent2"/>
              </a:buClr>
              <a:buSzPct val="75000"/>
            </a:pPr>
            <a:r>
              <a:rPr lang="en-US" altLang="ja-JP" b="0" smtClean="0"/>
              <a:t>YangYang Underground Laboratory (Korea)</a:t>
            </a:r>
          </a:p>
          <a:p>
            <a:pPr eaLnBrk="1" hangingPunct="1">
              <a:buClr>
                <a:schemeClr val="accent2"/>
              </a:buClr>
              <a:buSzPct val="75000"/>
            </a:pPr>
            <a:r>
              <a:rPr lang="en-US" altLang="ja-JP" b="0" smtClean="0"/>
              <a:t>India-based Neutrino Observatory(India)</a:t>
            </a:r>
          </a:p>
          <a:p>
            <a:pPr eaLnBrk="1" hangingPunct="1">
              <a:buClr>
                <a:schemeClr val="accent2"/>
              </a:buClr>
              <a:buSzPct val="75000"/>
            </a:pPr>
            <a:r>
              <a:rPr lang="en-US" altLang="ja-JP" b="0" smtClean="0"/>
              <a:t>JinPing Deep Underground Laboratory (China)</a:t>
            </a:r>
          </a:p>
          <a:p>
            <a:pPr eaLnBrk="1" hangingPunct="1">
              <a:buClr>
                <a:schemeClr val="accent2"/>
              </a:buClr>
              <a:buSzPct val="75000"/>
            </a:pPr>
            <a:r>
              <a:rPr lang="en-US" altLang="ja-JP" b="0" smtClean="0"/>
              <a:t>Kamioka Observatory (Japan)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859338" y="1125538"/>
            <a:ext cx="4033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000000"/>
                </a:solidFill>
                <a:cs typeface="Arial" pitchFamily="34" charset="0"/>
              </a:rPr>
              <a:t>M. Nakahata</a:t>
            </a:r>
          </a:p>
          <a:p>
            <a:r>
              <a:rPr lang="en-US" altLang="ja-JP" sz="2400" b="1">
                <a:solidFill>
                  <a:srgbClr val="000000"/>
                </a:solidFill>
                <a:cs typeface="Arial" pitchFamily="34" charset="0"/>
              </a:rPr>
              <a:t>Kamioka observatory,</a:t>
            </a:r>
          </a:p>
          <a:p>
            <a:r>
              <a:rPr lang="en-US" altLang="ja-JP" sz="2400" b="1">
                <a:solidFill>
                  <a:srgbClr val="000000"/>
                </a:solidFill>
                <a:cs typeface="Arial" pitchFamily="34" charset="0"/>
              </a:rPr>
              <a:t>ICRR/IPMU, Univ. of Tokyo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6067425" y="0"/>
            <a:ext cx="307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000000"/>
                </a:solidFill>
                <a:latin typeface="Times New Roman" pitchFamily="18" charset="0"/>
              </a:rPr>
              <a:t>LRT2010, August 28,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765175"/>
            <a:ext cx="7010400" cy="990600"/>
          </a:xfrm>
          <a:ln>
            <a:noFill/>
          </a:ln>
        </p:spPr>
        <p:txBody>
          <a:bodyPr anchor="t"/>
          <a:lstStyle/>
          <a:p>
            <a:pPr eaLnBrk="1" hangingPunct="1"/>
            <a:r>
              <a:rPr lang="en-US" altLang="zh-CN" sz="3400" smtClean="0"/>
              <a:t>Phase-I: </a:t>
            </a:r>
            <a:r>
              <a:rPr lang="en-US" altLang="zh-CN" sz="2400" smtClean="0"/>
              <a:t>6*6*40m Lab</a:t>
            </a:r>
            <a:r>
              <a:rPr lang="zh-CN" altLang="en-US" sz="2400" smtClean="0"/>
              <a:t>（</a:t>
            </a:r>
            <a:r>
              <a:rPr lang="en-US" altLang="zh-CN" sz="2400" smtClean="0"/>
              <a:t>RED Square</a:t>
            </a:r>
            <a:r>
              <a:rPr lang="zh-CN" altLang="en-US" sz="2400" smtClean="0"/>
              <a:t>）</a:t>
            </a:r>
          </a:p>
        </p:txBody>
      </p:sp>
      <p:sp>
        <p:nvSpPr>
          <p:cNvPr id="91139" name="Text Box 7"/>
          <p:cNvSpPr txBox="1">
            <a:spLocks noChangeArrowheads="1"/>
          </p:cNvSpPr>
          <p:nvPr/>
        </p:nvSpPr>
        <p:spPr bwMode="auto">
          <a:xfrm>
            <a:off x="6232525" y="2765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>
              <a:latin typeface="Helvetica" pitchFamily="34" charset="0"/>
            </a:endParaRPr>
          </a:p>
        </p:txBody>
      </p:sp>
      <p:pic>
        <p:nvPicPr>
          <p:cNvPr id="91140" name="Picture 10" descr="CJPL Layout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1371600"/>
            <a:ext cx="80010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609600" y="2514600"/>
            <a:ext cx="3241675" cy="149066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Helvetic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8999538" cy="692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4400" u="sng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pitchFamily="34" charset="0"/>
              </a:rPr>
              <a:t>The plan of CJPL construction</a:t>
            </a:r>
            <a:endParaRPr lang="en-US" altLang="ja-JP" sz="4400" b="1" kern="0" dirty="0">
              <a:solidFill>
                <a:schemeClr val="accent2"/>
              </a:solidFill>
              <a:ea typeface="+mj-ea"/>
              <a:cs typeface="Arial" pitchFamily="34" charset="0"/>
            </a:endParaRPr>
          </a:p>
        </p:txBody>
      </p:sp>
      <p:sp>
        <p:nvSpPr>
          <p:cNvPr id="91143" name="テキスト ボックス 6"/>
          <p:cNvSpPr txBox="1">
            <a:spLocks noChangeArrowheads="1"/>
          </p:cNvSpPr>
          <p:nvPr/>
        </p:nvSpPr>
        <p:spPr bwMode="auto">
          <a:xfrm>
            <a:off x="7654925" y="6488113"/>
            <a:ext cx="1489075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Q. Yue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295400"/>
            <a:ext cx="40386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3810000"/>
            <a:ext cx="38862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733800"/>
            <a:ext cx="3962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1295400"/>
            <a:ext cx="3962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テキスト ボックス 5"/>
          <p:cNvSpPr txBox="1">
            <a:spLocks noChangeArrowheads="1"/>
          </p:cNvSpPr>
          <p:nvPr/>
        </p:nvSpPr>
        <p:spPr bwMode="auto">
          <a:xfrm>
            <a:off x="7654925" y="6488113"/>
            <a:ext cx="1489075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Q. Yue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0825" y="0"/>
            <a:ext cx="8534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3400" b="1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China Darkmatter EXperiment (CDEX) </a:t>
            </a:r>
            <a:endParaRPr lang="en-US" altLang="zh-CN" sz="34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3402013"/>
            <a:ext cx="7696200" cy="3455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Font typeface="Wingdings" pitchFamily="2" charset="2"/>
              <a:buNone/>
              <a:defRPr/>
            </a:pPr>
            <a:r>
              <a:rPr lang="en-US" altLang="zh-CN" sz="2000" b="1" kern="0" dirty="0">
                <a:solidFill>
                  <a:srgbClr val="00008E"/>
                </a:solidFill>
                <a:latin typeface="Comic Sans MS" pitchFamily="66" charset="0"/>
                <a:ea typeface="+mn-ea"/>
              </a:rPr>
              <a:t>Phase-I (2010.9-2011.3)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Font typeface="Wingdings" pitchFamily="2" charset="2"/>
              <a:buNone/>
              <a:defRPr/>
            </a:pPr>
            <a:r>
              <a:rPr lang="en-US" altLang="zh-CN" sz="2000" b="1" kern="0" dirty="0">
                <a:latin typeface="+mn-lt"/>
                <a:ea typeface="+mn-ea"/>
              </a:rPr>
              <a:t>          -- 20g </a:t>
            </a:r>
            <a:r>
              <a:rPr lang="en-US" altLang="zh-CN" sz="2000" b="1" kern="0" dirty="0" err="1" smtClean="0">
                <a:latin typeface="+mn-lt"/>
                <a:ea typeface="+mn-ea"/>
              </a:rPr>
              <a:t>UltraLowEnergy</a:t>
            </a:r>
            <a:r>
              <a:rPr lang="en-US" altLang="zh-CN" sz="2000" b="1" kern="0" dirty="0" smtClean="0">
                <a:latin typeface="+mn-lt"/>
                <a:ea typeface="+mn-ea"/>
              </a:rPr>
              <a:t> (ULE)-</a:t>
            </a:r>
            <a:r>
              <a:rPr lang="en-US" altLang="zh-CN" sz="2000" b="1" kern="0" dirty="0" err="1" smtClean="0">
                <a:latin typeface="+mn-lt"/>
                <a:ea typeface="+mn-ea"/>
              </a:rPr>
              <a:t>HPGe</a:t>
            </a:r>
            <a:r>
              <a:rPr lang="en-US" altLang="zh-CN" sz="2000" b="1" kern="0" dirty="0" smtClean="0">
                <a:latin typeface="+mn-lt"/>
                <a:ea typeface="+mn-ea"/>
              </a:rPr>
              <a:t> </a:t>
            </a:r>
            <a:r>
              <a:rPr lang="en-US" altLang="zh-CN" sz="2000" b="1" kern="0" dirty="0">
                <a:latin typeface="+mn-lt"/>
                <a:ea typeface="+mn-ea"/>
              </a:rPr>
              <a:t>detector </a:t>
            </a:r>
            <a:r>
              <a:rPr lang="en-US" altLang="zh-CN" sz="2000" b="1" kern="0" dirty="0" smtClean="0">
                <a:latin typeface="+mn-lt"/>
                <a:ea typeface="+mn-ea"/>
              </a:rPr>
              <a:t>         	        	(220 </a:t>
            </a:r>
            <a:r>
              <a:rPr lang="en-US" altLang="zh-CN" sz="2000" b="1" kern="0" dirty="0" err="1" smtClean="0">
                <a:latin typeface="+mn-lt"/>
                <a:ea typeface="+mn-ea"/>
              </a:rPr>
              <a:t>eV</a:t>
            </a:r>
            <a:r>
              <a:rPr lang="en-US" altLang="zh-CN" sz="2000" b="1" kern="0" dirty="0" smtClean="0">
                <a:latin typeface="+mn-lt"/>
                <a:ea typeface="+mn-ea"/>
              </a:rPr>
              <a:t> threshold)</a:t>
            </a:r>
            <a:endParaRPr lang="en-US" altLang="zh-CN" sz="2000" b="1" kern="0" dirty="0">
              <a:latin typeface="+mn-lt"/>
              <a:ea typeface="+mn-ea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Font typeface="Wingdings" pitchFamily="2" charset="2"/>
              <a:buNone/>
              <a:defRPr/>
            </a:pPr>
            <a:r>
              <a:rPr lang="en-US" altLang="zh-CN" sz="2000" b="1" kern="0" dirty="0">
                <a:latin typeface="+mn-lt"/>
                <a:ea typeface="+mn-ea"/>
              </a:rPr>
              <a:t>          -- Shielding system construction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Font typeface="Wingdings" pitchFamily="2" charset="2"/>
              <a:buNone/>
              <a:defRPr/>
            </a:pPr>
            <a:r>
              <a:rPr lang="en-US" altLang="zh-CN" sz="2000" b="1" kern="0" dirty="0">
                <a:latin typeface="+mn-lt"/>
                <a:ea typeface="+mn-ea"/>
              </a:rPr>
              <a:t>          -- </a:t>
            </a:r>
            <a:r>
              <a:rPr lang="en-US" altLang="zh-CN" sz="2000" b="1" kern="0" dirty="0" err="1">
                <a:latin typeface="+mn-lt"/>
                <a:ea typeface="+mn-ea"/>
              </a:rPr>
              <a:t>HPGe</a:t>
            </a:r>
            <a:r>
              <a:rPr lang="en-US" altLang="zh-CN" sz="2000" b="1" kern="0" dirty="0">
                <a:latin typeface="+mn-lt"/>
                <a:ea typeface="+mn-ea"/>
              </a:rPr>
              <a:t> detector for radioactive measurement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Font typeface="Wingdings" pitchFamily="2" charset="2"/>
              <a:buNone/>
              <a:defRPr/>
            </a:pPr>
            <a:r>
              <a:rPr lang="en-US" altLang="zh-CN" sz="2000" b="1" kern="0" dirty="0">
                <a:latin typeface="+mn-lt"/>
                <a:ea typeface="+mn-ea"/>
              </a:rPr>
              <a:t>          -- Radon monitor system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Font typeface="Wingdings" pitchFamily="2" charset="2"/>
              <a:buNone/>
              <a:defRPr/>
            </a:pPr>
            <a:r>
              <a:rPr lang="en-US" altLang="zh-CN" sz="2000" b="1" kern="0" dirty="0">
                <a:solidFill>
                  <a:srgbClr val="00008E"/>
                </a:solidFill>
                <a:latin typeface="Comic Sans MS" pitchFamily="66" charset="0"/>
                <a:ea typeface="+mn-ea"/>
              </a:rPr>
              <a:t>Phase-II (2010.12-2011.12)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Font typeface="Wingdings" pitchFamily="2" charset="2"/>
              <a:buNone/>
              <a:defRPr/>
            </a:pPr>
            <a:r>
              <a:rPr lang="en-US" altLang="zh-CN" sz="2000" b="1" kern="0" dirty="0">
                <a:latin typeface="+mn-lt"/>
                <a:ea typeface="+mn-ea"/>
              </a:rPr>
              <a:t>         -- ULE-</a:t>
            </a:r>
            <a:r>
              <a:rPr lang="en-US" altLang="zh-CN" sz="2000" b="1" kern="0" dirty="0" err="1">
                <a:latin typeface="+mn-lt"/>
                <a:ea typeface="+mn-ea"/>
              </a:rPr>
              <a:t>HPGe</a:t>
            </a:r>
            <a:r>
              <a:rPr lang="en-US" altLang="zh-CN" sz="2000" b="1" kern="0" dirty="0">
                <a:latin typeface="+mn-lt"/>
                <a:ea typeface="+mn-ea"/>
              </a:rPr>
              <a:t> detector(~1500g)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Font typeface="Wingdings" pitchFamily="2" charset="2"/>
              <a:buNone/>
              <a:defRPr/>
            </a:pPr>
            <a:r>
              <a:rPr lang="en-US" altLang="zh-CN" sz="2000" b="1" kern="0" dirty="0">
                <a:latin typeface="+mn-lt"/>
                <a:ea typeface="+mn-ea"/>
              </a:rPr>
              <a:t> </a:t>
            </a:r>
            <a:r>
              <a:rPr lang="en-US" altLang="zh-CN" sz="2000" b="1" kern="0" dirty="0">
                <a:solidFill>
                  <a:srgbClr val="00008E"/>
                </a:solidFill>
                <a:latin typeface="Comic Sans MS" pitchFamily="66" charset="0"/>
                <a:ea typeface="+mn-ea"/>
              </a:rPr>
              <a:t>Phase-III (2012-)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Font typeface="Wingdings" pitchFamily="2" charset="2"/>
              <a:buNone/>
              <a:defRPr/>
            </a:pPr>
            <a:r>
              <a:rPr lang="en-US" altLang="zh-CN" sz="2000" b="1" kern="0" dirty="0">
                <a:latin typeface="+mn-lt"/>
                <a:ea typeface="+mn-ea"/>
              </a:rPr>
              <a:t>         -- ULE-</a:t>
            </a:r>
            <a:r>
              <a:rPr lang="en-US" altLang="zh-CN" sz="2000" b="1" kern="0" dirty="0" err="1">
                <a:latin typeface="+mn-lt"/>
                <a:ea typeface="+mn-ea"/>
              </a:rPr>
              <a:t>HPGe</a:t>
            </a:r>
            <a:r>
              <a:rPr lang="en-US" altLang="zh-CN" sz="2000" b="1" kern="0" dirty="0">
                <a:latin typeface="+mn-lt"/>
                <a:ea typeface="+mn-ea"/>
              </a:rPr>
              <a:t> detector(~10kg scale)</a:t>
            </a:r>
          </a:p>
        </p:txBody>
      </p:sp>
      <p:pic>
        <p:nvPicPr>
          <p:cNvPr id="93188" name="Picture 33"/>
          <p:cNvPicPr>
            <a:picLocks noChangeAspect="1" noChangeArrowheads="1"/>
          </p:cNvPicPr>
          <p:nvPr/>
        </p:nvPicPr>
        <p:blipFill>
          <a:blip r:embed="rId2" cstate="screen">
            <a:lum bright="-6000" contrast="18000"/>
          </a:blip>
          <a:srcRect/>
          <a:stretch>
            <a:fillRect/>
          </a:stretch>
        </p:blipFill>
        <p:spPr bwMode="auto">
          <a:xfrm>
            <a:off x="344488" y="647700"/>
            <a:ext cx="3455987" cy="260508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3189" name="Picture 31" descr="DSC000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620713"/>
            <a:ext cx="3522662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文字方塊 10"/>
          <p:cNvSpPr txBox="1">
            <a:spLocks noChangeArrowheads="1"/>
          </p:cNvSpPr>
          <p:nvPr/>
        </p:nvSpPr>
        <p:spPr bwMode="auto">
          <a:xfrm>
            <a:off x="6875463" y="2708275"/>
            <a:ext cx="1209675" cy="708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itchFamily="66" charset="0"/>
                <a:ea typeface="PMingLiU" pitchFamily="18" charset="-120"/>
              </a:rPr>
              <a:t>20</a:t>
            </a:r>
            <a:r>
              <a:rPr lang="en-US" altLang="zh-TW" sz="2000" b="1">
                <a:solidFill>
                  <a:srgbClr val="FF0000"/>
                </a:solidFill>
                <a:latin typeface="Comic Sans MS" pitchFamily="66" charset="0"/>
                <a:ea typeface="PMingLiU" pitchFamily="18" charset="-120"/>
              </a:rPr>
              <a:t>g ULEGe</a:t>
            </a:r>
            <a:endParaRPr lang="zh-TW" altLang="en-US" sz="2000" b="1">
              <a:solidFill>
                <a:srgbClr val="FF0000"/>
              </a:solidFill>
              <a:latin typeface="Comic Sans MS" pitchFamily="66" charset="0"/>
              <a:ea typeface="PMingLiU" pitchFamily="18" charset="-120"/>
            </a:endParaRPr>
          </a:p>
        </p:txBody>
      </p:sp>
      <p:sp>
        <p:nvSpPr>
          <p:cNvPr id="93191" name="テキスト ボックス 6"/>
          <p:cNvSpPr txBox="1">
            <a:spLocks noChangeArrowheads="1"/>
          </p:cNvSpPr>
          <p:nvPr/>
        </p:nvSpPr>
        <p:spPr bwMode="auto">
          <a:xfrm>
            <a:off x="7654925" y="6488113"/>
            <a:ext cx="1489075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Q. Yue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92150"/>
            <a:ext cx="8993188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8999538" cy="692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nn-NO" altLang="ja-JP" sz="4400" u="sng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pitchFamily="34" charset="0"/>
              </a:rPr>
              <a:t>Kamioka </a:t>
            </a:r>
            <a:r>
              <a:rPr lang="nn-NO" altLang="ja-JP" sz="4400" u="sng" kern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pitchFamily="34" charset="0"/>
              </a:rPr>
              <a:t>observatory</a:t>
            </a:r>
            <a:endParaRPr lang="en-US" altLang="ja-JP" sz="4400" b="1" kern="0" dirty="0">
              <a:solidFill>
                <a:srgbClr val="3333CC"/>
              </a:solidFill>
              <a:ea typeface="+mj-ea"/>
              <a:cs typeface="Arial" pitchFamily="34" charset="0"/>
            </a:endParaRPr>
          </a:p>
        </p:txBody>
      </p:sp>
      <p:sp>
        <p:nvSpPr>
          <p:cNvPr id="94212" name="Text Box 7"/>
          <p:cNvSpPr txBox="1">
            <a:spLocks noChangeArrowheads="1"/>
          </p:cNvSpPr>
          <p:nvPr/>
        </p:nvSpPr>
        <p:spPr bwMode="auto">
          <a:xfrm>
            <a:off x="5076825" y="2276475"/>
            <a:ext cx="1774825" cy="646113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Helvetica" pitchFamily="34" charset="0"/>
              </a:rPr>
              <a:t>Mt. Ikeno-yama</a:t>
            </a:r>
          </a:p>
          <a:p>
            <a:r>
              <a:rPr lang="en-US" altLang="zh-CN">
                <a:solidFill>
                  <a:srgbClr val="FF0000"/>
                </a:solidFill>
                <a:latin typeface="Helvetica" pitchFamily="34" charset="0"/>
              </a:rPr>
              <a:t>(1369 m s.l.)</a:t>
            </a:r>
          </a:p>
        </p:txBody>
      </p:sp>
      <p:cxnSp>
        <p:nvCxnSpPr>
          <p:cNvPr id="94213" name="直線矢印コネクタ 16"/>
          <p:cNvCxnSpPr>
            <a:cxnSpLocks noChangeShapeType="1"/>
            <a:stCxn id="94212" idx="1"/>
          </p:cNvCxnSpPr>
          <p:nvPr/>
        </p:nvCxnSpPr>
        <p:spPr bwMode="auto">
          <a:xfrm rot="10800000" flipV="1">
            <a:off x="4787900" y="2600325"/>
            <a:ext cx="288925" cy="468313"/>
          </a:xfrm>
          <a:prstGeom prst="straightConnector1">
            <a:avLst/>
          </a:prstGeom>
          <a:noFill/>
          <a:ln w="9525" algn="ctr">
            <a:solidFill>
              <a:schemeClr val="hlink"/>
            </a:solidFill>
            <a:round/>
            <a:headEnd/>
            <a:tailEnd type="arrow" w="med" len="med"/>
          </a:ln>
        </p:spPr>
      </p:cxnSp>
      <p:cxnSp>
        <p:nvCxnSpPr>
          <p:cNvPr id="94214" name="直線コネクタ 18"/>
          <p:cNvCxnSpPr>
            <a:cxnSpLocks noChangeShapeType="1"/>
          </p:cNvCxnSpPr>
          <p:nvPr/>
        </p:nvCxnSpPr>
        <p:spPr bwMode="auto">
          <a:xfrm rot="5400000" flipH="1" flipV="1">
            <a:off x="3383757" y="4256881"/>
            <a:ext cx="2089150" cy="144463"/>
          </a:xfrm>
          <a:prstGeom prst="line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/>
          </a:ln>
        </p:spPr>
      </p:cxnSp>
      <p:cxnSp>
        <p:nvCxnSpPr>
          <p:cNvPr id="94215" name="直線矢印コネクタ 19"/>
          <p:cNvCxnSpPr>
            <a:cxnSpLocks noChangeShapeType="1"/>
          </p:cNvCxnSpPr>
          <p:nvPr/>
        </p:nvCxnSpPr>
        <p:spPr bwMode="auto">
          <a:xfrm rot="10800000">
            <a:off x="4500563" y="4186238"/>
            <a:ext cx="647700" cy="34925"/>
          </a:xfrm>
          <a:prstGeom prst="straightConnector1">
            <a:avLst/>
          </a:prstGeom>
          <a:noFill/>
          <a:ln w="9525" algn="ctr">
            <a:solidFill>
              <a:schemeClr val="hlink"/>
            </a:solidFill>
            <a:round/>
            <a:headEnd/>
            <a:tailEnd type="arrow" w="med" len="med"/>
          </a:ln>
        </p:spPr>
      </p:cxnSp>
      <p:sp>
        <p:nvSpPr>
          <p:cNvPr id="94216" name="Text Box 7"/>
          <p:cNvSpPr txBox="1">
            <a:spLocks noChangeArrowheads="1"/>
          </p:cNvSpPr>
          <p:nvPr/>
        </p:nvSpPr>
        <p:spPr bwMode="auto">
          <a:xfrm>
            <a:off x="5148263" y="3933825"/>
            <a:ext cx="2378075" cy="368300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Helvetica" pitchFamily="34" charset="0"/>
              </a:rPr>
              <a:t>Access tunnel 1.7 km</a:t>
            </a:r>
          </a:p>
        </p:txBody>
      </p:sp>
      <p:sp>
        <p:nvSpPr>
          <p:cNvPr id="94217" name="Text Box 7"/>
          <p:cNvSpPr txBox="1">
            <a:spLocks noChangeArrowheads="1"/>
          </p:cNvSpPr>
          <p:nvPr/>
        </p:nvSpPr>
        <p:spPr bwMode="auto">
          <a:xfrm>
            <a:off x="5076825" y="5013325"/>
            <a:ext cx="2325688" cy="369888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Helvetica" pitchFamily="34" charset="0"/>
              </a:rPr>
              <a:t>Entrance (344 m s.l.)</a:t>
            </a:r>
          </a:p>
        </p:txBody>
      </p:sp>
      <p:cxnSp>
        <p:nvCxnSpPr>
          <p:cNvPr id="94218" name="直線矢印コネクタ 23"/>
          <p:cNvCxnSpPr>
            <a:cxnSpLocks noChangeShapeType="1"/>
            <a:stCxn id="94217" idx="1"/>
          </p:cNvCxnSpPr>
          <p:nvPr/>
        </p:nvCxnSpPr>
        <p:spPr bwMode="auto">
          <a:xfrm rot="10800000" flipV="1">
            <a:off x="4427538" y="5197475"/>
            <a:ext cx="649287" cy="247650"/>
          </a:xfrm>
          <a:prstGeom prst="straightConnector1">
            <a:avLst/>
          </a:prstGeom>
          <a:noFill/>
          <a:ln w="9525" algn="ctr">
            <a:solidFill>
              <a:schemeClr val="hlink"/>
            </a:solidFill>
            <a:round/>
            <a:headEnd/>
            <a:tailEnd type="arrow" w="med" len="med"/>
          </a:ln>
        </p:spPr>
      </p:cxnSp>
      <p:cxnSp>
        <p:nvCxnSpPr>
          <p:cNvPr id="94219" name="直線コネクタ 25"/>
          <p:cNvCxnSpPr>
            <a:cxnSpLocks noChangeShapeType="1"/>
          </p:cNvCxnSpPr>
          <p:nvPr/>
        </p:nvCxnSpPr>
        <p:spPr bwMode="auto">
          <a:xfrm rot="10800000">
            <a:off x="1187450" y="1628775"/>
            <a:ext cx="3313113" cy="1584325"/>
          </a:xfrm>
          <a:prstGeom prst="line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/>
          </a:ln>
        </p:spPr>
      </p:cxnSp>
      <p:cxnSp>
        <p:nvCxnSpPr>
          <p:cNvPr id="94220" name="直線矢印コネクタ 28"/>
          <p:cNvCxnSpPr>
            <a:cxnSpLocks noChangeShapeType="1"/>
          </p:cNvCxnSpPr>
          <p:nvPr/>
        </p:nvCxnSpPr>
        <p:spPr bwMode="auto">
          <a:xfrm rot="5400000">
            <a:off x="2844006" y="1916907"/>
            <a:ext cx="576263" cy="431800"/>
          </a:xfrm>
          <a:prstGeom prst="straightConnector1">
            <a:avLst/>
          </a:prstGeom>
          <a:noFill/>
          <a:ln w="9525" algn="ctr">
            <a:solidFill>
              <a:schemeClr val="hlink"/>
            </a:solidFill>
            <a:round/>
            <a:headEnd/>
            <a:tailEnd type="arrow" w="med" len="med"/>
          </a:ln>
        </p:spPr>
      </p:cxnSp>
      <p:sp>
        <p:nvSpPr>
          <p:cNvPr id="94221" name="Text Box 7"/>
          <p:cNvSpPr txBox="1">
            <a:spLocks noChangeArrowheads="1"/>
          </p:cNvSpPr>
          <p:nvPr/>
        </p:nvSpPr>
        <p:spPr bwMode="auto">
          <a:xfrm>
            <a:off x="3132138" y="1268413"/>
            <a:ext cx="3332162" cy="585787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  <a:latin typeface="Helvetica" pitchFamily="34" charset="0"/>
              </a:rPr>
              <a:t>Mine train tunnel 3 km</a:t>
            </a:r>
          </a:p>
          <a:p>
            <a:r>
              <a:rPr lang="en-US" altLang="zh-CN" sz="1600">
                <a:solidFill>
                  <a:srgbClr val="FF0000"/>
                </a:solidFill>
                <a:latin typeface="Helvetica" pitchFamily="34" charset="0"/>
              </a:rPr>
              <a:t>(used for power and network lines)</a:t>
            </a:r>
          </a:p>
        </p:txBody>
      </p:sp>
      <p:sp>
        <p:nvSpPr>
          <p:cNvPr id="94222" name="Oval 10"/>
          <p:cNvSpPr>
            <a:spLocks noChangeArrowheads="1"/>
          </p:cNvSpPr>
          <p:nvPr/>
        </p:nvSpPr>
        <p:spPr bwMode="auto">
          <a:xfrm>
            <a:off x="1042988" y="2133600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Helvetica" pitchFamily="34" charset="0"/>
            </a:endParaRPr>
          </a:p>
        </p:txBody>
      </p:sp>
      <p:sp>
        <p:nvSpPr>
          <p:cNvPr id="94223" name="Oval 10"/>
          <p:cNvSpPr>
            <a:spLocks noChangeArrowheads="1"/>
          </p:cNvSpPr>
          <p:nvPr/>
        </p:nvSpPr>
        <p:spPr bwMode="auto">
          <a:xfrm>
            <a:off x="1177925" y="20875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Helvetica" pitchFamily="34" charset="0"/>
            </a:endParaRPr>
          </a:p>
        </p:txBody>
      </p:sp>
      <p:cxnSp>
        <p:nvCxnSpPr>
          <p:cNvPr id="94224" name="直線矢印コネクタ 36"/>
          <p:cNvCxnSpPr>
            <a:cxnSpLocks noChangeShapeType="1"/>
          </p:cNvCxnSpPr>
          <p:nvPr/>
        </p:nvCxnSpPr>
        <p:spPr bwMode="auto">
          <a:xfrm rot="5400000" flipH="1" flipV="1">
            <a:off x="360363" y="2744787"/>
            <a:ext cx="1150938" cy="360363"/>
          </a:xfrm>
          <a:prstGeom prst="straightConnector1">
            <a:avLst/>
          </a:prstGeom>
          <a:noFill/>
          <a:ln w="9525" algn="ctr">
            <a:solidFill>
              <a:schemeClr val="hlink"/>
            </a:solidFill>
            <a:round/>
            <a:headEnd/>
            <a:tailEnd type="arrow" w="med" len="med"/>
          </a:ln>
        </p:spPr>
      </p:cxnSp>
      <p:sp>
        <p:nvSpPr>
          <p:cNvPr id="94225" name="Text Box 7"/>
          <p:cNvSpPr txBox="1">
            <a:spLocks noChangeArrowheads="1"/>
          </p:cNvSpPr>
          <p:nvPr/>
        </p:nvSpPr>
        <p:spPr bwMode="auto">
          <a:xfrm>
            <a:off x="0" y="3429000"/>
            <a:ext cx="1763713" cy="584775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Helvetica" pitchFamily="34" charset="0"/>
              </a:rPr>
              <a:t>Surface </a:t>
            </a:r>
            <a:r>
              <a:rPr lang="en-US" altLang="zh-CN" sz="1600" dirty="0" smtClean="0">
                <a:solidFill>
                  <a:srgbClr val="FF0000"/>
                </a:solidFill>
                <a:latin typeface="Helvetica" pitchFamily="34" charset="0"/>
              </a:rPr>
              <a:t>buildings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  <a:latin typeface="Helvetica" pitchFamily="34" charset="0"/>
              </a:rPr>
              <a:t>(ICRR, Tohoku)</a:t>
            </a:r>
            <a:endParaRPr lang="en-US" altLang="zh-CN" sz="1600" dirty="0">
              <a:solidFill>
                <a:srgbClr val="FF0000"/>
              </a:solidFill>
              <a:latin typeface="Helvetica" pitchFamily="34" charset="0"/>
            </a:endParaRPr>
          </a:p>
        </p:txBody>
      </p:sp>
      <p:pic>
        <p:nvPicPr>
          <p:cNvPr id="18" name="Picture 2" descr="C:\nakahata\写真\池の山\池の山select\ak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33804"/>
            <a:ext cx="3927380" cy="2124196"/>
          </a:xfrm>
          <a:prstGeom prst="rect">
            <a:avLst/>
          </a:prstGeom>
          <a:noFill/>
        </p:spPr>
      </p:pic>
      <p:grpSp>
        <p:nvGrpSpPr>
          <p:cNvPr id="19" name="グループ化 18"/>
          <p:cNvGrpSpPr/>
          <p:nvPr/>
        </p:nvGrpSpPr>
        <p:grpSpPr>
          <a:xfrm>
            <a:off x="1908633" y="6085823"/>
            <a:ext cx="1504884" cy="71159"/>
            <a:chOff x="4500562" y="3571876"/>
            <a:chExt cx="2571768" cy="285752"/>
          </a:xfrm>
        </p:grpSpPr>
        <p:sp>
          <p:nvSpPr>
            <p:cNvPr id="20" name="平行四辺形 19"/>
            <p:cNvSpPr/>
            <p:nvPr/>
          </p:nvSpPr>
          <p:spPr bwMode="auto">
            <a:xfrm rot="5400000" flipH="1">
              <a:off x="6822297" y="3607595"/>
              <a:ext cx="285752" cy="214314"/>
            </a:xfrm>
            <a:prstGeom prst="parallelogram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ＭＳ Ｐゴシック" pitchFamily="50" charset="-128"/>
              </a:endParaRPr>
            </a:p>
          </p:txBody>
        </p:sp>
        <p:sp>
          <p:nvSpPr>
            <p:cNvPr id="21" name="円/楕円 20"/>
            <p:cNvSpPr/>
            <p:nvPr/>
          </p:nvSpPr>
          <p:spPr bwMode="auto">
            <a:xfrm>
              <a:off x="6858016" y="3571876"/>
              <a:ext cx="214314" cy="7143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ＭＳ Ｐゴシック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 bwMode="auto">
            <a:xfrm>
              <a:off x="4500562" y="3571876"/>
              <a:ext cx="2357454" cy="28575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2267744" y="6165304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tunnel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 bwMode="auto">
          <a:xfrm rot="5400000">
            <a:off x="1301941" y="5587303"/>
            <a:ext cx="1067383" cy="8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5" name="テキスト ボックス 24"/>
          <p:cNvSpPr txBox="1"/>
          <p:nvPr/>
        </p:nvSpPr>
        <p:spPr>
          <a:xfrm>
            <a:off x="1907704" y="5517232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1000m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35175" y="0"/>
            <a:ext cx="44577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22"/>
          <p:cNvSpPr>
            <a:spLocks noChangeArrowheads="1"/>
          </p:cNvSpPr>
          <p:nvPr/>
        </p:nvSpPr>
        <p:spPr bwMode="auto">
          <a:xfrm>
            <a:off x="5580063" y="3743325"/>
            <a:ext cx="431800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59338" cy="561975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ja-JP" sz="2800" u="sng" smtClean="0">
                <a:solidFill>
                  <a:srgbClr val="3333CC"/>
                </a:solidFill>
              </a:rPr>
              <a:t>Kamioka underground map</a:t>
            </a:r>
            <a:endParaRPr lang="ja-JP" altLang="en-US" sz="2800" u="sng" smtClean="0">
              <a:solidFill>
                <a:srgbClr val="3333CC"/>
              </a:solidFill>
            </a:endParaRPr>
          </a:p>
        </p:txBody>
      </p:sp>
      <p:sp>
        <p:nvSpPr>
          <p:cNvPr id="95237" name="Oval 4"/>
          <p:cNvSpPr>
            <a:spLocks noChangeArrowheads="1"/>
          </p:cNvSpPr>
          <p:nvPr/>
        </p:nvSpPr>
        <p:spPr bwMode="auto">
          <a:xfrm>
            <a:off x="4491038" y="2967038"/>
            <a:ext cx="395287" cy="3952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6084888" y="3429000"/>
            <a:ext cx="23812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Super-Kamiokande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95239" name="Oval 6"/>
          <p:cNvSpPr>
            <a:spLocks noChangeArrowheads="1"/>
          </p:cNvSpPr>
          <p:nvPr/>
        </p:nvSpPr>
        <p:spPr bwMode="auto">
          <a:xfrm>
            <a:off x="6176963" y="2387600"/>
            <a:ext cx="179387" cy="179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3276600" y="4246563"/>
            <a:ext cx="71438" cy="1081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 rot="-5400000">
            <a:off x="2782888" y="3697287"/>
            <a:ext cx="69850" cy="1101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411413" y="4292600"/>
            <a:ext cx="863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CLIO</a:t>
            </a:r>
            <a:endParaRPr lang="ja-JP" altLang="en-US" sz="1400">
              <a:solidFill>
                <a:srgbClr val="FF0000"/>
              </a:solidFill>
            </a:endParaRPr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 rot="5400000">
            <a:off x="3131344" y="6353969"/>
            <a:ext cx="865187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3779838" y="6488113"/>
            <a:ext cx="1390650" cy="369887"/>
          </a:xfrm>
          <a:prstGeom prst="rect">
            <a:avLst/>
          </a:prstGeom>
          <a:solidFill>
            <a:srgbClr val="EAEAEA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333399"/>
                </a:solidFill>
              </a:rPr>
              <a:t>To entrance</a:t>
            </a:r>
            <a:endParaRPr lang="ja-JP" altLang="en-US">
              <a:solidFill>
                <a:srgbClr val="333399"/>
              </a:solidFill>
            </a:endParaRPr>
          </a:p>
        </p:txBody>
      </p:sp>
      <p:sp>
        <p:nvSpPr>
          <p:cNvPr id="95245" name="Text Box 15"/>
          <p:cNvSpPr txBox="1">
            <a:spLocks noChangeArrowheads="1"/>
          </p:cNvSpPr>
          <p:nvPr/>
        </p:nvSpPr>
        <p:spPr bwMode="auto">
          <a:xfrm>
            <a:off x="2843213" y="430213"/>
            <a:ext cx="1549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</a:rPr>
              <a:t>Old mine office</a:t>
            </a:r>
            <a:endParaRPr lang="ja-JP" altLang="en-US" sz="1600">
              <a:solidFill>
                <a:srgbClr val="000000"/>
              </a:solidFill>
            </a:endParaRPr>
          </a:p>
        </p:txBody>
      </p:sp>
      <p:grpSp>
        <p:nvGrpSpPr>
          <p:cNvPr id="95246" name="Group 27"/>
          <p:cNvGrpSpPr>
            <a:grpSpLocks/>
          </p:cNvGrpSpPr>
          <p:nvPr/>
        </p:nvGrpSpPr>
        <p:grpSpPr bwMode="auto">
          <a:xfrm>
            <a:off x="1763713" y="5516563"/>
            <a:ext cx="865187" cy="1008062"/>
            <a:chOff x="3651" y="2341"/>
            <a:chExt cx="545" cy="635"/>
          </a:xfrm>
        </p:grpSpPr>
        <p:sp>
          <p:nvSpPr>
            <p:cNvPr id="95281" name="Line 21"/>
            <p:cNvSpPr>
              <a:spLocks noChangeShapeType="1"/>
            </p:cNvSpPr>
            <p:nvPr/>
          </p:nvSpPr>
          <p:spPr bwMode="auto">
            <a:xfrm>
              <a:off x="3651" y="2341"/>
              <a:ext cx="0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282" name="Text Box 25"/>
            <p:cNvSpPr txBox="1">
              <a:spLocks noChangeArrowheads="1"/>
            </p:cNvSpPr>
            <p:nvPr/>
          </p:nvSpPr>
          <p:spPr bwMode="auto">
            <a:xfrm>
              <a:off x="3651" y="2522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</a:rPr>
                <a:t>１００ｍ</a:t>
              </a:r>
            </a:p>
          </p:txBody>
        </p:sp>
      </p:grpSp>
      <p:sp>
        <p:nvSpPr>
          <p:cNvPr id="95247" name="Text Box 26"/>
          <p:cNvSpPr txBox="1">
            <a:spLocks noChangeArrowheads="1"/>
          </p:cNvSpPr>
          <p:nvPr/>
        </p:nvSpPr>
        <p:spPr bwMode="auto">
          <a:xfrm>
            <a:off x="6588125" y="549275"/>
            <a:ext cx="1398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KamLAND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95248" name="Rectangle 28"/>
          <p:cNvSpPr>
            <a:spLocks noChangeArrowheads="1"/>
          </p:cNvSpPr>
          <p:nvPr/>
        </p:nvSpPr>
        <p:spPr bwMode="auto">
          <a:xfrm rot="-1497211">
            <a:off x="4152900" y="1419225"/>
            <a:ext cx="179388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49" name="Rectangle 29"/>
          <p:cNvSpPr>
            <a:spLocks noChangeArrowheads="1"/>
          </p:cNvSpPr>
          <p:nvPr/>
        </p:nvSpPr>
        <p:spPr bwMode="auto">
          <a:xfrm rot="-1497211">
            <a:off x="4222750" y="1635125"/>
            <a:ext cx="125413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50" name="Rectangle 30"/>
          <p:cNvSpPr>
            <a:spLocks noChangeArrowheads="1"/>
          </p:cNvSpPr>
          <p:nvPr/>
        </p:nvSpPr>
        <p:spPr bwMode="auto">
          <a:xfrm>
            <a:off x="4203700" y="3835400"/>
            <a:ext cx="144463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51" name="Text Box 31"/>
          <p:cNvSpPr txBox="1">
            <a:spLocks noChangeArrowheads="1"/>
          </p:cNvSpPr>
          <p:nvPr/>
        </p:nvSpPr>
        <p:spPr bwMode="auto">
          <a:xfrm>
            <a:off x="4449763" y="3736975"/>
            <a:ext cx="1109662" cy="307975"/>
          </a:xfrm>
          <a:prstGeom prst="rect">
            <a:avLst/>
          </a:prstGeom>
          <a:solidFill>
            <a:srgbClr val="FFFFFF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Clean room</a:t>
            </a:r>
            <a:endParaRPr lang="ja-JP" altLang="en-US" sz="1400">
              <a:solidFill>
                <a:srgbClr val="FF0000"/>
              </a:solidFill>
            </a:endParaRPr>
          </a:p>
        </p:txBody>
      </p:sp>
      <p:sp>
        <p:nvSpPr>
          <p:cNvPr id="95252" name="Rectangle 32"/>
          <p:cNvSpPr>
            <a:spLocks noChangeArrowheads="1"/>
          </p:cNvSpPr>
          <p:nvPr/>
        </p:nvSpPr>
        <p:spPr bwMode="auto">
          <a:xfrm rot="3556103">
            <a:off x="3235325" y="3279775"/>
            <a:ext cx="252413" cy="428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53" name="Rectangle 33"/>
          <p:cNvSpPr>
            <a:spLocks noChangeArrowheads="1"/>
          </p:cNvSpPr>
          <p:nvPr/>
        </p:nvSpPr>
        <p:spPr bwMode="auto">
          <a:xfrm rot="-2080810">
            <a:off x="3209925" y="3416300"/>
            <a:ext cx="252413" cy="428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54" name="Text Box 34"/>
          <p:cNvSpPr txBox="1">
            <a:spLocks noChangeArrowheads="1"/>
          </p:cNvSpPr>
          <p:nvPr/>
        </p:nvSpPr>
        <p:spPr bwMode="auto">
          <a:xfrm>
            <a:off x="2987675" y="2924175"/>
            <a:ext cx="703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LAB-B</a:t>
            </a:r>
            <a:endParaRPr lang="ja-JP" altLang="en-US" sz="1400">
              <a:solidFill>
                <a:srgbClr val="FF0000"/>
              </a:solidFill>
            </a:endParaRPr>
          </a:p>
        </p:txBody>
      </p:sp>
      <p:sp>
        <p:nvSpPr>
          <p:cNvPr id="95255" name="Rectangle 35"/>
          <p:cNvSpPr>
            <a:spLocks noChangeArrowheads="1"/>
          </p:cNvSpPr>
          <p:nvPr/>
        </p:nvSpPr>
        <p:spPr bwMode="auto">
          <a:xfrm rot="-2534354">
            <a:off x="4797425" y="2881313"/>
            <a:ext cx="393700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56" name="Text Box 36"/>
          <p:cNvSpPr txBox="1">
            <a:spLocks noChangeArrowheads="1"/>
          </p:cNvSpPr>
          <p:nvPr/>
        </p:nvSpPr>
        <p:spPr bwMode="auto">
          <a:xfrm>
            <a:off x="4500563" y="2565400"/>
            <a:ext cx="703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LAB-A</a:t>
            </a:r>
          </a:p>
        </p:txBody>
      </p:sp>
      <p:sp>
        <p:nvSpPr>
          <p:cNvPr id="95257" name="Rectangle 37"/>
          <p:cNvSpPr>
            <a:spLocks noChangeArrowheads="1"/>
          </p:cNvSpPr>
          <p:nvPr/>
        </p:nvSpPr>
        <p:spPr bwMode="auto">
          <a:xfrm rot="-2637166">
            <a:off x="3806825" y="3497263"/>
            <a:ext cx="179388" cy="365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58" name="Rectangle 38"/>
          <p:cNvSpPr>
            <a:spLocks noChangeArrowheads="1"/>
          </p:cNvSpPr>
          <p:nvPr/>
        </p:nvSpPr>
        <p:spPr bwMode="auto">
          <a:xfrm rot="2133346">
            <a:off x="3951288" y="3482975"/>
            <a:ext cx="179387" cy="365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59" name="Text Box 39"/>
          <p:cNvSpPr txBox="1">
            <a:spLocks noChangeArrowheads="1"/>
          </p:cNvSpPr>
          <p:nvPr/>
        </p:nvSpPr>
        <p:spPr bwMode="auto">
          <a:xfrm>
            <a:off x="3563938" y="3213100"/>
            <a:ext cx="1060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Pure-water</a:t>
            </a:r>
            <a:endParaRPr lang="ja-JP" altLang="en-US" sz="1400">
              <a:solidFill>
                <a:srgbClr val="FF0000"/>
              </a:solidFill>
            </a:endParaRPr>
          </a:p>
        </p:txBody>
      </p:sp>
      <p:sp>
        <p:nvSpPr>
          <p:cNvPr id="95260" name="Rectangle 30"/>
          <p:cNvSpPr>
            <a:spLocks noChangeArrowheads="1"/>
          </p:cNvSpPr>
          <p:nvPr/>
        </p:nvSpPr>
        <p:spPr bwMode="auto">
          <a:xfrm rot="-2340000">
            <a:off x="4017963" y="2844800"/>
            <a:ext cx="100012" cy="1635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61" name="Text Box 34"/>
          <p:cNvSpPr txBox="1">
            <a:spLocks noChangeArrowheads="1"/>
          </p:cNvSpPr>
          <p:nvPr/>
        </p:nvSpPr>
        <p:spPr bwMode="auto">
          <a:xfrm rot="2864184">
            <a:off x="3667919" y="2474119"/>
            <a:ext cx="703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LAB-E</a:t>
            </a:r>
            <a:endParaRPr lang="ja-JP" altLang="en-US" sz="1400">
              <a:solidFill>
                <a:srgbClr val="FF0000"/>
              </a:solidFill>
            </a:endParaRPr>
          </a:p>
        </p:txBody>
      </p:sp>
      <p:sp>
        <p:nvSpPr>
          <p:cNvPr id="95262" name="Text Box 34"/>
          <p:cNvSpPr txBox="1">
            <a:spLocks noChangeArrowheads="1"/>
          </p:cNvSpPr>
          <p:nvPr/>
        </p:nvSpPr>
        <p:spPr bwMode="auto">
          <a:xfrm rot="-1486464">
            <a:off x="4043363" y="1243013"/>
            <a:ext cx="277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FF0000"/>
                </a:solidFill>
              </a:rPr>
              <a:t>C</a:t>
            </a:r>
            <a:endParaRPr lang="ja-JP" altLang="en-US" sz="1000">
              <a:solidFill>
                <a:srgbClr val="FF0000"/>
              </a:solidFill>
            </a:endParaRPr>
          </a:p>
        </p:txBody>
      </p:sp>
      <p:sp>
        <p:nvSpPr>
          <p:cNvPr id="95263" name="Text Box 34"/>
          <p:cNvSpPr txBox="1">
            <a:spLocks noChangeArrowheads="1"/>
          </p:cNvSpPr>
          <p:nvPr/>
        </p:nvSpPr>
        <p:spPr bwMode="auto">
          <a:xfrm rot="-1486464">
            <a:off x="4202113" y="1638300"/>
            <a:ext cx="2762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5264" name="Text Box 18"/>
          <p:cNvSpPr txBox="1">
            <a:spLocks noChangeArrowheads="1"/>
          </p:cNvSpPr>
          <p:nvPr/>
        </p:nvSpPr>
        <p:spPr bwMode="auto">
          <a:xfrm>
            <a:off x="684213" y="2708275"/>
            <a:ext cx="1274762" cy="369888"/>
          </a:xfrm>
          <a:prstGeom prst="rect">
            <a:avLst/>
          </a:prstGeom>
          <a:solidFill>
            <a:srgbClr val="FFFFFF">
              <a:alpha val="7882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CANDLES</a:t>
            </a:r>
            <a:endParaRPr lang="ja-JP" altLang="en-US">
              <a:solidFill>
                <a:srgbClr val="FF0000"/>
              </a:solidFill>
            </a:endParaRPr>
          </a:p>
        </p:txBody>
      </p:sp>
      <p:pic>
        <p:nvPicPr>
          <p:cNvPr id="95265" name="Picture 31" descr="p5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125" y="3860800"/>
            <a:ext cx="1277938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5266" name="図 40" descr="p_7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2588" y="981075"/>
            <a:ext cx="1054100" cy="1643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5267" name="Text Box 18"/>
          <p:cNvSpPr txBox="1">
            <a:spLocks noChangeArrowheads="1"/>
          </p:cNvSpPr>
          <p:nvPr/>
        </p:nvSpPr>
        <p:spPr bwMode="auto">
          <a:xfrm>
            <a:off x="755650" y="549275"/>
            <a:ext cx="1084263" cy="400050"/>
          </a:xfrm>
          <a:prstGeom prst="rect">
            <a:avLst/>
          </a:prstGeom>
          <a:solidFill>
            <a:srgbClr val="FFFFFF">
              <a:alpha val="7882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XMASS</a:t>
            </a:r>
            <a:endParaRPr lang="ja-JP" altLang="en-US" sz="2000">
              <a:solidFill>
                <a:srgbClr val="FF0000"/>
              </a:solidFill>
            </a:endParaRPr>
          </a:p>
        </p:txBody>
      </p:sp>
      <p:pic>
        <p:nvPicPr>
          <p:cNvPr id="95268" name="Picture 5" descr="XMASS800kg_det_v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188" y="908050"/>
            <a:ext cx="13589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5269" name="図 41" descr="CANDLES III地下1003版.em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5650" y="3068638"/>
            <a:ext cx="1152525" cy="146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4" name="直線矢印コネクタ 43"/>
          <p:cNvCxnSpPr>
            <a:stCxn id="95239" idx="7"/>
            <a:endCxn id="74789" idx="1"/>
          </p:cNvCxnSpPr>
          <p:nvPr/>
        </p:nvCxnSpPr>
        <p:spPr>
          <a:xfrm rot="5400000" flipH="1" flipV="1">
            <a:off x="6224588" y="1906588"/>
            <a:ext cx="612775" cy="403225"/>
          </a:xfrm>
          <a:prstGeom prst="straightConnector1">
            <a:avLst/>
          </a:prstGeom>
          <a:ln w="127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endCxn id="95238" idx="1"/>
          </p:cNvCxnSpPr>
          <p:nvPr/>
        </p:nvCxnSpPr>
        <p:spPr>
          <a:xfrm>
            <a:off x="4932363" y="3248025"/>
            <a:ext cx="1152525" cy="381000"/>
          </a:xfrm>
          <a:prstGeom prst="straightConnector1">
            <a:avLst/>
          </a:prstGeom>
          <a:ln w="127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10800000" flipV="1">
            <a:off x="1992313" y="1476375"/>
            <a:ext cx="2103437" cy="104775"/>
          </a:xfrm>
          <a:prstGeom prst="straightConnector1">
            <a:avLst/>
          </a:prstGeom>
          <a:ln w="127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95249" idx="1"/>
          </p:cNvCxnSpPr>
          <p:nvPr/>
        </p:nvCxnSpPr>
        <p:spPr>
          <a:xfrm rot="10800000" flipV="1">
            <a:off x="1908175" y="1706563"/>
            <a:ext cx="2320925" cy="1755775"/>
          </a:xfrm>
          <a:prstGeom prst="straightConnector1">
            <a:avLst/>
          </a:prstGeom>
          <a:ln w="127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74" name="AutoShape 23"/>
          <p:cNvSpPr>
            <a:spLocks noChangeArrowheads="1"/>
          </p:cNvSpPr>
          <p:nvPr/>
        </p:nvSpPr>
        <p:spPr bwMode="auto">
          <a:xfrm>
            <a:off x="5329238" y="1812925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5399088" y="1916113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6" name="直線矢印コネクタ 55"/>
          <p:cNvCxnSpPr/>
          <p:nvPr/>
        </p:nvCxnSpPr>
        <p:spPr>
          <a:xfrm rot="5400000" flipH="1" flipV="1">
            <a:off x="5038725" y="862013"/>
            <a:ext cx="1358900" cy="444500"/>
          </a:xfrm>
          <a:prstGeom prst="straightConnector1">
            <a:avLst/>
          </a:prstGeom>
          <a:ln w="127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77" name="Text Box 15"/>
          <p:cNvSpPr txBox="1">
            <a:spLocks noChangeArrowheads="1"/>
          </p:cNvSpPr>
          <p:nvPr/>
        </p:nvSpPr>
        <p:spPr bwMode="auto">
          <a:xfrm>
            <a:off x="5508625" y="188913"/>
            <a:ext cx="34750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</a:rPr>
              <a:t>Just under the top of Mt.Ikeno-yama</a:t>
            </a:r>
            <a:endParaRPr lang="ja-JP" altLang="en-US" sz="1600">
              <a:solidFill>
                <a:srgbClr val="000000"/>
              </a:solidFill>
            </a:endParaRPr>
          </a:p>
        </p:txBody>
      </p:sp>
      <p:sp>
        <p:nvSpPr>
          <p:cNvPr id="95278" name="Rectangle 30"/>
          <p:cNvSpPr>
            <a:spLocks noChangeArrowheads="1"/>
          </p:cNvSpPr>
          <p:nvPr/>
        </p:nvSpPr>
        <p:spPr bwMode="auto">
          <a:xfrm>
            <a:off x="3443288" y="1028700"/>
            <a:ext cx="144462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79" name="Rectangle 30"/>
          <p:cNvSpPr>
            <a:spLocks noChangeArrowheads="1"/>
          </p:cNvSpPr>
          <p:nvPr/>
        </p:nvSpPr>
        <p:spPr bwMode="auto">
          <a:xfrm>
            <a:off x="3644900" y="1016000"/>
            <a:ext cx="144463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280" name="Text Box 36"/>
          <p:cNvSpPr txBox="1">
            <a:spLocks noChangeArrowheads="1"/>
          </p:cNvSpPr>
          <p:nvPr/>
        </p:nvSpPr>
        <p:spPr bwMode="auto">
          <a:xfrm>
            <a:off x="3289300" y="738188"/>
            <a:ext cx="1250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LAB-1(IPMU)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6929438" y="6572250"/>
            <a:ext cx="785812" cy="2857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8143875" y="6572250"/>
            <a:ext cx="785813" cy="2857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96260" name="Picture 31" descr="p5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8" y="2214563"/>
            <a:ext cx="21574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93938" y="2214563"/>
            <a:ext cx="22780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67250" y="2214563"/>
            <a:ext cx="21907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タイトル 1"/>
          <p:cNvSpPr>
            <a:spLocks noGrp="1"/>
          </p:cNvSpPr>
          <p:nvPr>
            <p:ph type="title"/>
          </p:nvPr>
        </p:nvSpPr>
        <p:spPr>
          <a:xfrm>
            <a:off x="250825" y="0"/>
            <a:ext cx="5292725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Super-Kamiokande</a:t>
            </a:r>
            <a:endParaRPr lang="ja-JP" altLang="en-US" sz="40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264" name="Text Box 207"/>
          <p:cNvSpPr txBox="1">
            <a:spLocks noChangeArrowheads="1"/>
          </p:cNvSpPr>
          <p:nvPr/>
        </p:nvSpPr>
        <p:spPr bwMode="auto">
          <a:xfrm>
            <a:off x="261938" y="5227638"/>
            <a:ext cx="180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rgbClr val="000000"/>
                </a:solidFill>
                <a:latin typeface="Calibri" pitchFamily="34" charset="0"/>
              </a:rPr>
              <a:t>11146 ID PMTs</a:t>
            </a:r>
          </a:p>
          <a:p>
            <a:pPr algn="ctr"/>
            <a:r>
              <a:rPr lang="en-US" altLang="ja-JP" sz="2000" b="1">
                <a:solidFill>
                  <a:srgbClr val="000000"/>
                </a:solidFill>
                <a:latin typeface="Calibri" pitchFamily="34" charset="0"/>
              </a:rPr>
              <a:t>(40% coverage)</a:t>
            </a:r>
          </a:p>
        </p:txBody>
      </p:sp>
      <p:sp>
        <p:nvSpPr>
          <p:cNvPr id="96265" name="Text Box 208"/>
          <p:cNvSpPr txBox="1">
            <a:spLocks noChangeArrowheads="1"/>
          </p:cNvSpPr>
          <p:nvPr/>
        </p:nvSpPr>
        <p:spPr bwMode="auto">
          <a:xfrm>
            <a:off x="2544763" y="5227638"/>
            <a:ext cx="180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rgbClr val="000000"/>
                </a:solidFill>
                <a:latin typeface="Calibri" pitchFamily="34" charset="0"/>
              </a:rPr>
              <a:t>5182 ID PMTs</a:t>
            </a:r>
          </a:p>
          <a:p>
            <a:pPr algn="ctr"/>
            <a:r>
              <a:rPr lang="en-US" altLang="ja-JP" sz="2000" b="1">
                <a:solidFill>
                  <a:srgbClr val="000000"/>
                </a:solidFill>
                <a:latin typeface="Calibri" pitchFamily="34" charset="0"/>
              </a:rPr>
              <a:t>(19% coverage)</a:t>
            </a:r>
          </a:p>
        </p:txBody>
      </p:sp>
      <p:sp>
        <p:nvSpPr>
          <p:cNvPr id="96266" name="Text Box 209"/>
          <p:cNvSpPr txBox="1">
            <a:spLocks noChangeArrowheads="1"/>
          </p:cNvSpPr>
          <p:nvPr/>
        </p:nvSpPr>
        <p:spPr bwMode="auto">
          <a:xfrm>
            <a:off x="4873625" y="5227638"/>
            <a:ext cx="180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rgbClr val="000000"/>
                </a:solidFill>
                <a:latin typeface="Calibri" pitchFamily="34" charset="0"/>
              </a:rPr>
              <a:t>11129 ID PMTs</a:t>
            </a:r>
          </a:p>
          <a:p>
            <a:pPr algn="ctr"/>
            <a:r>
              <a:rPr lang="en-US" altLang="ja-JP" sz="2000" b="1">
                <a:solidFill>
                  <a:srgbClr val="000000"/>
                </a:solidFill>
                <a:latin typeface="Calibri" pitchFamily="34" charset="0"/>
              </a:rPr>
              <a:t>(40% coverage)</a:t>
            </a:r>
          </a:p>
        </p:txBody>
      </p:sp>
      <p:sp>
        <p:nvSpPr>
          <p:cNvPr id="96267" name="Text Box 211"/>
          <p:cNvSpPr txBox="1">
            <a:spLocks noChangeArrowheads="1"/>
          </p:cNvSpPr>
          <p:nvPr/>
        </p:nvSpPr>
        <p:spPr bwMode="auto">
          <a:xfrm>
            <a:off x="0" y="5786438"/>
            <a:ext cx="2357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</a:rPr>
              <a:t>Energy</a:t>
            </a:r>
          </a:p>
          <a:p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</a:rPr>
              <a:t>Threshold</a:t>
            </a:r>
          </a:p>
          <a:p>
            <a:r>
              <a:rPr lang="en-US" altLang="ja-JP" sz="1600" b="1" dirty="0" smtClean="0">
                <a:solidFill>
                  <a:srgbClr val="0070C0"/>
                </a:solidFill>
                <a:latin typeface="Calibri" pitchFamily="34" charset="0"/>
              </a:rPr>
              <a:t>(Kinetic </a:t>
            </a:r>
            <a:r>
              <a:rPr lang="en-US" altLang="ja-JP" sz="1600" b="1" dirty="0">
                <a:solidFill>
                  <a:srgbClr val="0070C0"/>
                </a:solidFill>
                <a:latin typeface="Calibri" pitchFamily="34" charset="0"/>
              </a:rPr>
              <a:t>energy)</a:t>
            </a:r>
          </a:p>
        </p:txBody>
      </p:sp>
      <p:graphicFrame>
        <p:nvGraphicFramePr>
          <p:cNvPr id="47" name="表 46"/>
          <p:cNvGraphicFramePr>
            <a:graphicFrameLocks noGrp="1"/>
          </p:cNvGraphicFramePr>
          <p:nvPr/>
        </p:nvGraphicFramePr>
        <p:xfrm>
          <a:off x="0" y="1000125"/>
          <a:ext cx="9144000" cy="4286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1996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1997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1998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1999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2000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2001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2002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2003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2004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2005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2006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2007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2008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2009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 Narrow" pitchFamily="34" charset="0"/>
                        </a:rPr>
                        <a:t>2010</a:t>
                      </a:r>
                      <a:endParaRPr kumimoji="1" lang="ja-JP" altLang="en-US" sz="18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8" name="右矢印 47"/>
          <p:cNvSpPr/>
          <p:nvPr/>
        </p:nvSpPr>
        <p:spPr>
          <a:xfrm>
            <a:off x="214313" y="1428750"/>
            <a:ext cx="3214687" cy="42862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solidFill>
                <a:prstClr val="white"/>
              </a:solidFill>
            </a:endParaRPr>
          </a:p>
        </p:txBody>
      </p:sp>
      <p:sp>
        <p:nvSpPr>
          <p:cNvPr id="50" name="右矢印 49"/>
          <p:cNvSpPr/>
          <p:nvPr/>
        </p:nvSpPr>
        <p:spPr>
          <a:xfrm>
            <a:off x="4214813" y="1428750"/>
            <a:ext cx="1714500" cy="42862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solidFill>
                <a:prstClr val="white"/>
              </a:solidFill>
            </a:endParaRPr>
          </a:p>
        </p:txBody>
      </p:sp>
      <p:sp>
        <p:nvSpPr>
          <p:cNvPr id="51" name="右矢印 50"/>
          <p:cNvSpPr/>
          <p:nvPr/>
        </p:nvSpPr>
        <p:spPr>
          <a:xfrm>
            <a:off x="6429375" y="1414463"/>
            <a:ext cx="1214438" cy="4572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solidFill>
                <a:prstClr val="white"/>
              </a:solidFill>
            </a:endParaRPr>
          </a:p>
        </p:txBody>
      </p:sp>
      <p:sp>
        <p:nvSpPr>
          <p:cNvPr id="52" name="右矢印 51"/>
          <p:cNvSpPr/>
          <p:nvPr/>
        </p:nvSpPr>
        <p:spPr>
          <a:xfrm>
            <a:off x="7715250" y="1428750"/>
            <a:ext cx="1143000" cy="42862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solidFill>
                <a:prstClr val="white"/>
              </a:solidFill>
            </a:endParaRPr>
          </a:p>
        </p:txBody>
      </p:sp>
      <p:sp>
        <p:nvSpPr>
          <p:cNvPr id="96306" name="テキスト ボックス 53"/>
          <p:cNvSpPr txBox="1">
            <a:spLocks noChangeArrowheads="1"/>
          </p:cNvSpPr>
          <p:nvPr/>
        </p:nvSpPr>
        <p:spPr bwMode="auto">
          <a:xfrm>
            <a:off x="1357313" y="1785938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A04DA3"/>
                </a:solidFill>
              </a:rPr>
              <a:t>SK-I</a:t>
            </a:r>
            <a:endParaRPr lang="ja-JP" altLang="en-US" sz="2400" b="1">
              <a:solidFill>
                <a:srgbClr val="A04DA3"/>
              </a:solidFill>
            </a:endParaRPr>
          </a:p>
        </p:txBody>
      </p:sp>
      <p:sp>
        <p:nvSpPr>
          <p:cNvPr id="96307" name="テキスト ボックス 54"/>
          <p:cNvSpPr txBox="1">
            <a:spLocks noChangeArrowheads="1"/>
          </p:cNvSpPr>
          <p:nvPr/>
        </p:nvSpPr>
        <p:spPr bwMode="auto">
          <a:xfrm>
            <a:off x="4714875" y="1785938"/>
            <a:ext cx="885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A04DA3"/>
                </a:solidFill>
              </a:rPr>
              <a:t>SK-II</a:t>
            </a:r>
            <a:endParaRPr lang="ja-JP" altLang="en-US" sz="2400" b="1">
              <a:solidFill>
                <a:srgbClr val="A04DA3"/>
              </a:solidFill>
            </a:endParaRPr>
          </a:p>
        </p:txBody>
      </p:sp>
      <p:sp>
        <p:nvSpPr>
          <p:cNvPr id="96308" name="テキスト ボックス 55"/>
          <p:cNvSpPr txBox="1">
            <a:spLocks noChangeArrowheads="1"/>
          </p:cNvSpPr>
          <p:nvPr/>
        </p:nvSpPr>
        <p:spPr bwMode="auto">
          <a:xfrm>
            <a:off x="6643688" y="1785938"/>
            <a:ext cx="969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A04DA3"/>
                </a:solidFill>
              </a:rPr>
              <a:t>SK-III</a:t>
            </a:r>
            <a:endParaRPr lang="ja-JP" altLang="en-US" sz="2400" b="1">
              <a:solidFill>
                <a:srgbClr val="A04DA3"/>
              </a:solidFill>
            </a:endParaRPr>
          </a:p>
        </p:txBody>
      </p:sp>
      <p:sp>
        <p:nvSpPr>
          <p:cNvPr id="96309" name="テキスト ボックス 56"/>
          <p:cNvSpPr txBox="1">
            <a:spLocks noChangeArrowheads="1"/>
          </p:cNvSpPr>
          <p:nvPr/>
        </p:nvSpPr>
        <p:spPr bwMode="auto">
          <a:xfrm>
            <a:off x="7929563" y="1785938"/>
            <a:ext cx="1004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A04DA3"/>
                </a:solidFill>
              </a:rPr>
              <a:t>SK-IV</a:t>
            </a:r>
            <a:endParaRPr lang="ja-JP" altLang="en-US" sz="2400" b="1">
              <a:solidFill>
                <a:srgbClr val="A04DA3"/>
              </a:solidFill>
            </a:endParaRPr>
          </a:p>
        </p:txBody>
      </p:sp>
      <p:pic>
        <p:nvPicPr>
          <p:cNvPr id="96310" name="Picture 29" descr="2002-03-n1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93938" y="3814763"/>
            <a:ext cx="92075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11" name="テキスト ボックス 33"/>
          <p:cNvSpPr txBox="1">
            <a:spLocks noChangeArrowheads="1"/>
          </p:cNvSpPr>
          <p:nvPr/>
        </p:nvSpPr>
        <p:spPr bwMode="auto">
          <a:xfrm>
            <a:off x="2159000" y="4799013"/>
            <a:ext cx="119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 b="1">
                <a:solidFill>
                  <a:srgbClr val="FFFF00"/>
                </a:solidFill>
              </a:rPr>
              <a:t>Acrylic (front)</a:t>
            </a:r>
          </a:p>
          <a:p>
            <a:pPr algn="ctr"/>
            <a:r>
              <a:rPr lang="en-US" altLang="ja-JP" sz="1200" b="1">
                <a:solidFill>
                  <a:srgbClr val="FFFF00"/>
                </a:solidFill>
              </a:rPr>
              <a:t>+ FRP (back)</a:t>
            </a:r>
            <a:endParaRPr lang="ja-JP" altLang="en-US" sz="1200" b="1">
              <a:solidFill>
                <a:srgbClr val="FFFF00"/>
              </a:solidFill>
            </a:endParaRPr>
          </a:p>
        </p:txBody>
      </p:sp>
      <p:pic>
        <p:nvPicPr>
          <p:cNvPr id="96312" name="図 34" descr="DSC_0022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929438" y="2214563"/>
            <a:ext cx="21431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13" name="テキスト ボックス 35"/>
          <p:cNvSpPr txBox="1">
            <a:spLocks noChangeArrowheads="1"/>
          </p:cNvSpPr>
          <p:nvPr/>
        </p:nvSpPr>
        <p:spPr bwMode="auto">
          <a:xfrm>
            <a:off x="7342188" y="5227638"/>
            <a:ext cx="1333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rgbClr val="000000"/>
                </a:solidFill>
                <a:latin typeface="Calibri" pitchFamily="34" charset="0"/>
              </a:rPr>
              <a:t>Electronics</a:t>
            </a:r>
          </a:p>
          <a:p>
            <a:pPr algn="ctr"/>
            <a:r>
              <a:rPr lang="en-US" altLang="ja-JP" sz="2000" b="1">
                <a:solidFill>
                  <a:srgbClr val="000000"/>
                </a:solidFill>
                <a:latin typeface="Calibri" pitchFamily="34" charset="0"/>
              </a:rPr>
              <a:t>Upgrade</a:t>
            </a:r>
            <a:endParaRPr lang="ja-JP" alt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85875" y="4714875"/>
            <a:ext cx="800100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A04DA3"/>
                </a:solidFill>
                <a:latin typeface="Arial"/>
                <a:ea typeface="ＭＳ Ｐゴシック"/>
              </a:rPr>
              <a:t>SK-I</a:t>
            </a:r>
            <a:endParaRPr lang="ja-JP" altLang="en-US" sz="2400" b="1" dirty="0">
              <a:solidFill>
                <a:srgbClr val="A04DA3"/>
              </a:solidFill>
              <a:latin typeface="Arial"/>
              <a:ea typeface="ＭＳ Ｐゴシック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563938" y="4714875"/>
            <a:ext cx="885825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A04DA3"/>
                </a:solidFill>
                <a:latin typeface="Arial"/>
                <a:ea typeface="ＭＳ Ｐゴシック"/>
              </a:rPr>
              <a:t>SK-II</a:t>
            </a:r>
            <a:endParaRPr lang="ja-JP" altLang="en-US" sz="2400" b="1" dirty="0">
              <a:solidFill>
                <a:srgbClr val="A04DA3"/>
              </a:solidFill>
              <a:latin typeface="Arial"/>
              <a:ea typeface="ＭＳ Ｐゴシック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756275" y="4714875"/>
            <a:ext cx="969963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A04DA3"/>
                </a:solidFill>
                <a:latin typeface="Arial"/>
                <a:ea typeface="ＭＳ Ｐゴシック"/>
              </a:rPr>
              <a:t>SK-III</a:t>
            </a:r>
            <a:endParaRPr lang="ja-JP" altLang="en-US" sz="2400" b="1" dirty="0">
              <a:solidFill>
                <a:srgbClr val="A04DA3"/>
              </a:solidFill>
              <a:latin typeface="Arial"/>
              <a:ea typeface="ＭＳ Ｐゴシック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929563" y="4714875"/>
            <a:ext cx="1004887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A04DA3"/>
                </a:solidFill>
                <a:latin typeface="Arial"/>
                <a:ea typeface="ＭＳ Ｐゴシック"/>
              </a:rPr>
              <a:t>SK-IV</a:t>
            </a:r>
            <a:endParaRPr lang="ja-JP" altLang="en-US" sz="2400" b="1" dirty="0">
              <a:solidFill>
                <a:srgbClr val="A04DA3"/>
              </a:solidFill>
              <a:latin typeface="Arial"/>
              <a:ea typeface="ＭＳ Ｐゴシック"/>
            </a:endParaRPr>
          </a:p>
        </p:txBody>
      </p:sp>
      <p:sp>
        <p:nvSpPr>
          <p:cNvPr id="96318" name="テキスト ボックス 59"/>
          <p:cNvSpPr txBox="1">
            <a:spLocks noChangeArrowheads="1"/>
          </p:cNvSpPr>
          <p:nvPr/>
        </p:nvSpPr>
        <p:spPr bwMode="auto">
          <a:xfrm>
            <a:off x="1214438" y="5929313"/>
            <a:ext cx="1205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  <a:latin typeface="Calibri" pitchFamily="34" charset="0"/>
              </a:rPr>
              <a:t>~</a:t>
            </a:r>
            <a:r>
              <a:rPr lang="en-US" altLang="ja-JP" sz="2000" b="1" dirty="0">
                <a:solidFill>
                  <a:srgbClr val="0070C0"/>
                </a:solidFill>
                <a:latin typeface="Calibri" pitchFamily="34" charset="0"/>
              </a:rPr>
              <a:t>4.5 MeV</a:t>
            </a:r>
            <a:endParaRPr lang="ja-JP" altLang="en-US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6319" name="テキスト ボックス 60"/>
          <p:cNvSpPr txBox="1">
            <a:spLocks noChangeArrowheads="1"/>
          </p:cNvSpPr>
          <p:nvPr/>
        </p:nvSpPr>
        <p:spPr bwMode="auto">
          <a:xfrm>
            <a:off x="2894013" y="5899150"/>
            <a:ext cx="1205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  <a:latin typeface="Calibri" pitchFamily="34" charset="0"/>
              </a:rPr>
              <a:t>~6.5 </a:t>
            </a:r>
            <a:r>
              <a:rPr lang="en-US" altLang="ja-JP" sz="2000" b="1" dirty="0">
                <a:solidFill>
                  <a:srgbClr val="0070C0"/>
                </a:solidFill>
                <a:latin typeface="Calibri" pitchFamily="34" charset="0"/>
              </a:rPr>
              <a:t>MeV</a:t>
            </a:r>
            <a:endParaRPr lang="ja-JP" altLang="en-US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6320" name="テキスト ボックス 61"/>
          <p:cNvSpPr txBox="1">
            <a:spLocks noChangeArrowheads="1"/>
          </p:cNvSpPr>
          <p:nvPr/>
        </p:nvSpPr>
        <p:spPr bwMode="auto">
          <a:xfrm>
            <a:off x="5104172" y="5899150"/>
            <a:ext cx="1205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70C0"/>
                </a:solidFill>
                <a:latin typeface="Calibri" pitchFamily="34" charset="0"/>
              </a:rPr>
              <a:t>~4.5 </a:t>
            </a:r>
            <a:r>
              <a:rPr lang="en-US" altLang="ja-JP" sz="2000" b="1" dirty="0">
                <a:solidFill>
                  <a:srgbClr val="0070C0"/>
                </a:solidFill>
                <a:latin typeface="Calibri" pitchFamily="34" charset="0"/>
              </a:rPr>
              <a:t>MeV</a:t>
            </a:r>
          </a:p>
        </p:txBody>
      </p:sp>
      <p:sp>
        <p:nvSpPr>
          <p:cNvPr id="96321" name="テキスト ボックス 62"/>
          <p:cNvSpPr txBox="1">
            <a:spLocks noChangeArrowheads="1"/>
          </p:cNvSpPr>
          <p:nvPr/>
        </p:nvSpPr>
        <p:spPr bwMode="auto">
          <a:xfrm>
            <a:off x="7838814" y="5903913"/>
            <a:ext cx="13340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70C0"/>
                </a:solidFill>
                <a:latin typeface="Calibri" pitchFamily="34" charset="0"/>
              </a:rPr>
              <a:t>&lt;~</a:t>
            </a:r>
            <a:r>
              <a:rPr lang="en-US" altLang="ja-JP" sz="2000" b="1" dirty="0">
                <a:solidFill>
                  <a:srgbClr val="0070C0"/>
                </a:solidFill>
                <a:latin typeface="Calibri" pitchFamily="34" charset="0"/>
              </a:rPr>
              <a:t>3.5 MeV</a:t>
            </a:r>
          </a:p>
          <a:p>
            <a:pPr algn="ctr"/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</a:rPr>
              <a:t>Target</a:t>
            </a:r>
            <a:endParaRPr lang="ja-JP" alt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322" name="テキスト ボックス 62"/>
          <p:cNvSpPr txBox="1">
            <a:spLocks noChangeArrowheads="1"/>
          </p:cNvSpPr>
          <p:nvPr/>
        </p:nvSpPr>
        <p:spPr bwMode="auto">
          <a:xfrm>
            <a:off x="6715485" y="5903913"/>
            <a:ext cx="12057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70C0"/>
                </a:solidFill>
                <a:latin typeface="Calibri" pitchFamily="34" charset="0"/>
              </a:rPr>
              <a:t>~4.0 </a:t>
            </a:r>
            <a:r>
              <a:rPr lang="en-US" altLang="ja-JP" sz="2000" b="1" dirty="0">
                <a:solidFill>
                  <a:srgbClr val="0070C0"/>
                </a:solidFill>
                <a:latin typeface="Calibri" pitchFamily="34" charset="0"/>
              </a:rPr>
              <a:t>MeV</a:t>
            </a:r>
          </a:p>
          <a:p>
            <a:pPr algn="ctr"/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</a:rPr>
              <a:t>Current </a:t>
            </a:r>
            <a:endParaRPr lang="ja-JP" alt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8" descr="angular_dist_5-5p5MeV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1863" y="908050"/>
            <a:ext cx="27638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 Box 18"/>
          <p:cNvSpPr txBox="1">
            <a:spLocks noChangeArrowheads="1"/>
          </p:cNvSpPr>
          <p:nvPr/>
        </p:nvSpPr>
        <p:spPr bwMode="auto">
          <a:xfrm>
            <a:off x="0" y="692150"/>
            <a:ext cx="3748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u="sng">
                <a:solidFill>
                  <a:srgbClr val="000000"/>
                </a:solidFill>
                <a:latin typeface="Times New Roman" pitchFamily="18" charset="0"/>
              </a:rPr>
              <a:t>Improvements after SK-III</a:t>
            </a:r>
            <a:endParaRPr lang="ja-JP" altLang="en-US" sz="2400" b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4" name="AutoShape 21"/>
          <p:cNvSpPr>
            <a:spLocks noChangeArrowheads="1"/>
          </p:cNvSpPr>
          <p:nvPr/>
        </p:nvSpPr>
        <p:spPr bwMode="auto">
          <a:xfrm>
            <a:off x="0" y="1268412"/>
            <a:ext cx="4787900" cy="144050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Lowering background (~40% reduction)</a:t>
            </a:r>
            <a:endParaRPr lang="ja-JP" alt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-- Supply water through RO to reduce Ra</a:t>
            </a:r>
          </a:p>
          <a:p>
            <a:r>
              <a:rPr lang="en-US" altLang="ja-JP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-- Control water flow to reduce convection</a:t>
            </a:r>
            <a:endParaRPr lang="ja-JP" altLang="en-US" sz="17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→Lower background in </a:t>
            </a:r>
            <a:r>
              <a:rPr lang="en-US" altLang="ja-JP" sz="17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fiducial</a:t>
            </a:r>
            <a:r>
              <a:rPr lang="en-US" altLang="ja-JP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</a:p>
          <a:p>
            <a:r>
              <a:rPr lang="ja-JP" altLang="en-US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ja-JP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(current level</a:t>
            </a:r>
            <a:r>
              <a:rPr lang="en-US" altLang="ja-JP" sz="17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~0.4mBq/m</a:t>
            </a:r>
            <a:r>
              <a:rPr lang="en-US" altLang="ja-JP" sz="1700" b="1" baseline="30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ja-JP" altLang="en-US" sz="17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5" name="AutoShape 22"/>
          <p:cNvSpPr>
            <a:spLocks noChangeArrowheads="1"/>
          </p:cNvSpPr>
          <p:nvPr/>
        </p:nvSpPr>
        <p:spPr bwMode="auto">
          <a:xfrm>
            <a:off x="0" y="2852738"/>
            <a:ext cx="4176713" cy="18732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 analysis, simulation</a:t>
            </a:r>
            <a:endParaRPr lang="ja-JP" alt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ja-JP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Improved direction reconstruction</a:t>
            </a:r>
          </a:p>
          <a:p>
            <a:r>
              <a:rPr lang="en-US" altLang="ja-JP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altLang="ja-JP" sz="1700" b="1">
                <a:solidFill>
                  <a:srgbClr val="FFFFFF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altLang="ja-JP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improved by 10%)</a:t>
            </a:r>
          </a:p>
          <a:p>
            <a:pPr>
              <a:buFontTx/>
              <a:buChar char="-"/>
            </a:pPr>
            <a:r>
              <a:rPr lang="en-US" altLang="ja-JP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New cuts to reduce low energy BG </a:t>
            </a:r>
          </a:p>
          <a:p>
            <a:pPr>
              <a:buFontTx/>
              <a:buChar char="-"/>
            </a:pPr>
            <a:r>
              <a:rPr lang="en-US" altLang="ja-JP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Implement position dependence of </a:t>
            </a:r>
          </a:p>
          <a:p>
            <a:r>
              <a:rPr lang="en-US" altLang="ja-JP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water transparency</a:t>
            </a:r>
          </a:p>
          <a:p>
            <a:pPr>
              <a:buFontTx/>
              <a:buChar char="-"/>
            </a:pPr>
            <a:r>
              <a:rPr lang="en-US" altLang="ja-JP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More precise modeling of the detector</a:t>
            </a:r>
          </a:p>
        </p:txBody>
      </p:sp>
      <p:sp>
        <p:nvSpPr>
          <p:cNvPr id="97286" name="Text Box 23"/>
          <p:cNvSpPr txBox="1">
            <a:spLocks noChangeArrowheads="1"/>
          </p:cNvSpPr>
          <p:nvPr/>
        </p:nvSpPr>
        <p:spPr bwMode="auto">
          <a:xfrm>
            <a:off x="179388" y="4797425"/>
            <a:ext cx="5472112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solidFill>
                  <a:srgbClr val="FFFFFF"/>
                </a:solidFill>
                <a:latin typeface="Times New Roman" pitchFamily="18" charset="0"/>
                <a:ea typeface="HGPｺﾞｼｯｸE" pitchFamily="50" charset="-128"/>
              </a:rPr>
              <a:t>Systematic error of the solar neutrino flux was reduced to 2.1% (2/3 of SK-I)</a:t>
            </a:r>
            <a:endParaRPr lang="ja-JP" altLang="en-US" sz="2000" b="1">
              <a:solidFill>
                <a:srgbClr val="FFFFFF"/>
              </a:solidFill>
              <a:latin typeface="Times New Roman" pitchFamily="18" charset="0"/>
              <a:ea typeface="HGPｺﾞｼｯｸE" pitchFamily="50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50825" y="0"/>
            <a:ext cx="7561263" cy="620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z="4000" b="1" u="sng" kern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Lowering BG for solar </a:t>
            </a:r>
            <a:r>
              <a:rPr lang="en-US" altLang="ja-JP" sz="4000" b="1" u="sng" kern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+mj-ea"/>
                <a:cs typeface="Arial" pitchFamily="34" charset="0"/>
              </a:rPr>
              <a:t>n</a:t>
            </a:r>
            <a:r>
              <a:rPr lang="en-US" altLang="ja-JP" sz="4000" b="1" u="sng" kern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 in SK</a:t>
            </a:r>
            <a:endParaRPr lang="ja-JP" altLang="en-US" sz="4000" b="1" u="sng" kern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97288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888" y="3429000"/>
            <a:ext cx="27352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線矢印コネクタ 17"/>
          <p:cNvCxnSpPr/>
          <p:nvPr/>
        </p:nvCxnSpPr>
        <p:spPr>
          <a:xfrm>
            <a:off x="4067175" y="2060575"/>
            <a:ext cx="2017713" cy="1944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0" name="AutoShape 25"/>
          <p:cNvSpPr>
            <a:spLocks noChangeArrowheads="1"/>
          </p:cNvSpPr>
          <p:nvPr/>
        </p:nvSpPr>
        <p:spPr bwMode="auto">
          <a:xfrm>
            <a:off x="79375" y="5689600"/>
            <a:ext cx="5926138" cy="9810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2000" b="1" baseline="3000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en-US" altLang="ja-JP" sz="2000" b="1">
                <a:solidFill>
                  <a:srgbClr val="FF0000"/>
                </a:solidFill>
                <a:latin typeface="Times New Roman" pitchFamily="18" charset="0"/>
              </a:rPr>
              <a:t>B neutrino flux</a:t>
            </a:r>
          </a:p>
          <a:p>
            <a:r>
              <a:rPr lang="en-US" altLang="ja-JP" sz="2000" b="1">
                <a:solidFill>
                  <a:srgbClr val="000099"/>
                </a:solidFill>
                <a:latin typeface="Times New Roman" pitchFamily="18" charset="0"/>
              </a:rPr>
              <a:t>SK-III : ( 2.32±0.04(stat.)±0.05(sys.) )×10</a:t>
            </a:r>
            <a:r>
              <a:rPr lang="en-US" altLang="ja-JP" sz="2000" b="1" baseline="30000">
                <a:solidFill>
                  <a:srgbClr val="000099"/>
                </a:solidFill>
                <a:latin typeface="Times New Roman" pitchFamily="18" charset="0"/>
              </a:rPr>
              <a:t>6</a:t>
            </a:r>
            <a:r>
              <a:rPr lang="en-US" altLang="ja-JP" sz="2000" b="1">
                <a:solidFill>
                  <a:srgbClr val="000099"/>
                </a:solidFill>
                <a:latin typeface="Times New Roman" pitchFamily="18" charset="0"/>
              </a:rPr>
              <a:t> cm</a:t>
            </a:r>
            <a:r>
              <a:rPr lang="en-US" altLang="ja-JP" sz="2000" b="1" baseline="30000">
                <a:solidFill>
                  <a:srgbClr val="000099"/>
                </a:solidFill>
                <a:latin typeface="Times New Roman" pitchFamily="18" charset="0"/>
              </a:rPr>
              <a:t>-2</a:t>
            </a:r>
            <a:r>
              <a:rPr lang="en-US" altLang="ja-JP" sz="2000" b="1">
                <a:solidFill>
                  <a:srgbClr val="000099"/>
                </a:solidFill>
                <a:latin typeface="Times New Roman" pitchFamily="18" charset="0"/>
              </a:rPr>
              <a:t>s</a:t>
            </a:r>
            <a:r>
              <a:rPr lang="en-US" altLang="ja-JP" sz="2000" b="1" baseline="30000">
                <a:solidFill>
                  <a:srgbClr val="000099"/>
                </a:solidFill>
                <a:latin typeface="Times New Roman" pitchFamily="18" charset="0"/>
              </a:rPr>
              <a:t>-1</a:t>
            </a:r>
            <a:r>
              <a:rPr lang="en-US" altLang="ja-JP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en-US" altLang="ja-JP" b="1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en-US" altLang="ja-JP" sz="1600">
                <a:solidFill>
                  <a:srgbClr val="000000"/>
                </a:solidFill>
                <a:latin typeface="Times New Roman" pitchFamily="18" charset="0"/>
              </a:rPr>
              <a:t>-&gt; consistent with SK-I (2.38±0.02(stat.)±0.08(sys.) )×10</a:t>
            </a:r>
            <a:r>
              <a:rPr lang="en-US" altLang="ja-JP" sz="1600" baseline="3000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en-US" altLang="ja-JP" sz="1600">
                <a:solidFill>
                  <a:srgbClr val="000000"/>
                </a:solidFill>
                <a:latin typeface="Times New Roman" pitchFamily="18" charset="0"/>
              </a:rPr>
              <a:t> cm</a:t>
            </a:r>
            <a:r>
              <a:rPr lang="en-US" altLang="ja-JP" sz="1600" baseline="30000">
                <a:solidFill>
                  <a:srgbClr val="000000"/>
                </a:solidFill>
                <a:latin typeface="Times New Roman" pitchFamily="18" charset="0"/>
              </a:rPr>
              <a:t>-2</a:t>
            </a:r>
            <a:r>
              <a:rPr lang="en-US" altLang="ja-JP" sz="160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ja-JP" sz="1600" baseline="30000">
                <a:solidFill>
                  <a:srgbClr val="000000"/>
                </a:solidFill>
                <a:latin typeface="Times New Roman" pitchFamily="18" charset="0"/>
              </a:rPr>
              <a:t>-1</a:t>
            </a:r>
            <a:endParaRPr lang="en-US" altLang="ja-JP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91" name="テキスト ボックス 21"/>
          <p:cNvSpPr txBox="1">
            <a:spLocks noChangeArrowheads="1"/>
          </p:cNvSpPr>
          <p:nvPr/>
        </p:nvSpPr>
        <p:spPr bwMode="auto">
          <a:xfrm>
            <a:off x="7235825" y="3141663"/>
            <a:ext cx="911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cos</a:t>
            </a:r>
            <a:r>
              <a:rPr lang="en-US" altLang="ja-JP">
                <a:latin typeface="Symbol" pitchFamily="18" charset="2"/>
              </a:rPr>
              <a:t>q</a:t>
            </a:r>
            <a:r>
              <a:rPr lang="en-US" altLang="ja-JP" baseline="-25000"/>
              <a:t>sun</a:t>
            </a:r>
            <a:endParaRPr lang="ja-JP" altLang="en-US" baseline="-25000"/>
          </a:p>
        </p:txBody>
      </p:sp>
      <p:sp>
        <p:nvSpPr>
          <p:cNvPr id="24" name="円柱 23"/>
          <p:cNvSpPr/>
          <p:nvPr/>
        </p:nvSpPr>
        <p:spPr>
          <a:xfrm>
            <a:off x="7940675" y="5948363"/>
            <a:ext cx="771525" cy="6223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 rot="5400000" flipH="1" flipV="1">
            <a:off x="7872413" y="6164263"/>
            <a:ext cx="9080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8326438" y="6283325"/>
            <a:ext cx="579437" cy="7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5" name="テキスト ボックス 36"/>
          <p:cNvSpPr txBox="1">
            <a:spLocks noChangeArrowheads="1"/>
          </p:cNvSpPr>
          <p:nvPr/>
        </p:nvSpPr>
        <p:spPr bwMode="auto">
          <a:xfrm>
            <a:off x="8005763" y="5661025"/>
            <a:ext cx="30638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/>
              <a:t>Z</a:t>
            </a:r>
            <a:endParaRPr lang="ja-JP" altLang="en-US" sz="2000" b="1"/>
          </a:p>
        </p:txBody>
      </p:sp>
      <p:sp>
        <p:nvSpPr>
          <p:cNvPr id="97296" name="テキスト ボックス 37"/>
          <p:cNvSpPr txBox="1">
            <a:spLocks noChangeArrowheads="1"/>
          </p:cNvSpPr>
          <p:nvPr/>
        </p:nvSpPr>
        <p:spPr bwMode="auto">
          <a:xfrm>
            <a:off x="8648700" y="6330950"/>
            <a:ext cx="3317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/>
              <a:t>R</a:t>
            </a:r>
            <a:endParaRPr lang="ja-JP" altLang="en-US" sz="2000" b="1"/>
          </a:p>
        </p:txBody>
      </p:sp>
      <p:sp>
        <p:nvSpPr>
          <p:cNvPr id="97297" name="テキスト ボックス 38"/>
          <p:cNvSpPr txBox="1">
            <a:spLocks noChangeArrowheads="1"/>
          </p:cNvSpPr>
          <p:nvPr/>
        </p:nvSpPr>
        <p:spPr bwMode="auto">
          <a:xfrm>
            <a:off x="7740650" y="6550025"/>
            <a:ext cx="1189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/>
              <a:t>SK detector</a:t>
            </a:r>
            <a:endParaRPr lang="ja-JP" altLang="en-US" sz="1400" b="1"/>
          </a:p>
        </p:txBody>
      </p:sp>
      <p:sp>
        <p:nvSpPr>
          <p:cNvPr id="97298" name="テキスト ボックス 30"/>
          <p:cNvSpPr txBox="1">
            <a:spLocks noChangeArrowheads="1"/>
          </p:cNvSpPr>
          <p:nvPr/>
        </p:nvSpPr>
        <p:spPr bwMode="auto">
          <a:xfrm>
            <a:off x="6827838" y="5700713"/>
            <a:ext cx="10191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R</a:t>
            </a:r>
            <a:r>
              <a:rPr lang="en-US" altLang="ja-JP" baseline="30000"/>
              <a:t>2</a:t>
            </a:r>
            <a:r>
              <a:rPr lang="en-US" altLang="ja-JP"/>
              <a:t> (m</a:t>
            </a:r>
            <a:r>
              <a:rPr lang="en-US" altLang="ja-JP" baseline="30000"/>
              <a:t>2</a:t>
            </a:r>
            <a:r>
              <a:rPr lang="en-US" altLang="ja-JP"/>
              <a:t>)</a:t>
            </a:r>
            <a:endParaRPr lang="ja-JP" altLang="en-US" baseline="30000"/>
          </a:p>
        </p:txBody>
      </p:sp>
      <p:sp>
        <p:nvSpPr>
          <p:cNvPr id="97299" name="テキスト ボックス 31"/>
          <p:cNvSpPr txBox="1">
            <a:spLocks noChangeArrowheads="1"/>
          </p:cNvSpPr>
          <p:nvPr/>
        </p:nvSpPr>
        <p:spPr bwMode="auto">
          <a:xfrm rot="-5400000">
            <a:off x="5715000" y="4268788"/>
            <a:ext cx="7921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Z (m)</a:t>
            </a:r>
            <a:endParaRPr lang="ja-JP" altLang="en-US" baseline="30000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4643438" y="1412875"/>
            <a:ext cx="144145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グループ化 18"/>
          <p:cNvGrpSpPr>
            <a:grpSpLocks noChangeAspect="1"/>
          </p:cNvGrpSpPr>
          <p:nvPr/>
        </p:nvGrpSpPr>
        <p:grpSpPr bwMode="auto">
          <a:xfrm>
            <a:off x="4967288" y="2185988"/>
            <a:ext cx="4076700" cy="1209675"/>
            <a:chOff x="3565556" y="2744794"/>
            <a:chExt cx="5435600" cy="1612900"/>
          </a:xfrm>
        </p:grpSpPr>
        <p:pic>
          <p:nvPicPr>
            <p:cNvPr id="98328" name="Picture 12" descr="LS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65556" y="2744794"/>
              <a:ext cx="5435600" cy="161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7913189" y="3974577"/>
              <a:ext cx="670983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G明朝B"/>
                  <a:cs typeface="Times New Roman" pitchFamily="18" charset="0"/>
                </a:rPr>
                <a:t>1.36 g/</a:t>
              </a:r>
              <a:r>
                <a:rPr lang="en-US" altLang="ja-JP" sz="900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G明朝B"/>
                  <a:cs typeface="Times New Roman" pitchFamily="18" charset="0"/>
                </a:rPr>
                <a:t>l</a:t>
              </a:r>
              <a:endParaRPr lang="ja-JP" altLang="en-US" sz="9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G明朝B"/>
                <a:cs typeface="Times New Roman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46572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altLang="ja-JP" b="1" u="sng" dirty="0" smtClean="0">
                <a:solidFill>
                  <a:srgbClr val="3333CC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KamLAND Detector</a:t>
            </a:r>
            <a:endParaRPr lang="ja-JP" altLang="en-US" b="1" u="sng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コンテンツ プレースホルダ 16"/>
          <p:cNvSpPr>
            <a:spLocks noGrp="1"/>
          </p:cNvSpPr>
          <p:nvPr>
            <p:ph idx="1"/>
          </p:nvPr>
        </p:nvSpPr>
        <p:spPr>
          <a:xfrm>
            <a:off x="4643438" y="1357313"/>
            <a:ext cx="4143375" cy="14287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1800" u="sng" dirty="0" smtClean="0"/>
              <a:t>Inner Detector</a:t>
            </a:r>
            <a:endParaRPr lang="en-US" altLang="ja-JP" sz="1800" u="sng" dirty="0" smtClean="0">
              <a:ea typeface="ＭＳ Ｐゴシック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ea typeface="ＭＳ Ｐゴシック" pitchFamily="50" charset="-128"/>
              </a:rPr>
              <a:t>Liquid </a:t>
            </a:r>
            <a:r>
              <a:rPr lang="en-US" altLang="ja-JP" sz="1600" dirty="0" err="1" smtClean="0">
                <a:ea typeface="ＭＳ Ｐゴシック" pitchFamily="50" charset="-128"/>
              </a:rPr>
              <a:t>Scintillator</a:t>
            </a:r>
            <a:r>
              <a:rPr lang="en-US" altLang="ja-JP" sz="1600" dirty="0" smtClean="0">
                <a:ea typeface="ＭＳ Ｐゴシック" pitchFamily="50" charset="-128"/>
              </a:rPr>
              <a:t> (1000 tons)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altLang="ja-JP" sz="1200" dirty="0" smtClean="0">
                <a:ea typeface="ＭＳ Ｐゴシック" pitchFamily="50" charset="-128"/>
              </a:rPr>
              <a:t>Ultra-pure  ; </a:t>
            </a:r>
            <a:r>
              <a:rPr lang="en-US" altLang="ja-JP" sz="1200" dirty="0" smtClean="0">
                <a:solidFill>
                  <a:prstClr val="black"/>
                </a:solidFill>
              </a:rPr>
              <a:t>U/</a:t>
            </a:r>
            <a:r>
              <a:rPr lang="en-US" altLang="ja-JP" sz="1200" dirty="0" err="1" smtClean="0">
                <a:solidFill>
                  <a:prstClr val="black"/>
                </a:solidFill>
              </a:rPr>
              <a:t>Th</a:t>
            </a:r>
            <a:r>
              <a:rPr lang="en-US" altLang="ja-JP" sz="1200" dirty="0" smtClean="0">
                <a:solidFill>
                  <a:prstClr val="black"/>
                </a:solidFill>
              </a:rPr>
              <a:t>  &lt; 10</a:t>
            </a:r>
            <a:r>
              <a:rPr lang="en-US" altLang="ja-JP" sz="1200" baseline="30000" dirty="0" smtClean="0">
                <a:solidFill>
                  <a:prstClr val="black"/>
                </a:solidFill>
              </a:rPr>
              <a:t>-17</a:t>
            </a:r>
            <a:r>
              <a:rPr lang="en-US" altLang="ja-JP" sz="1200" dirty="0" smtClean="0">
                <a:solidFill>
                  <a:prstClr val="black"/>
                </a:solidFill>
              </a:rPr>
              <a:t> g/g</a:t>
            </a:r>
            <a:endParaRPr lang="ja-JP" altLang="en-US" sz="1600" dirty="0" smtClean="0"/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altLang="ja-JP" sz="1200" dirty="0" smtClean="0">
              <a:ea typeface="ＭＳ Ｐゴシック" pitchFamily="50" charset="-128"/>
            </a:endParaRPr>
          </a:p>
          <a:p>
            <a:pPr marL="640080" lvl="1" eaLnBrk="1" fontAlgn="auto" hangingPunct="1">
              <a:spcAft>
                <a:spcPts val="0"/>
              </a:spcAft>
              <a:buClr>
                <a:srgbClr val="CCB400"/>
              </a:buClr>
              <a:defRPr/>
            </a:pPr>
            <a:endParaRPr lang="en-US" altLang="ja-JP" sz="1400" dirty="0" smtClean="0">
              <a:solidFill>
                <a:prstClr val="black"/>
              </a:solidFill>
              <a:ea typeface="ＭＳ Ｐゴシック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 smtClean="0">
              <a:ea typeface="ＭＳ Ｐゴシック" pitchFamily="50" charset="-128"/>
            </a:endParaRPr>
          </a:p>
        </p:txBody>
      </p:sp>
      <p:pic>
        <p:nvPicPr>
          <p:cNvPr id="98309" name="図 19" descr="p_7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50" y="1643063"/>
            <a:ext cx="309245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正方形/長方形 20"/>
          <p:cNvSpPr/>
          <p:nvPr/>
        </p:nvSpPr>
        <p:spPr>
          <a:xfrm>
            <a:off x="3529013" y="835025"/>
            <a:ext cx="54165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( </a:t>
            </a:r>
            <a:r>
              <a:rPr lang="en-US" altLang="ja-JP" sz="16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KAM</a:t>
            </a:r>
            <a:r>
              <a:rPr lang="en-US" altLang="ja-JP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ioka</a:t>
            </a: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 </a:t>
            </a:r>
            <a:r>
              <a:rPr lang="en-US" altLang="ja-JP" sz="1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L</a:t>
            </a: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iquid </a:t>
            </a:r>
            <a:r>
              <a:rPr lang="en-US" altLang="ja-JP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Scintillator</a:t>
            </a: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 </a:t>
            </a:r>
            <a:r>
              <a:rPr lang="en-US" altLang="ja-JP" sz="1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A</a:t>
            </a: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nti-</a:t>
            </a:r>
            <a:r>
              <a:rPr lang="en-US" altLang="ja-JP" sz="1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N</a:t>
            </a: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eutrino </a:t>
            </a:r>
            <a:r>
              <a:rPr lang="en-US" altLang="ja-JP" sz="1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D</a:t>
            </a: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etector )</a:t>
            </a:r>
          </a:p>
        </p:txBody>
      </p:sp>
      <p:sp>
        <p:nvSpPr>
          <p:cNvPr id="30" name="コンテンツ プレースホルダ 16"/>
          <p:cNvSpPr txBox="1">
            <a:spLocks/>
          </p:cNvSpPr>
          <p:nvPr/>
        </p:nvSpPr>
        <p:spPr>
          <a:xfrm>
            <a:off x="4643438" y="3429000"/>
            <a:ext cx="4457700" cy="3143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buFontTx/>
              <a:buBlip>
                <a:blip r:embed="rId5"/>
              </a:buBlip>
              <a:defRPr/>
            </a:pP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Plastic Balloon (13 m diameter)</a:t>
            </a:r>
          </a:p>
          <a:p>
            <a:pPr marL="292100" indent="-292100" fontAlgn="auto">
              <a:spcBef>
                <a:spcPts val="600"/>
              </a:spcBef>
              <a:spcAft>
                <a:spcPts val="0"/>
              </a:spcAft>
              <a:buClr>
                <a:srgbClr val="D16349"/>
              </a:buClr>
              <a:buSzPct val="80000"/>
              <a:buFontTx/>
              <a:buBlip>
                <a:blip r:embed="rId5"/>
              </a:buBlip>
              <a:defRPr/>
            </a:pP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Mineral Oil : Inner buffer</a:t>
            </a:r>
          </a:p>
          <a:p>
            <a:pPr marL="640080" lvl="1" indent="-228600" fontAlgn="auto">
              <a:spcBef>
                <a:spcPts val="0"/>
              </a:spcBef>
              <a:spcAft>
                <a:spcPts val="0"/>
              </a:spcAft>
              <a:buClr>
                <a:srgbClr val="CCB400"/>
              </a:buClr>
              <a:buSzPct val="70000"/>
              <a:buFontTx/>
              <a:buBlip>
                <a:blip r:embed="rId6"/>
              </a:buBlip>
              <a:defRPr/>
            </a:pP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 </a:t>
            </a:r>
            <a:r>
              <a:rPr lang="en-US" altLang="ja-JP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r</a:t>
            </a:r>
            <a:r>
              <a:rPr lang="en-US" altLang="ja-JP" sz="1400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LS</a:t>
            </a: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/</a:t>
            </a:r>
            <a:r>
              <a:rPr lang="en-US" altLang="ja-JP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r</a:t>
            </a:r>
            <a:r>
              <a:rPr lang="en-US" altLang="ja-JP" sz="1400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MO</a:t>
            </a: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= 1.0004</a:t>
            </a:r>
            <a:endParaRPr lang="en-US" altLang="ja-JP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292100" indent="-292100" fontAlgn="auto">
              <a:spcBef>
                <a:spcPts val="600"/>
              </a:spcBef>
              <a:spcAft>
                <a:spcPts val="0"/>
              </a:spcAft>
              <a:buClr>
                <a:srgbClr val="D16349"/>
              </a:buClr>
              <a:buSzPct val="80000"/>
              <a:buFontTx/>
              <a:buBlip>
                <a:blip r:embed="rId5"/>
              </a:buBlip>
              <a:defRPr/>
            </a:pP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PMTs</a:t>
            </a:r>
          </a:p>
          <a:p>
            <a:pPr marL="640080" lvl="1" indent="-228600" fontAlgn="auto">
              <a:spcBef>
                <a:spcPts val="400"/>
              </a:spcBef>
              <a:spcAft>
                <a:spcPts val="0"/>
              </a:spcAft>
              <a:buClr>
                <a:srgbClr val="CCB400"/>
              </a:buClr>
              <a:buSzPct val="70000"/>
              <a:buFontTx/>
              <a:buBlip>
                <a:blip r:embed="rId6"/>
              </a:buBlip>
              <a:defRPr/>
            </a:pP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1325 of 17-inch and  554 of 20-inch</a:t>
            </a:r>
          </a:p>
          <a:p>
            <a:pPr marL="640080" lvl="1" indent="-228600" fontAlgn="auto">
              <a:spcBef>
                <a:spcPts val="400"/>
              </a:spcBef>
              <a:spcAft>
                <a:spcPts val="0"/>
              </a:spcAft>
              <a:buClr>
                <a:srgbClr val="CCB400"/>
              </a:buClr>
              <a:buSzPct val="70000"/>
              <a:buFontTx/>
              <a:buBlip>
                <a:blip r:embed="rId6"/>
              </a:buBlip>
              <a:defRPr/>
            </a:pP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Photo-coverage : 34%  </a:t>
            </a: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~ 500 </a:t>
            </a:r>
            <a:r>
              <a:rPr lang="en-US" altLang="ja-JP" sz="1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p.e</a:t>
            </a: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./MeV</a:t>
            </a:r>
          </a:p>
          <a:p>
            <a:pPr marL="640080" lvl="1" indent="-228600" fontAlgn="auto">
              <a:spcBef>
                <a:spcPts val="400"/>
              </a:spcBef>
              <a:spcAft>
                <a:spcPts val="0"/>
              </a:spcAft>
              <a:buClr>
                <a:srgbClr val="CCB400"/>
              </a:buClr>
              <a:buSzPct val="70000"/>
              <a:buFontTx/>
              <a:buBlip>
                <a:blip r:embed="rId6"/>
              </a:buBlip>
              <a:defRPr/>
            </a:pPr>
            <a:endParaRPr lang="en-US" altLang="ja-JP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Outer Detector</a:t>
            </a:r>
            <a:endParaRPr lang="en-US" altLang="ja-JP" sz="16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292100" indent="-292100" fontAlgn="auto">
              <a:spcBef>
                <a:spcPts val="600"/>
              </a:spcBef>
              <a:spcAft>
                <a:spcPts val="0"/>
              </a:spcAft>
              <a:buClr>
                <a:srgbClr val="D16349"/>
              </a:buClr>
              <a:buSzPct val="80000"/>
              <a:buFontTx/>
              <a:buBlip>
                <a:blip r:embed="rId5"/>
              </a:buBlip>
              <a:defRPr/>
            </a:pP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W</a:t>
            </a:r>
            <a:r>
              <a:rPr lang="en-US" altLang="ja-JP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ater</a:t>
            </a: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Cherenkov detector ; </a:t>
            </a:r>
            <a:r>
              <a:rPr lang="en-US" altLang="ja-JP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muon</a:t>
            </a: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veto</a:t>
            </a:r>
          </a:p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buFontTx/>
              <a:buBlip>
                <a:blip r:embed="rId5"/>
              </a:buBlip>
              <a:defRPr/>
            </a:pPr>
            <a:r>
              <a:rPr lang="en-US" altLang="ja-JP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PMT </a:t>
            </a:r>
          </a:p>
          <a:p>
            <a:pPr marL="640080" lvl="1" indent="-228600" fontAlgn="auto">
              <a:spcBef>
                <a:spcPts val="400"/>
              </a:spcBef>
              <a:spcAft>
                <a:spcPts val="0"/>
              </a:spcAft>
              <a:buClr>
                <a:srgbClr val="CCB400"/>
              </a:buClr>
              <a:buSzPct val="70000"/>
              <a:buFontTx/>
              <a:buBlip>
                <a:blip r:embed="rId6"/>
              </a:buBlip>
              <a:defRPr/>
            </a:pP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225 of 20-inch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3074988" y="2049463"/>
            <a:ext cx="149701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Electronics Hut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428625" y="2192338"/>
            <a:ext cx="15144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Access Chimney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265113" y="1262063"/>
            <a:ext cx="17351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Glove box &amp; </a:t>
            </a:r>
          </a:p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Calibration system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2286000" y="2976563"/>
            <a:ext cx="2236788" cy="493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Spherical stainless tank </a:t>
            </a:r>
          </a:p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(18 m diameter)</a:t>
            </a:r>
          </a:p>
        </p:txBody>
      </p:sp>
      <p:cxnSp>
        <p:nvCxnSpPr>
          <p:cNvPr id="36" name="直線矢印コネクタ 35"/>
          <p:cNvCxnSpPr/>
          <p:nvPr/>
        </p:nvCxnSpPr>
        <p:spPr>
          <a:xfrm rot="10800000" flipV="1">
            <a:off x="2786063" y="2214563"/>
            <a:ext cx="357187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1857375" y="1714500"/>
            <a:ext cx="500063" cy="3571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857375" y="2428875"/>
            <a:ext cx="571500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2500313" y="4500563"/>
            <a:ext cx="13684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Plastic balloon</a:t>
            </a:r>
          </a:p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(13 m diameter)</a:t>
            </a:r>
          </a:p>
        </p:txBody>
      </p:sp>
      <p:cxnSp>
        <p:nvCxnSpPr>
          <p:cNvPr id="43" name="直線矢印コネクタ 42"/>
          <p:cNvCxnSpPr/>
          <p:nvPr/>
        </p:nvCxnSpPr>
        <p:spPr>
          <a:xfrm rot="10800000" flipV="1">
            <a:off x="1857375" y="4714875"/>
            <a:ext cx="714375" cy="2857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2786063" y="3549650"/>
            <a:ext cx="168116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Liquid </a:t>
            </a:r>
            <a:r>
              <a:rPr lang="en-US" altLang="ja-JP" sz="1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Scintillator</a:t>
            </a:r>
            <a:endParaRPr lang="en-US" altLang="ja-JP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HG明朝B"/>
              <a:cs typeface="Times New Roman" pitchFamily="18" charset="0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rot="5400000">
            <a:off x="2500313" y="3786188"/>
            <a:ext cx="357187" cy="35718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2214563" y="5692775"/>
            <a:ext cx="12890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Outer Water</a:t>
            </a:r>
            <a:endParaRPr lang="en-US" altLang="ja-JP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HG明朝B"/>
              <a:cs typeface="Times New Roman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14313" y="4365625"/>
            <a:ext cx="128270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Inner Buffer</a:t>
            </a:r>
          </a:p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0000"/>
              <a:defRPr/>
            </a:pPr>
            <a:r>
              <a:rPr lang="en-US" altLang="ja-JP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HG明朝B"/>
                <a:cs typeface="Times New Roman" pitchFamily="18" charset="0"/>
              </a:rPr>
              <a:t>(mineral oil)</a:t>
            </a:r>
            <a:endParaRPr lang="en-US" altLang="ja-JP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HG明朝B"/>
              <a:cs typeface="Times New Roman" pitchFamily="18" charset="0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rot="16200000" flipH="1">
            <a:off x="1321594" y="4679157"/>
            <a:ext cx="357187" cy="2857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26" name="テキスト ボックス 23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S. Yoshida</a:t>
            </a:r>
            <a:endParaRPr lang="ja-JP" altLang="en-US"/>
          </a:p>
        </p:txBody>
      </p:sp>
      <p:sp>
        <p:nvSpPr>
          <p:cNvPr id="98327" name="テキスト ボックス 24"/>
          <p:cNvSpPr txBox="1">
            <a:spLocks noChangeArrowheads="1"/>
          </p:cNvSpPr>
          <p:nvPr/>
        </p:nvSpPr>
        <p:spPr bwMode="auto">
          <a:xfrm>
            <a:off x="0" y="6488113"/>
            <a:ext cx="3086100" cy="369887"/>
          </a:xfrm>
          <a:prstGeom prst="rect">
            <a:avLst/>
          </a:prstGeom>
          <a:solidFill>
            <a:srgbClr val="FFFF00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ym typeface="Wingdings" pitchFamily="2" charset="2"/>
              </a:rPr>
              <a:t> </a:t>
            </a:r>
            <a:r>
              <a:rPr lang="en-US" altLang="ja-JP"/>
              <a:t>S.Yoshida/G.Keefer’s talk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図 241" descr="KamLAND-Xen-Detector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63" y="928688"/>
            <a:ext cx="2857500" cy="414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92100" indent="-2921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u="sng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KamLAND-</a:t>
            </a:r>
            <a:r>
              <a:rPr lang="en-US" altLang="ja-JP" b="1" u="sng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ZeN</a:t>
            </a:r>
            <a:r>
              <a:rPr lang="en-US" altLang="ja-JP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n-US" altLang="ja-JP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 KamLAND </a:t>
            </a:r>
            <a:r>
              <a:rPr lang="en-US" altLang="ja-JP" sz="18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Ze</a:t>
            </a:r>
            <a:r>
              <a:rPr lang="en-US" altLang="ja-JP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 </a:t>
            </a:r>
            <a:r>
              <a:rPr lang="en-US" altLang="ja-JP" sz="18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</a:t>
            </a:r>
            <a:r>
              <a:rPr lang="en-US" altLang="ja-JP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eutrino </a:t>
            </a:r>
            <a:r>
              <a:rPr lang="en-US" altLang="ja-JP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bb</a:t>
            </a:r>
            <a:r>
              <a:rPr lang="en-US" altLang="ja-JP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decay )</a:t>
            </a:r>
            <a:r>
              <a:rPr lang="en-US" altLang="ja-JP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ja-JP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4" name="コンテンツ プレースホルダ 243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350043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/>
              <a:t>Milestone in KamLAND-</a:t>
            </a:r>
            <a:r>
              <a:rPr lang="en-US" altLang="ja-JP" sz="2000" dirty="0" err="1" smtClean="0"/>
              <a:t>ZeN</a:t>
            </a:r>
            <a:r>
              <a:rPr lang="en-US" altLang="ja-JP" sz="2000" dirty="0" smtClean="0"/>
              <a:t> Project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2000" u="sng" dirty="0" smtClean="0"/>
              <a:t>1st Phase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altLang="ja-JP" sz="1600" dirty="0" smtClean="0"/>
              <a:t>Install mini-balloon into KamLAND</a:t>
            </a:r>
          </a:p>
          <a:p>
            <a:pPr marL="822960" lvl="2" indent="-19202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ja-JP" sz="1200" dirty="0" smtClean="0"/>
              <a:t>~ 25 </a:t>
            </a:r>
            <a:r>
              <a:rPr lang="en-US" altLang="ja-JP" sz="1200" dirty="0" smtClean="0">
                <a:latin typeface="Symbol" pitchFamily="18" charset="2"/>
              </a:rPr>
              <a:t>m</a:t>
            </a:r>
            <a:r>
              <a:rPr lang="en-US" altLang="ja-JP" sz="1200" dirty="0" smtClean="0"/>
              <a:t>m thick Nylon film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altLang="ja-JP" sz="1600" dirty="0" smtClean="0">
                <a:solidFill>
                  <a:srgbClr val="FF0000"/>
                </a:solidFill>
              </a:rPr>
              <a:t>Dissolve ~400 kg of enriched </a:t>
            </a:r>
            <a:r>
              <a:rPr lang="en-US" altLang="ja-JP" sz="1600" baseline="30000" dirty="0" smtClean="0">
                <a:solidFill>
                  <a:srgbClr val="FF0000"/>
                </a:solidFill>
              </a:rPr>
              <a:t>136</a:t>
            </a:r>
            <a:r>
              <a:rPr lang="en-US" altLang="ja-JP" sz="1600" dirty="0" smtClean="0">
                <a:solidFill>
                  <a:srgbClr val="FF0000"/>
                </a:solidFill>
              </a:rPr>
              <a:t>Xe gas</a:t>
            </a:r>
          </a:p>
          <a:p>
            <a:pPr marL="822960" lvl="2" indent="-19202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ja-JP" sz="1200" baseline="30000" dirty="0" smtClean="0"/>
              <a:t>136</a:t>
            </a:r>
            <a:r>
              <a:rPr lang="en-US" altLang="ja-JP" sz="1200" dirty="0" smtClean="0"/>
              <a:t>Xe enrichment ; 91.7 %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altLang="ja-JP" sz="1600" dirty="0" smtClean="0"/>
              <a:t>Xe dissolved LS</a:t>
            </a:r>
          </a:p>
          <a:p>
            <a:pPr marL="822960" lvl="2" indent="-19202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ja-JP" sz="1200" dirty="0" smtClean="0"/>
              <a:t>Decane(82.3 %) / PC(17.7 %) / PPO(2.7 g/l)</a:t>
            </a:r>
          </a:p>
          <a:p>
            <a:pPr marL="822960" lvl="2" indent="-19202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ja-JP" sz="1200" dirty="0" smtClean="0"/>
              <a:t>3.0 wt% of Xe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altLang="ja-JP" sz="1600" dirty="0" smtClean="0"/>
              <a:t>No further modification to the KamLAND detector</a:t>
            </a:r>
          </a:p>
          <a:p>
            <a:pPr marL="822960" lvl="2" indent="-19202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ja-JP" sz="1200" dirty="0" smtClean="0">
                <a:sym typeface="Wingdings" pitchFamily="2" charset="2"/>
              </a:rPr>
              <a:t> start data taking </a:t>
            </a:r>
            <a:r>
              <a:rPr lang="en-US" altLang="ja-JP" sz="1200" u="sng" dirty="0" smtClean="0">
                <a:sym typeface="Wingdings" pitchFamily="2" charset="2"/>
              </a:rPr>
              <a:t>quickly</a:t>
            </a:r>
            <a:endParaRPr lang="en-US" altLang="ja-JP" sz="1200" u="sng" dirty="0" smtClean="0"/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altLang="ja-JP" sz="1600" dirty="0" smtClean="0"/>
              <a:t>Explore KKDC claimed region ; </a:t>
            </a:r>
            <a:r>
              <a:rPr lang="en-US" altLang="ja-JP" sz="1600" dirty="0" smtClean="0">
                <a:solidFill>
                  <a:srgbClr val="FF0000"/>
                </a:solidFill>
              </a:rPr>
              <a:t>down to </a:t>
            </a:r>
            <a:r>
              <a:rPr lang="en-US" altLang="ja-JP" sz="16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&lt;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m</a:t>
            </a:r>
            <a:r>
              <a:rPr lang="en-US" altLang="ja-JP" sz="1600" baseline="-25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altLang="ja-JP" sz="16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en-US" altLang="ja-JP" sz="1600" dirty="0" smtClean="0">
                <a:solidFill>
                  <a:srgbClr val="FF0000"/>
                </a:solidFill>
              </a:rPr>
              <a:t> ~ 60 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meV</a:t>
            </a:r>
            <a:endParaRPr lang="en-US" altLang="ja-JP" sz="1600" dirty="0" smtClean="0">
              <a:solidFill>
                <a:srgbClr val="FF0000"/>
              </a:solidFill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ja-JP" altLang="en-US" sz="1600" dirty="0"/>
          </a:p>
        </p:txBody>
      </p:sp>
      <p:sp>
        <p:nvSpPr>
          <p:cNvPr id="245" name="正方形/長方形 244"/>
          <p:cNvSpPr/>
          <p:nvPr/>
        </p:nvSpPr>
        <p:spPr>
          <a:xfrm>
            <a:off x="6677025" y="3571875"/>
            <a:ext cx="21097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 algn="ctr">
              <a:buClr>
                <a:srgbClr val="D16349"/>
              </a:buClr>
              <a:buSzPct val="80000"/>
              <a:defRPr/>
            </a:pPr>
            <a:r>
              <a:rPr lang="en-US" altLang="ja-JP" sz="1400" u="sng" baseline="30000" dirty="0">
                <a:solidFill>
                  <a:srgbClr val="FA1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136</a:t>
            </a:r>
            <a:r>
              <a:rPr lang="en-US" altLang="ja-JP" sz="1400" u="sng" dirty="0">
                <a:solidFill>
                  <a:srgbClr val="FA1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Xe 400kg </a:t>
            </a:r>
          </a:p>
          <a:p>
            <a:pPr marL="292100" indent="-292100" algn="ctr">
              <a:buClr>
                <a:srgbClr val="D16349"/>
              </a:buClr>
              <a:buSzPct val="80000"/>
              <a:defRPr/>
            </a:pPr>
            <a:r>
              <a:rPr lang="en-US" altLang="ja-JP" sz="1400" u="sng" dirty="0">
                <a:solidFill>
                  <a:srgbClr val="FA1A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mini-balloon (R ~ 1.7 m)</a:t>
            </a:r>
          </a:p>
        </p:txBody>
      </p:sp>
      <p:sp>
        <p:nvSpPr>
          <p:cNvPr id="246" name="コンテンツ プレースホルダ 243"/>
          <p:cNvSpPr txBox="1">
            <a:spLocks/>
          </p:cNvSpPr>
          <p:nvPr/>
        </p:nvSpPr>
        <p:spPr>
          <a:xfrm>
            <a:off x="461963" y="4643438"/>
            <a:ext cx="8229600" cy="19288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altLang="ja-JP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  <a:t>2nd Phase</a:t>
            </a:r>
          </a:p>
          <a:p>
            <a:pPr marL="640080" lvl="1" indent="-228600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Blip>
                <a:blip r:embed="rId3"/>
              </a:buBlip>
              <a:defRPr/>
            </a:pPr>
            <a:r>
              <a:rPr lang="en-US" altLang="ja-JP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  <a:t>Dissolve ~1000 kg of enriched </a:t>
            </a:r>
            <a:r>
              <a:rPr lang="en-US" altLang="ja-JP" sz="16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  <a:t>136</a:t>
            </a:r>
            <a:r>
              <a:rPr lang="en-US" altLang="ja-JP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  <a:t>Xe gas</a:t>
            </a:r>
          </a:p>
          <a:p>
            <a:pPr marL="640080" lvl="1" indent="-228600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Blip>
                <a:blip r:embed="rId3"/>
              </a:buBlip>
              <a:defRPr/>
            </a:pPr>
            <a:r>
              <a:rPr lang="en-US" altLang="ja-JP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  <a:t>Increase light yield</a:t>
            </a:r>
          </a:p>
          <a:p>
            <a:pPr marL="822960" lvl="2" indent="-192024">
              <a:spcBef>
                <a:spcPts val="400"/>
              </a:spcBef>
              <a:buClr>
                <a:srgbClr val="8CADAE"/>
              </a:buClr>
              <a:buSzPct val="80000"/>
              <a:buFontTx/>
              <a:buBlip>
                <a:blip r:embed="rId4"/>
              </a:buBlip>
              <a:defRPr/>
            </a:pPr>
            <a:r>
              <a:rPr lang="en-US" altLang="ja-JP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  <a:t>Brighter LS development (target; ~ +40%)</a:t>
            </a:r>
          </a:p>
          <a:p>
            <a:pPr marL="822960" lvl="2" indent="-192024">
              <a:spcBef>
                <a:spcPts val="400"/>
              </a:spcBef>
              <a:buClr>
                <a:srgbClr val="8CADAE"/>
              </a:buClr>
              <a:buSzPct val="80000"/>
              <a:buFontTx/>
              <a:buBlip>
                <a:blip r:embed="rId4"/>
              </a:buBlip>
              <a:defRPr/>
            </a:pPr>
            <a:r>
              <a:rPr lang="en-US" altLang="ja-JP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Light concentrator installation (target; ~ +80%)</a:t>
            </a:r>
            <a:endParaRPr lang="en-US" altLang="ja-JP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640080" lvl="1" indent="-228600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Blip>
                <a:blip r:embed="rId3"/>
              </a:buBlip>
              <a:defRPr/>
            </a:pPr>
            <a:r>
              <a:rPr lang="en-US" altLang="ja-JP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  <a:t>Explore the inverted mass hierarchy region ; </a:t>
            </a:r>
            <a:r>
              <a:rPr lang="en-US" altLang="ja-JP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&lt;</a:t>
            </a:r>
            <a:r>
              <a:rPr lang="en-US" altLang="ja-JP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  <a:t>m</a:t>
            </a:r>
            <a:r>
              <a:rPr lang="en-US" altLang="ja-JP" sz="1600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+mn-ea"/>
                <a:cs typeface="Times New Roman" pitchFamily="18" charset="0"/>
              </a:rPr>
              <a:t>n</a:t>
            </a:r>
            <a:r>
              <a:rPr lang="en-US" altLang="ja-JP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&gt;</a:t>
            </a:r>
            <a:r>
              <a:rPr lang="en-US" altLang="ja-JP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  <a:t> ~ 25 </a:t>
            </a:r>
            <a:r>
              <a:rPr lang="en-US" altLang="ja-JP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Times New Roman" pitchFamily="18" charset="0"/>
              </a:rPr>
              <a:t>meV</a:t>
            </a:r>
            <a:endParaRPr lang="en-US" altLang="ja-JP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640080" lvl="1" indent="-228600" fontAlgn="auto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Blip>
                <a:blip r:embed="rId3"/>
              </a:buBlip>
              <a:defRPr/>
            </a:pPr>
            <a:endParaRPr lang="ja-JP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1763713" y="1341438"/>
            <a:ext cx="3403600" cy="3063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292100" indent="-292100">
              <a:buClr>
                <a:srgbClr val="D16349"/>
              </a:buClr>
              <a:buSzPct val="80000"/>
              <a:defRPr/>
            </a:pPr>
            <a:r>
              <a:rPr lang="en-US" altLang="ja-JP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Plan to Start data taking 2011/spring</a:t>
            </a:r>
          </a:p>
        </p:txBody>
      </p:sp>
      <p:sp>
        <p:nvSpPr>
          <p:cNvPr id="143" name="正方形/長方形 142"/>
          <p:cNvSpPr/>
          <p:nvPr/>
        </p:nvSpPr>
        <p:spPr>
          <a:xfrm>
            <a:off x="1827213" y="4702175"/>
            <a:ext cx="882650" cy="3079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292100" indent="-292100">
              <a:buClr>
                <a:srgbClr val="D16349"/>
              </a:buClr>
              <a:buSzPct val="80000"/>
              <a:defRPr/>
            </a:pPr>
            <a:r>
              <a:rPr lang="en-US" altLang="ja-JP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(2015 ~)</a:t>
            </a:r>
          </a:p>
        </p:txBody>
      </p:sp>
      <p:sp>
        <p:nvSpPr>
          <p:cNvPr id="99337" name="テキスト ボックス 143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S. Yoshida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484438" cy="6334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XMASS</a:t>
            </a:r>
            <a:endParaRPr lang="ja-JP" altLang="en-US" sz="4000" b="1" u="sng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8964613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dirty="0" smtClean="0"/>
              <a:t>Large scale multi-purpose low background detector using liq. </a:t>
            </a:r>
            <a:r>
              <a:rPr lang="en-US" altLang="ja-JP" sz="2400" dirty="0" err="1" smtClean="0"/>
              <a:t>Xe</a:t>
            </a:r>
            <a:r>
              <a:rPr lang="en-US" altLang="ja-JP" sz="24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dirty="0" smtClean="0"/>
              <a:t>As the first phase, 800kg liq. </a:t>
            </a:r>
            <a:r>
              <a:rPr lang="en-US" altLang="ja-JP" sz="2400" dirty="0" err="1" smtClean="0"/>
              <a:t>Xe</a:t>
            </a:r>
            <a:r>
              <a:rPr lang="en-US" altLang="ja-JP" sz="2400" dirty="0" smtClean="0"/>
              <a:t> dark matter detector is under construction.</a:t>
            </a:r>
            <a:endParaRPr lang="ja-JP" altLang="en-US" sz="2400" dirty="0" smtClean="0"/>
          </a:p>
        </p:txBody>
      </p:sp>
      <p:pic>
        <p:nvPicPr>
          <p:cNvPr id="100356" name="Picture 41" descr="http://www-sk.icrr.u-tokyo.ac.jp/xmass/gallery/20100106-2-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775" y="1557338"/>
            <a:ext cx="29876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1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205038"/>
            <a:ext cx="2736850" cy="182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0" y="1844675"/>
            <a:ext cx="20193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FFFFFF"/>
                </a:solidFill>
              </a:rPr>
              <a:t>642 low BG PMTs</a:t>
            </a:r>
            <a:endParaRPr lang="ja-JP" altLang="en-US" dirty="0">
              <a:solidFill>
                <a:srgbClr val="FFFFFF"/>
              </a:solidFill>
            </a:endParaRPr>
          </a:p>
        </p:txBody>
      </p:sp>
      <p:pic>
        <p:nvPicPr>
          <p:cNvPr id="100359" name="Picture 2" descr="http://www-sk.icrr.u-tokyo.ac.jp/xmass/gallery/100205-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5963" y="1557338"/>
            <a:ext cx="3140075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0" y="5876925"/>
            <a:ext cx="7323138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FFFFFF"/>
                </a:solidFill>
              </a:rPr>
              <a:t>Construction will be finished by September this year.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00361" name="テキスト ボックス 14"/>
          <p:cNvSpPr txBox="1">
            <a:spLocks noChangeArrowheads="1"/>
          </p:cNvSpPr>
          <p:nvPr/>
        </p:nvSpPr>
        <p:spPr bwMode="auto">
          <a:xfrm>
            <a:off x="0" y="6488113"/>
            <a:ext cx="2070100" cy="369887"/>
          </a:xfrm>
          <a:prstGeom prst="rect">
            <a:avLst/>
          </a:prstGeom>
          <a:solidFill>
            <a:srgbClr val="FFFF00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ym typeface="Wingdings" pitchFamily="2" charset="2"/>
              </a:rPr>
              <a:t> A. Takeda’s</a:t>
            </a:r>
            <a:r>
              <a:rPr lang="en-US" altLang="ja-JP"/>
              <a:t> talk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グループ化 20"/>
          <p:cNvGrpSpPr>
            <a:grpSpLocks/>
          </p:cNvGrpSpPr>
          <p:nvPr/>
        </p:nvGrpSpPr>
        <p:grpSpPr bwMode="auto">
          <a:xfrm>
            <a:off x="250825" y="1196975"/>
            <a:ext cx="8656638" cy="5162550"/>
            <a:chOff x="193310" y="1339386"/>
            <a:chExt cx="8656637" cy="5162550"/>
          </a:xfrm>
        </p:grpSpPr>
        <p:pic>
          <p:nvPicPr>
            <p:cNvPr id="8294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93310" y="1339386"/>
              <a:ext cx="8656637" cy="516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49" name="Oval 6"/>
            <p:cNvSpPr>
              <a:spLocks noChangeArrowheads="1"/>
            </p:cNvSpPr>
            <p:nvPr/>
          </p:nvSpPr>
          <p:spPr bwMode="auto">
            <a:xfrm>
              <a:off x="7435557" y="2933921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Helvetica" pitchFamily="34" charset="0"/>
              </a:endParaRPr>
            </a:p>
          </p:txBody>
        </p:sp>
        <p:sp>
          <p:nvSpPr>
            <p:cNvPr id="82950" name="Text Box 7"/>
            <p:cNvSpPr txBox="1">
              <a:spLocks noChangeArrowheads="1"/>
            </p:cNvSpPr>
            <p:nvPr/>
          </p:nvSpPr>
          <p:spPr bwMode="auto">
            <a:xfrm>
              <a:off x="7164288" y="3140968"/>
              <a:ext cx="1082348" cy="369332"/>
            </a:xfrm>
            <a:prstGeom prst="rect">
              <a:avLst/>
            </a:prstGeom>
            <a:solidFill>
              <a:srgbClr val="FFFFFF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Helvetica" pitchFamily="34" charset="0"/>
                </a:rPr>
                <a:t>Kamioka</a:t>
              </a:r>
            </a:p>
          </p:txBody>
        </p:sp>
        <p:sp>
          <p:nvSpPr>
            <p:cNvPr id="82951" name="Oval 10"/>
            <p:cNvSpPr>
              <a:spLocks noChangeArrowheads="1"/>
            </p:cNvSpPr>
            <p:nvPr/>
          </p:nvSpPr>
          <p:spPr bwMode="auto">
            <a:xfrm>
              <a:off x="3597782" y="388872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Helvetica" pitchFamily="34" charset="0"/>
              </a:endParaRPr>
            </a:p>
          </p:txBody>
        </p:sp>
        <p:sp>
          <p:nvSpPr>
            <p:cNvPr id="82952" name="Text Box 11"/>
            <p:cNvSpPr txBox="1">
              <a:spLocks noChangeArrowheads="1"/>
            </p:cNvSpPr>
            <p:nvPr/>
          </p:nvSpPr>
          <p:spPr bwMode="auto">
            <a:xfrm>
              <a:off x="3203848" y="3429000"/>
              <a:ext cx="941283" cy="369332"/>
            </a:xfrm>
            <a:prstGeom prst="rect">
              <a:avLst/>
            </a:prstGeom>
            <a:solidFill>
              <a:srgbClr val="FFFFFF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Helvetica" pitchFamily="34" charset="0"/>
                </a:rPr>
                <a:t>JinPing</a:t>
              </a:r>
            </a:p>
          </p:txBody>
        </p:sp>
        <p:sp>
          <p:nvSpPr>
            <p:cNvPr id="82953" name="Oval 15"/>
            <p:cNvSpPr>
              <a:spLocks noChangeArrowheads="1"/>
            </p:cNvSpPr>
            <p:nvPr/>
          </p:nvSpPr>
          <p:spPr bwMode="auto">
            <a:xfrm>
              <a:off x="6516216" y="270892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Helvetica" pitchFamily="34" charset="0"/>
              </a:endParaRPr>
            </a:p>
          </p:txBody>
        </p:sp>
        <p:sp>
          <p:nvSpPr>
            <p:cNvPr id="82954" name="Text Box 16"/>
            <p:cNvSpPr txBox="1">
              <a:spLocks noChangeArrowheads="1"/>
            </p:cNvSpPr>
            <p:nvPr/>
          </p:nvSpPr>
          <p:spPr bwMode="auto">
            <a:xfrm>
              <a:off x="6084168" y="2276872"/>
              <a:ext cx="1227644" cy="369332"/>
            </a:xfrm>
            <a:prstGeom prst="rect">
              <a:avLst/>
            </a:prstGeom>
            <a:solidFill>
              <a:srgbClr val="FFFFFF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Helvetica" pitchFamily="34" charset="0"/>
                </a:rPr>
                <a:t>YangYang</a:t>
              </a:r>
            </a:p>
          </p:txBody>
        </p:sp>
        <p:sp>
          <p:nvSpPr>
            <p:cNvPr id="82955" name="Oval 10"/>
            <p:cNvSpPr>
              <a:spLocks noChangeArrowheads="1"/>
            </p:cNvSpPr>
            <p:nvPr/>
          </p:nvSpPr>
          <p:spPr bwMode="auto">
            <a:xfrm>
              <a:off x="1010889" y="600342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Helvetica" pitchFamily="34" charset="0"/>
              </a:endParaRPr>
            </a:p>
          </p:txBody>
        </p:sp>
        <p:sp>
          <p:nvSpPr>
            <p:cNvPr id="82956" name="Text Box 11"/>
            <p:cNvSpPr txBox="1">
              <a:spLocks noChangeArrowheads="1"/>
            </p:cNvSpPr>
            <p:nvPr/>
          </p:nvSpPr>
          <p:spPr bwMode="auto">
            <a:xfrm>
              <a:off x="539552" y="5517232"/>
              <a:ext cx="1672253" cy="369332"/>
            </a:xfrm>
            <a:prstGeom prst="rect">
              <a:avLst/>
            </a:prstGeom>
            <a:solidFill>
              <a:srgbClr val="FFFFFF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Helvetica" pitchFamily="34" charset="0"/>
                </a:rPr>
                <a:t>INO(Kambam)</a:t>
              </a: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0"/>
            <a:ext cx="8999538" cy="836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4400" u="sng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pitchFamily="34" charset="0"/>
              </a:rPr>
              <a:t>Asian underground facilities</a:t>
            </a:r>
            <a:endParaRPr lang="en-US" altLang="ja-JP" sz="4400" b="1" kern="0" dirty="0">
              <a:solidFill>
                <a:schemeClr val="accent2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9394EB-4613-4B8D-A19D-D581D19CEE0D}" type="slidenum">
              <a:rPr lang="en-US" altLang="ja-JP" smtClean="0">
                <a:latin typeface="Arial" pitchFamily="34" charset="0"/>
              </a:rPr>
              <a:pPr/>
              <a:t>20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77213" cy="8366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CANDLES III(U.G.)</a:t>
            </a:r>
          </a:p>
        </p:txBody>
      </p:sp>
      <p:sp>
        <p:nvSpPr>
          <p:cNvPr id="101380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1484313"/>
            <a:ext cx="4032250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000" smtClean="0">
                <a:solidFill>
                  <a:srgbClr val="800080"/>
                </a:solidFill>
              </a:rPr>
              <a:t>CaF</a:t>
            </a:r>
            <a:r>
              <a:rPr lang="en-US" altLang="ja-JP" sz="2000" baseline="-25000" smtClean="0">
                <a:solidFill>
                  <a:srgbClr val="800080"/>
                </a:solidFill>
              </a:rPr>
              <a:t>2</a:t>
            </a:r>
            <a:r>
              <a:rPr lang="en-US" altLang="ja-JP" sz="2000" smtClean="0">
                <a:solidFill>
                  <a:srgbClr val="800080"/>
                </a:solidFill>
              </a:rPr>
              <a:t>(pure)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600" smtClean="0"/>
              <a:t>10</a:t>
            </a:r>
            <a:r>
              <a:rPr lang="en-US" altLang="ja-JP" sz="1600" baseline="30000" smtClean="0"/>
              <a:t>3</a:t>
            </a:r>
            <a:r>
              <a:rPr lang="en-US" altLang="ja-JP" sz="1600" smtClean="0"/>
              <a:t> cm</a:t>
            </a:r>
            <a:r>
              <a:rPr lang="en-US" altLang="ja-JP" sz="1600" baseline="30000" smtClean="0"/>
              <a:t>3</a:t>
            </a:r>
            <a:r>
              <a:rPr lang="en-US" altLang="ja-JP" sz="1600" smtClean="0"/>
              <a:t> × </a:t>
            </a:r>
            <a:r>
              <a:rPr lang="en-US" altLang="ja-JP" sz="1600" smtClean="0">
                <a:solidFill>
                  <a:srgbClr val="CC0000"/>
                </a:solidFill>
              </a:rPr>
              <a:t>96</a:t>
            </a:r>
            <a:r>
              <a:rPr lang="en-US" altLang="ja-JP" sz="1600" smtClean="0"/>
              <a:t> crystals; 305 kg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600" baseline="30000" smtClean="0"/>
              <a:t>48</a:t>
            </a:r>
            <a:r>
              <a:rPr lang="en-US" altLang="ja-JP" sz="1600" smtClean="0"/>
              <a:t>Ca ; 350 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smtClean="0">
                <a:solidFill>
                  <a:srgbClr val="0000CC"/>
                </a:solidFill>
              </a:rPr>
              <a:t>Liquid scintillator</a:t>
            </a:r>
            <a:r>
              <a:rPr lang="en-US" altLang="ja-JP" sz="1800" smtClean="0">
                <a:solidFill>
                  <a:srgbClr val="0000CC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600" smtClean="0"/>
              <a:t>two phase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600" smtClean="0"/>
              <a:t>Purification system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smtClean="0"/>
              <a:t>H</a:t>
            </a:r>
            <a:r>
              <a:rPr lang="en-US" altLang="ja-JP" sz="2000" baseline="-25000" smtClean="0"/>
              <a:t>2</a:t>
            </a:r>
            <a:r>
              <a:rPr lang="en-US" altLang="ja-JP" sz="2000" smtClean="0"/>
              <a:t>O Buffer</a:t>
            </a:r>
            <a:r>
              <a:rPr lang="en-US" altLang="ja-JP" sz="1800" smtClean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600" smtClean="0"/>
              <a:t>passive shield (larger tank)</a:t>
            </a:r>
            <a:endParaRPr lang="en-US" altLang="ja-JP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000" smtClean="0"/>
              <a:t>PMTs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600" smtClean="0"/>
              <a:t>17</a:t>
            </a:r>
            <a:r>
              <a:rPr lang="en-US" altLang="ja-JP" sz="1600" smtClean="0">
                <a:latin typeface="Times" pitchFamily="18" charset="0"/>
              </a:rPr>
              <a:t>”</a:t>
            </a:r>
            <a:r>
              <a:rPr lang="en-US" altLang="ja-JP" sz="1600" smtClean="0"/>
              <a:t> PMT (×14)  : R7250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600" smtClean="0"/>
              <a:t>13</a:t>
            </a:r>
            <a:r>
              <a:rPr lang="en-US" altLang="ja-JP" sz="1600" smtClean="0">
                <a:latin typeface="Times" pitchFamily="18" charset="0"/>
              </a:rPr>
              <a:t>”</a:t>
            </a:r>
            <a:r>
              <a:rPr lang="en-US" altLang="ja-JP" sz="1600" smtClean="0"/>
              <a:t> PMT (×56)  : R8055</a:t>
            </a:r>
            <a:endParaRPr lang="en-US" altLang="ja-JP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000" smtClean="0"/>
              <a:t>Construction almost finished.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smtClean="0"/>
              <a:t>Start measurement soon.</a:t>
            </a:r>
          </a:p>
        </p:txBody>
      </p:sp>
      <p:pic>
        <p:nvPicPr>
          <p:cNvPr id="101381" name="図 7" descr="CANDLES III地下1003版.em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341438"/>
            <a:ext cx="403225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323850" y="765175"/>
            <a:ext cx="55229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48</a:t>
            </a:r>
            <a:r>
              <a:rPr lang="en-US" altLang="ja-JP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 </a:t>
            </a:r>
            <a:r>
              <a:rPr lang="en-US" altLang="ja-JP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bb</a:t>
            </a:r>
            <a:r>
              <a:rPr lang="en-US" altLang="ja-JP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decay experiment</a:t>
            </a:r>
            <a:endParaRPr lang="ja-JP" altLang="en-US" sz="3600" dirty="0"/>
          </a:p>
        </p:txBody>
      </p:sp>
      <p:sp>
        <p:nvSpPr>
          <p:cNvPr id="7" name="正方形/長方形 6"/>
          <p:cNvSpPr/>
          <p:nvPr/>
        </p:nvSpPr>
        <p:spPr>
          <a:xfrm>
            <a:off x="323850" y="5229225"/>
            <a:ext cx="4248150" cy="10890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&lt;</a:t>
            </a:r>
            <a:r>
              <a:rPr lang="en-US" altLang="ja-JP" dirty="0" err="1">
                <a:solidFill>
                  <a:srgbClr val="FF0000"/>
                </a:solidFill>
              </a:rPr>
              <a:t>m</a:t>
            </a:r>
            <a:r>
              <a:rPr lang="en-US" altLang="ja-JP" baseline="-250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altLang="ja-JP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en-US" altLang="ja-JP" dirty="0">
                <a:solidFill>
                  <a:srgbClr val="FF0000"/>
                </a:solidFill>
              </a:rPr>
              <a:t> ~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 100meV sensitivity now.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In future, using 3 ton enriched (2%) Ca,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&lt;</a:t>
            </a:r>
            <a:r>
              <a:rPr lang="en-US" altLang="ja-JP" dirty="0" err="1">
                <a:solidFill>
                  <a:srgbClr val="FF0000"/>
                </a:solidFill>
              </a:rPr>
              <a:t>m</a:t>
            </a:r>
            <a:r>
              <a:rPr lang="en-US" altLang="ja-JP" baseline="-250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altLang="ja-JP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en-US" altLang="ja-JP" dirty="0">
                <a:solidFill>
                  <a:srgbClr val="FF0000"/>
                </a:solidFill>
              </a:rPr>
              <a:t> ~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 30meV</a:t>
            </a:r>
          </a:p>
        </p:txBody>
      </p:sp>
      <p:sp>
        <p:nvSpPr>
          <p:cNvPr id="101384" name="テキスト ボックス 8"/>
          <p:cNvSpPr txBox="1">
            <a:spLocks noChangeArrowheads="1"/>
          </p:cNvSpPr>
          <p:nvPr/>
        </p:nvSpPr>
        <p:spPr bwMode="auto">
          <a:xfrm>
            <a:off x="7432675" y="6488113"/>
            <a:ext cx="1711325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I. Ogawa</a:t>
            </a:r>
            <a:endParaRPr lang="ja-JP" altLang="en-US"/>
          </a:p>
        </p:txBody>
      </p:sp>
      <p:sp>
        <p:nvSpPr>
          <p:cNvPr id="101385" name="テキスト ボックス 9"/>
          <p:cNvSpPr txBox="1">
            <a:spLocks noChangeArrowheads="1"/>
          </p:cNvSpPr>
          <p:nvPr/>
        </p:nvSpPr>
        <p:spPr bwMode="auto">
          <a:xfrm>
            <a:off x="0" y="6488113"/>
            <a:ext cx="1984375" cy="369887"/>
          </a:xfrm>
          <a:prstGeom prst="rect">
            <a:avLst/>
          </a:prstGeom>
          <a:solidFill>
            <a:srgbClr val="FFFF00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ym typeface="Wingdings" pitchFamily="2" charset="2"/>
              </a:rPr>
              <a:t> I. Ogawa’s</a:t>
            </a:r>
            <a:r>
              <a:rPr lang="en-US" altLang="ja-JP"/>
              <a:t> talk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0"/>
          <p:cNvSpPr txBox="1">
            <a:spLocks noChangeArrowheads="1"/>
          </p:cNvSpPr>
          <p:nvPr/>
        </p:nvSpPr>
        <p:spPr bwMode="auto">
          <a:xfrm>
            <a:off x="1331913" y="5732463"/>
            <a:ext cx="2771775" cy="738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Laser interferometers for gravitational wave prototype and earth science</a:t>
            </a:r>
            <a:endParaRPr lang="ja-JP" altLang="en-US" sz="1400">
              <a:solidFill>
                <a:srgbClr val="FF0000"/>
              </a:solidFill>
            </a:endParaRPr>
          </a:p>
        </p:txBody>
      </p:sp>
      <p:pic>
        <p:nvPicPr>
          <p:cNvPr id="10240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3825" y="30163"/>
            <a:ext cx="4457700" cy="693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Rectangle 22"/>
          <p:cNvSpPr>
            <a:spLocks noChangeArrowheads="1"/>
          </p:cNvSpPr>
          <p:nvPr/>
        </p:nvSpPr>
        <p:spPr bwMode="auto">
          <a:xfrm>
            <a:off x="3421063" y="3773488"/>
            <a:ext cx="431800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3333CC"/>
              </a:solidFill>
            </a:endParaRPr>
          </a:p>
        </p:txBody>
      </p:sp>
      <p:sp>
        <p:nvSpPr>
          <p:cNvPr id="102405" name="Oval 4"/>
          <p:cNvSpPr>
            <a:spLocks noChangeArrowheads="1"/>
          </p:cNvSpPr>
          <p:nvPr/>
        </p:nvSpPr>
        <p:spPr bwMode="auto">
          <a:xfrm>
            <a:off x="2332038" y="2997200"/>
            <a:ext cx="395287" cy="39528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3333CC"/>
              </a:solidFill>
            </a:endParaRPr>
          </a:p>
        </p:txBody>
      </p:sp>
      <p:sp>
        <p:nvSpPr>
          <p:cNvPr id="102406" name="Text Box 5"/>
          <p:cNvSpPr txBox="1">
            <a:spLocks noChangeArrowheads="1"/>
          </p:cNvSpPr>
          <p:nvPr/>
        </p:nvSpPr>
        <p:spPr bwMode="auto">
          <a:xfrm>
            <a:off x="2771775" y="3068638"/>
            <a:ext cx="4254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3333CC"/>
                </a:solidFill>
              </a:rPr>
              <a:t>SK</a:t>
            </a:r>
            <a:endParaRPr lang="ja-JP" altLang="en-US" sz="1400">
              <a:solidFill>
                <a:srgbClr val="3333CC"/>
              </a:solidFill>
            </a:endParaRPr>
          </a:p>
        </p:txBody>
      </p:sp>
      <p:sp>
        <p:nvSpPr>
          <p:cNvPr id="102407" name="Oval 6"/>
          <p:cNvSpPr>
            <a:spLocks noChangeArrowheads="1"/>
          </p:cNvSpPr>
          <p:nvPr/>
        </p:nvSpPr>
        <p:spPr bwMode="auto">
          <a:xfrm>
            <a:off x="4017963" y="2417763"/>
            <a:ext cx="179387" cy="17938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B050"/>
              </a:solidFill>
            </a:endParaRP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117600" y="4276725"/>
            <a:ext cx="71438" cy="108108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3333CC"/>
              </a:solidFill>
            </a:endParaRP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 rot="-5400000">
            <a:off x="623888" y="3727450"/>
            <a:ext cx="69850" cy="11017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3333CC"/>
              </a:solidFill>
            </a:endParaRPr>
          </a:p>
        </p:txBody>
      </p:sp>
      <p:sp>
        <p:nvSpPr>
          <p:cNvPr id="102410" name="Line 11"/>
          <p:cNvSpPr>
            <a:spLocks noChangeShapeType="1"/>
          </p:cNvSpPr>
          <p:nvPr/>
        </p:nvSpPr>
        <p:spPr bwMode="auto">
          <a:xfrm rot="5400000">
            <a:off x="1066007" y="6553994"/>
            <a:ext cx="865187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1" name="Text Box 18"/>
          <p:cNvSpPr txBox="1">
            <a:spLocks noChangeArrowheads="1"/>
          </p:cNvSpPr>
          <p:nvPr/>
        </p:nvSpPr>
        <p:spPr bwMode="auto">
          <a:xfrm>
            <a:off x="1765300" y="866775"/>
            <a:ext cx="865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solidFill>
                  <a:srgbClr val="3333CC"/>
                </a:solidFill>
              </a:rPr>
              <a:t>ＸＭＡＳＳ</a:t>
            </a:r>
          </a:p>
        </p:txBody>
      </p:sp>
      <p:sp>
        <p:nvSpPr>
          <p:cNvPr id="102412" name="Text Box 26"/>
          <p:cNvSpPr txBox="1">
            <a:spLocks noChangeArrowheads="1"/>
          </p:cNvSpPr>
          <p:nvPr/>
        </p:nvSpPr>
        <p:spPr bwMode="auto">
          <a:xfrm>
            <a:off x="3708400" y="2060575"/>
            <a:ext cx="1031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3333CC"/>
                </a:solidFill>
              </a:rPr>
              <a:t>KamLAND</a:t>
            </a:r>
            <a:endParaRPr lang="ja-JP" altLang="en-US" sz="1400">
              <a:solidFill>
                <a:srgbClr val="3333CC"/>
              </a:solidFill>
            </a:endParaRPr>
          </a:p>
        </p:txBody>
      </p:sp>
      <p:sp>
        <p:nvSpPr>
          <p:cNvPr id="102413" name="Rectangle 28"/>
          <p:cNvSpPr>
            <a:spLocks noChangeArrowheads="1"/>
          </p:cNvSpPr>
          <p:nvPr/>
        </p:nvSpPr>
        <p:spPr bwMode="auto">
          <a:xfrm rot="-1497211">
            <a:off x="1993900" y="1449388"/>
            <a:ext cx="179388" cy="14446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3333CC"/>
              </a:solidFill>
            </a:endParaRPr>
          </a:p>
        </p:txBody>
      </p:sp>
      <p:sp>
        <p:nvSpPr>
          <p:cNvPr id="102414" name="Rectangle 29"/>
          <p:cNvSpPr>
            <a:spLocks noChangeArrowheads="1"/>
          </p:cNvSpPr>
          <p:nvPr/>
        </p:nvSpPr>
        <p:spPr bwMode="auto">
          <a:xfrm rot="-1497211">
            <a:off x="2063750" y="1665288"/>
            <a:ext cx="125413" cy="889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3333CC"/>
              </a:solidFill>
            </a:endParaRPr>
          </a:p>
        </p:txBody>
      </p:sp>
      <p:sp>
        <p:nvSpPr>
          <p:cNvPr id="102415" name="Rectangle 30"/>
          <p:cNvSpPr>
            <a:spLocks noChangeArrowheads="1"/>
          </p:cNvSpPr>
          <p:nvPr/>
        </p:nvSpPr>
        <p:spPr bwMode="auto">
          <a:xfrm>
            <a:off x="2044700" y="3865563"/>
            <a:ext cx="144463" cy="14446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3333CC"/>
              </a:solidFill>
            </a:endParaRPr>
          </a:p>
        </p:txBody>
      </p:sp>
      <p:sp>
        <p:nvSpPr>
          <p:cNvPr id="102416" name="Text Box 31"/>
          <p:cNvSpPr txBox="1">
            <a:spLocks noChangeArrowheads="1"/>
          </p:cNvSpPr>
          <p:nvPr/>
        </p:nvSpPr>
        <p:spPr bwMode="auto">
          <a:xfrm>
            <a:off x="2290763" y="3767138"/>
            <a:ext cx="11096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3333CC"/>
                </a:solidFill>
              </a:rPr>
              <a:t>Clean room</a:t>
            </a:r>
            <a:endParaRPr lang="ja-JP" altLang="en-US" sz="1400">
              <a:solidFill>
                <a:srgbClr val="3333CC"/>
              </a:solidFill>
            </a:endParaRPr>
          </a:p>
        </p:txBody>
      </p:sp>
      <p:sp>
        <p:nvSpPr>
          <p:cNvPr id="102417" name="Rectangle 32"/>
          <p:cNvSpPr>
            <a:spLocks noChangeArrowheads="1"/>
          </p:cNvSpPr>
          <p:nvPr/>
        </p:nvSpPr>
        <p:spPr bwMode="auto">
          <a:xfrm rot="3556103">
            <a:off x="1076326" y="3309937"/>
            <a:ext cx="252412" cy="4286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3333CC"/>
              </a:solidFill>
            </a:endParaRPr>
          </a:p>
        </p:txBody>
      </p:sp>
      <p:sp>
        <p:nvSpPr>
          <p:cNvPr id="102418" name="Rectangle 33"/>
          <p:cNvSpPr>
            <a:spLocks noChangeArrowheads="1"/>
          </p:cNvSpPr>
          <p:nvPr/>
        </p:nvSpPr>
        <p:spPr bwMode="auto">
          <a:xfrm rot="-2080810">
            <a:off x="1050925" y="3446463"/>
            <a:ext cx="252413" cy="4286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3333CC"/>
              </a:solidFill>
            </a:endParaRPr>
          </a:p>
        </p:txBody>
      </p:sp>
      <p:sp>
        <p:nvSpPr>
          <p:cNvPr id="102419" name="Text Box 34"/>
          <p:cNvSpPr txBox="1">
            <a:spLocks noChangeArrowheads="1"/>
          </p:cNvSpPr>
          <p:nvPr/>
        </p:nvSpPr>
        <p:spPr bwMode="auto">
          <a:xfrm>
            <a:off x="828675" y="2954338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3333CC"/>
                </a:solidFill>
              </a:rPr>
              <a:t>LAB-</a:t>
            </a:r>
            <a:r>
              <a:rPr lang="ja-JP" altLang="en-US" sz="1400">
                <a:solidFill>
                  <a:srgbClr val="3333CC"/>
                </a:solidFill>
              </a:rPr>
              <a:t>Ｂ</a:t>
            </a:r>
          </a:p>
        </p:txBody>
      </p:sp>
      <p:sp>
        <p:nvSpPr>
          <p:cNvPr id="102420" name="Rectangle 35"/>
          <p:cNvSpPr>
            <a:spLocks noChangeArrowheads="1"/>
          </p:cNvSpPr>
          <p:nvPr/>
        </p:nvSpPr>
        <p:spPr bwMode="auto">
          <a:xfrm rot="-2534354">
            <a:off x="2638425" y="2911475"/>
            <a:ext cx="393700" cy="4603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3333CC"/>
              </a:solidFill>
            </a:endParaRPr>
          </a:p>
        </p:txBody>
      </p:sp>
      <p:sp>
        <p:nvSpPr>
          <p:cNvPr id="102421" name="Text Box 36"/>
          <p:cNvSpPr txBox="1">
            <a:spLocks noChangeArrowheads="1"/>
          </p:cNvSpPr>
          <p:nvPr/>
        </p:nvSpPr>
        <p:spPr bwMode="auto">
          <a:xfrm>
            <a:off x="2341563" y="2595563"/>
            <a:ext cx="703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3333CC"/>
                </a:solidFill>
              </a:rPr>
              <a:t>LAB-A</a:t>
            </a:r>
          </a:p>
        </p:txBody>
      </p:sp>
      <p:sp>
        <p:nvSpPr>
          <p:cNvPr id="102422" name="Rectangle 37"/>
          <p:cNvSpPr>
            <a:spLocks noChangeArrowheads="1"/>
          </p:cNvSpPr>
          <p:nvPr/>
        </p:nvSpPr>
        <p:spPr bwMode="auto">
          <a:xfrm rot="-2637166">
            <a:off x="1647825" y="3527425"/>
            <a:ext cx="179388" cy="3651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3333CC"/>
              </a:solidFill>
            </a:endParaRPr>
          </a:p>
        </p:txBody>
      </p:sp>
      <p:sp>
        <p:nvSpPr>
          <p:cNvPr id="102423" name="Rectangle 38"/>
          <p:cNvSpPr>
            <a:spLocks noChangeArrowheads="1"/>
          </p:cNvSpPr>
          <p:nvPr/>
        </p:nvSpPr>
        <p:spPr bwMode="auto">
          <a:xfrm rot="2133346">
            <a:off x="1792288" y="3513138"/>
            <a:ext cx="179387" cy="3651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3333CC"/>
              </a:solidFill>
            </a:endParaRPr>
          </a:p>
        </p:txBody>
      </p:sp>
      <p:sp>
        <p:nvSpPr>
          <p:cNvPr id="102424" name="Text Box 39"/>
          <p:cNvSpPr txBox="1">
            <a:spLocks noChangeArrowheads="1"/>
          </p:cNvSpPr>
          <p:nvPr/>
        </p:nvSpPr>
        <p:spPr bwMode="auto">
          <a:xfrm>
            <a:off x="1404938" y="3243263"/>
            <a:ext cx="1060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3333CC"/>
                </a:solidFill>
              </a:rPr>
              <a:t>Pure-water</a:t>
            </a:r>
            <a:endParaRPr lang="ja-JP" altLang="en-US" sz="1400">
              <a:solidFill>
                <a:srgbClr val="3333CC"/>
              </a:solidFill>
            </a:endParaRPr>
          </a:p>
        </p:txBody>
      </p:sp>
      <p:sp>
        <p:nvSpPr>
          <p:cNvPr id="102425" name="Rectangle 30"/>
          <p:cNvSpPr>
            <a:spLocks noChangeArrowheads="1"/>
          </p:cNvSpPr>
          <p:nvPr/>
        </p:nvSpPr>
        <p:spPr bwMode="auto">
          <a:xfrm rot="-2340000">
            <a:off x="1858963" y="2874963"/>
            <a:ext cx="100012" cy="16351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3333CC"/>
              </a:solidFill>
            </a:endParaRPr>
          </a:p>
        </p:txBody>
      </p:sp>
      <p:sp>
        <p:nvSpPr>
          <p:cNvPr id="102426" name="Text Box 34"/>
          <p:cNvSpPr txBox="1">
            <a:spLocks noChangeArrowheads="1"/>
          </p:cNvSpPr>
          <p:nvPr/>
        </p:nvSpPr>
        <p:spPr bwMode="auto">
          <a:xfrm rot="2864184">
            <a:off x="1508920" y="2504281"/>
            <a:ext cx="703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3333CC"/>
                </a:solidFill>
              </a:rPr>
              <a:t>LAB-E</a:t>
            </a:r>
            <a:endParaRPr lang="ja-JP" altLang="en-US" sz="1400">
              <a:solidFill>
                <a:srgbClr val="3333CC"/>
              </a:solidFill>
            </a:endParaRPr>
          </a:p>
        </p:txBody>
      </p:sp>
      <p:sp>
        <p:nvSpPr>
          <p:cNvPr id="102427" name="Text Box 34"/>
          <p:cNvSpPr txBox="1">
            <a:spLocks noChangeArrowheads="1"/>
          </p:cNvSpPr>
          <p:nvPr/>
        </p:nvSpPr>
        <p:spPr bwMode="auto">
          <a:xfrm rot="-1486464">
            <a:off x="1884363" y="1273175"/>
            <a:ext cx="277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3333CC"/>
                </a:solidFill>
              </a:rPr>
              <a:t>C</a:t>
            </a:r>
            <a:endParaRPr lang="ja-JP" altLang="en-US" sz="1000">
              <a:solidFill>
                <a:srgbClr val="3333CC"/>
              </a:solidFill>
            </a:endParaRPr>
          </a:p>
        </p:txBody>
      </p:sp>
      <p:sp>
        <p:nvSpPr>
          <p:cNvPr id="102428" name="Text Box 34"/>
          <p:cNvSpPr txBox="1">
            <a:spLocks noChangeArrowheads="1"/>
          </p:cNvSpPr>
          <p:nvPr/>
        </p:nvSpPr>
        <p:spPr bwMode="auto">
          <a:xfrm rot="-1486464">
            <a:off x="2043113" y="1668463"/>
            <a:ext cx="276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3333CC"/>
                </a:solidFill>
              </a:rPr>
              <a:t>D</a:t>
            </a:r>
          </a:p>
        </p:txBody>
      </p:sp>
      <p:sp>
        <p:nvSpPr>
          <p:cNvPr id="102429" name="Text Box 18"/>
          <p:cNvSpPr txBox="1">
            <a:spLocks noChangeArrowheads="1"/>
          </p:cNvSpPr>
          <p:nvPr/>
        </p:nvSpPr>
        <p:spPr bwMode="auto">
          <a:xfrm>
            <a:off x="1620838" y="1803400"/>
            <a:ext cx="103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3333CC"/>
                </a:solidFill>
              </a:rPr>
              <a:t>CANDLES</a:t>
            </a:r>
            <a:endParaRPr lang="ja-JP" altLang="en-US" sz="1400">
              <a:solidFill>
                <a:srgbClr val="3333CC"/>
              </a:solidFill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59338" cy="561975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ja-JP" sz="28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projects at Kamioka</a:t>
            </a:r>
            <a:endParaRPr lang="ja-JP" altLang="en-US" sz="2800" b="1" u="sng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431" name="Group 27"/>
          <p:cNvGrpSpPr>
            <a:grpSpLocks/>
          </p:cNvGrpSpPr>
          <p:nvPr/>
        </p:nvGrpSpPr>
        <p:grpSpPr bwMode="auto">
          <a:xfrm>
            <a:off x="452438" y="5691188"/>
            <a:ext cx="865187" cy="1008062"/>
            <a:chOff x="3651" y="2341"/>
            <a:chExt cx="545" cy="635"/>
          </a:xfrm>
        </p:grpSpPr>
        <p:sp>
          <p:nvSpPr>
            <p:cNvPr id="102447" name="Line 21"/>
            <p:cNvSpPr>
              <a:spLocks noChangeShapeType="1"/>
            </p:cNvSpPr>
            <p:nvPr/>
          </p:nvSpPr>
          <p:spPr bwMode="auto">
            <a:xfrm>
              <a:off x="3651" y="2341"/>
              <a:ext cx="0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448" name="Text Box 25"/>
            <p:cNvSpPr txBox="1">
              <a:spLocks noChangeArrowheads="1"/>
            </p:cNvSpPr>
            <p:nvPr/>
          </p:nvSpPr>
          <p:spPr bwMode="auto">
            <a:xfrm>
              <a:off x="3651" y="2523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3333CC"/>
                  </a:solidFill>
                </a:rPr>
                <a:t>１００ｍ</a:t>
              </a:r>
            </a:p>
          </p:txBody>
        </p:sp>
      </p:grpSp>
      <p:pic>
        <p:nvPicPr>
          <p:cNvPr id="102432" name="Picture 29" descr="C:\nakahata\gadolinium\写真\tank100609\DSC_0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25" y="125413"/>
            <a:ext cx="277177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直線矢印コネクタ 43"/>
          <p:cNvCxnSpPr>
            <a:stCxn id="102440" idx="1"/>
          </p:cNvCxnSpPr>
          <p:nvPr/>
        </p:nvCxnSpPr>
        <p:spPr>
          <a:xfrm rot="10800000" flipV="1">
            <a:off x="1835150" y="974725"/>
            <a:ext cx="1081088" cy="1878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4" name="Text Box 10"/>
          <p:cNvSpPr txBox="1">
            <a:spLocks noChangeArrowheads="1"/>
          </p:cNvSpPr>
          <p:nvPr/>
        </p:nvSpPr>
        <p:spPr bwMode="auto">
          <a:xfrm>
            <a:off x="3419475" y="2924175"/>
            <a:ext cx="3313113" cy="1323975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u="sng">
                <a:solidFill>
                  <a:srgbClr val="FF0000"/>
                </a:solidFill>
              </a:rPr>
              <a:t>NEWAGE</a:t>
            </a:r>
            <a:r>
              <a:rPr lang="en-US" altLang="ja-JP" sz="2000">
                <a:solidFill>
                  <a:srgbClr val="FF0000"/>
                </a:solidFill>
              </a:rPr>
              <a:t>: R&amp;D for direction-sensitive dark matter detector.</a:t>
            </a:r>
          </a:p>
          <a:p>
            <a:r>
              <a:rPr lang="en-US" altLang="ja-JP" sz="2000">
                <a:solidFill>
                  <a:srgbClr val="FF0000"/>
                </a:solidFill>
              </a:rPr>
              <a:t>Micro TPC using CF</a:t>
            </a:r>
            <a:r>
              <a:rPr lang="en-US" altLang="ja-JP" sz="2000" baseline="-25000">
                <a:solidFill>
                  <a:srgbClr val="FF0000"/>
                </a:solidFill>
              </a:rPr>
              <a:t>4</a:t>
            </a:r>
            <a:r>
              <a:rPr lang="en-US" altLang="ja-JP" sz="2000">
                <a:solidFill>
                  <a:srgbClr val="FF0000"/>
                </a:solidFill>
              </a:rPr>
              <a:t> gas.</a:t>
            </a:r>
            <a:endParaRPr lang="ja-JP" altLang="en-US" sz="2000">
              <a:solidFill>
                <a:srgbClr val="FF0000"/>
              </a:solidFill>
            </a:endParaRPr>
          </a:p>
        </p:txBody>
      </p:sp>
      <p:grpSp>
        <p:nvGrpSpPr>
          <p:cNvPr id="102435" name="グループ化 48"/>
          <p:cNvGrpSpPr>
            <a:grpSpLocks/>
          </p:cNvGrpSpPr>
          <p:nvPr/>
        </p:nvGrpSpPr>
        <p:grpSpPr bwMode="auto">
          <a:xfrm>
            <a:off x="6415088" y="2420938"/>
            <a:ext cx="2728912" cy="2193925"/>
            <a:chOff x="5715000" y="4216400"/>
            <a:chExt cx="3143250" cy="2355850"/>
          </a:xfrm>
        </p:grpSpPr>
        <p:pic>
          <p:nvPicPr>
            <p:cNvPr id="102444" name="Picture 11" descr="NEC_0117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715000" y="4216400"/>
              <a:ext cx="3143250" cy="235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5" name="Line 28"/>
            <p:cNvSpPr>
              <a:spLocks noChangeShapeType="1"/>
            </p:cNvSpPr>
            <p:nvPr/>
          </p:nvSpPr>
          <p:spPr bwMode="auto">
            <a:xfrm flipV="1">
              <a:off x="7072313" y="4929188"/>
              <a:ext cx="642937" cy="7143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2446" name="Text Box 29"/>
            <p:cNvSpPr txBox="1">
              <a:spLocks noChangeArrowheads="1"/>
            </p:cNvSpPr>
            <p:nvPr/>
          </p:nvSpPr>
          <p:spPr bwMode="auto">
            <a:xfrm rot="-175831">
              <a:off x="7010400" y="4538663"/>
              <a:ext cx="1495425" cy="40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>
                  <a:solidFill>
                    <a:srgbClr val="FF0000"/>
                  </a:solidFill>
                  <a:latin typeface="Calibri" pitchFamily="34" charset="0"/>
                </a:rPr>
                <a:t>40cm</a:t>
              </a:r>
            </a:p>
          </p:txBody>
        </p:sp>
      </p:grpSp>
      <p:cxnSp>
        <p:nvCxnSpPr>
          <p:cNvPr id="54" name="直線矢印コネクタ 53"/>
          <p:cNvCxnSpPr>
            <a:endCxn id="102419" idx="2"/>
          </p:cNvCxnSpPr>
          <p:nvPr/>
        </p:nvCxnSpPr>
        <p:spPr>
          <a:xfrm rot="10800000" flipV="1">
            <a:off x="1190625" y="3213100"/>
            <a:ext cx="2228850" cy="492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\\133.11.143.101\My Documents\所長\FY2010\概算要求・関連事項\重力波\100401\作業資料\clio_R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4208" y="4869160"/>
            <a:ext cx="2699792" cy="1795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38" name="Text Box 10"/>
          <p:cNvSpPr txBox="1">
            <a:spLocks noChangeArrowheads="1"/>
          </p:cNvSpPr>
          <p:nvPr/>
        </p:nvSpPr>
        <p:spPr bwMode="auto">
          <a:xfrm>
            <a:off x="3059113" y="5300663"/>
            <a:ext cx="3348037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u="sng">
                <a:solidFill>
                  <a:srgbClr val="FF0000"/>
                </a:solidFill>
              </a:rPr>
              <a:t>CLIO</a:t>
            </a:r>
            <a:r>
              <a:rPr lang="en-US" altLang="ja-JP" sz="2000">
                <a:solidFill>
                  <a:srgbClr val="FF0000"/>
                </a:solidFill>
              </a:rPr>
              <a:t>: Laser interferometers for gravitational wave prototype and earth science</a:t>
            </a:r>
            <a:endParaRPr lang="ja-JP" altLang="en-US" sz="2000">
              <a:solidFill>
                <a:srgbClr val="FF0000"/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rot="10800000">
            <a:off x="1331913" y="4724400"/>
            <a:ext cx="1727200" cy="7921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0" name="Text Box 10"/>
          <p:cNvSpPr txBox="1">
            <a:spLocks noChangeArrowheads="1"/>
          </p:cNvSpPr>
          <p:nvPr/>
        </p:nvSpPr>
        <p:spPr bwMode="auto">
          <a:xfrm>
            <a:off x="2916238" y="620713"/>
            <a:ext cx="3455987" cy="708025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u="sng">
                <a:solidFill>
                  <a:srgbClr val="FF0000"/>
                </a:solidFill>
              </a:rPr>
              <a:t>EGADS</a:t>
            </a:r>
            <a:r>
              <a:rPr lang="en-US" altLang="ja-JP" sz="2000">
                <a:solidFill>
                  <a:srgbClr val="FF0000"/>
                </a:solidFill>
              </a:rPr>
              <a:t>: R&amp;D for Gd-loaded SK (200 ton test tank)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102441" name="Rectangle 30"/>
          <p:cNvSpPr>
            <a:spLocks noChangeArrowheads="1"/>
          </p:cNvSpPr>
          <p:nvPr/>
        </p:nvSpPr>
        <p:spPr bwMode="auto">
          <a:xfrm>
            <a:off x="1284288" y="1050925"/>
            <a:ext cx="144462" cy="14446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442" name="Rectangle 30"/>
          <p:cNvSpPr>
            <a:spLocks noChangeArrowheads="1"/>
          </p:cNvSpPr>
          <p:nvPr/>
        </p:nvSpPr>
        <p:spPr bwMode="auto">
          <a:xfrm>
            <a:off x="1485900" y="1038225"/>
            <a:ext cx="144463" cy="14446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443" name="Text Box 36"/>
          <p:cNvSpPr txBox="1">
            <a:spLocks noChangeArrowheads="1"/>
          </p:cNvSpPr>
          <p:nvPr/>
        </p:nvSpPr>
        <p:spPr bwMode="auto">
          <a:xfrm>
            <a:off x="900113" y="620713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3333CC"/>
                </a:solidFill>
              </a:rPr>
              <a:t>LAB-1(IPMU)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396413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テキスト ボックス 6"/>
          <p:cNvSpPr txBox="1">
            <a:spLocks noChangeArrowheads="1"/>
          </p:cNvSpPr>
          <p:nvPr/>
        </p:nvSpPr>
        <p:spPr bwMode="auto">
          <a:xfrm>
            <a:off x="88267" y="-15046"/>
            <a:ext cx="9141220" cy="584775"/>
          </a:xfrm>
          <a:prstGeom prst="rect">
            <a:avLst/>
          </a:prstGeom>
          <a:solidFill>
            <a:srgbClr val="FFFFFF">
              <a:alpha val="8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u="sng" dirty="0" smtClean="0">
                <a:solidFill>
                  <a:srgbClr val="3333CC"/>
                </a:solidFill>
              </a:rPr>
              <a:t>LCGT (Large Cryogenic Gravitational Telescope)</a:t>
            </a:r>
            <a:endParaRPr lang="ja-JP" altLang="en-US" sz="3200" u="sng" dirty="0">
              <a:solidFill>
                <a:srgbClr val="3333CC"/>
              </a:solidFill>
            </a:endParaRPr>
          </a:p>
        </p:txBody>
      </p:sp>
      <p:sp>
        <p:nvSpPr>
          <p:cNvPr id="103428" name="Text Box 10"/>
          <p:cNvSpPr txBox="1">
            <a:spLocks noChangeArrowheads="1"/>
          </p:cNvSpPr>
          <p:nvPr/>
        </p:nvSpPr>
        <p:spPr bwMode="auto">
          <a:xfrm>
            <a:off x="0" y="836712"/>
            <a:ext cx="6408738" cy="708025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Equipment cost (98M$) was funded in this year.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Excavation and etc. cost(~50M$) is under discussion.</a:t>
            </a:r>
          </a:p>
        </p:txBody>
      </p:sp>
      <p:sp>
        <p:nvSpPr>
          <p:cNvPr id="103429" name="テキスト ボックス 7"/>
          <p:cNvSpPr txBox="1">
            <a:spLocks noChangeArrowheads="1"/>
          </p:cNvSpPr>
          <p:nvPr/>
        </p:nvSpPr>
        <p:spPr bwMode="auto">
          <a:xfrm>
            <a:off x="7369175" y="6488113"/>
            <a:ext cx="1774825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M.Ohashi</a:t>
            </a: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476672"/>
            <a:ext cx="8100392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Underground site is “quiet” not only for radioactivity but also for seismic noise.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92150"/>
            <a:ext cx="8993188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Line 5"/>
          <p:cNvSpPr>
            <a:spLocks noChangeShapeType="1"/>
          </p:cNvSpPr>
          <p:nvPr/>
        </p:nvSpPr>
        <p:spPr bwMode="auto">
          <a:xfrm flipV="1">
            <a:off x="4284663" y="3500438"/>
            <a:ext cx="3240087" cy="1584325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52" name="Line 6"/>
          <p:cNvSpPr>
            <a:spLocks noChangeShapeType="1"/>
          </p:cNvSpPr>
          <p:nvPr/>
        </p:nvSpPr>
        <p:spPr bwMode="auto">
          <a:xfrm flipH="1" flipV="1">
            <a:off x="2627313" y="2133600"/>
            <a:ext cx="1657350" cy="2951163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53" name="Line 9"/>
          <p:cNvSpPr>
            <a:spLocks noChangeShapeType="1"/>
          </p:cNvSpPr>
          <p:nvPr/>
        </p:nvSpPr>
        <p:spPr bwMode="auto">
          <a:xfrm>
            <a:off x="4284663" y="5084763"/>
            <a:ext cx="358775" cy="2159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54" name="Line 11"/>
          <p:cNvSpPr>
            <a:spLocks noChangeShapeType="1"/>
          </p:cNvSpPr>
          <p:nvPr/>
        </p:nvSpPr>
        <p:spPr bwMode="auto">
          <a:xfrm>
            <a:off x="2124075" y="2060575"/>
            <a:ext cx="503238" cy="730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55" name="Line 12"/>
          <p:cNvSpPr>
            <a:spLocks noChangeShapeType="1"/>
          </p:cNvSpPr>
          <p:nvPr/>
        </p:nvSpPr>
        <p:spPr bwMode="auto">
          <a:xfrm>
            <a:off x="5219700" y="4652963"/>
            <a:ext cx="0" cy="4318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56" name="Text Box 13"/>
          <p:cNvSpPr txBox="1">
            <a:spLocks noChangeArrowheads="1"/>
          </p:cNvSpPr>
          <p:nvPr/>
        </p:nvSpPr>
        <p:spPr bwMode="auto">
          <a:xfrm>
            <a:off x="2051050" y="3792538"/>
            <a:ext cx="1205779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1</a:t>
            </a:r>
            <a:r>
              <a:rPr lang="en-US" altLang="ja-JP" b="1" baseline="30000" dirty="0">
                <a:solidFill>
                  <a:srgbClr val="FF0000"/>
                </a:solidFill>
              </a:rPr>
              <a:t>st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tunnel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(3km)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4457" name="Text Box 14"/>
          <p:cNvSpPr txBox="1">
            <a:spLocks noChangeArrowheads="1"/>
          </p:cNvSpPr>
          <p:nvPr/>
        </p:nvSpPr>
        <p:spPr bwMode="auto">
          <a:xfrm>
            <a:off x="6588125" y="4508500"/>
            <a:ext cx="1258678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2</a:t>
            </a:r>
            <a:r>
              <a:rPr lang="en-US" altLang="ja-JP" b="1" baseline="30000" dirty="0">
                <a:solidFill>
                  <a:srgbClr val="FF0000"/>
                </a:solidFill>
              </a:rPr>
              <a:t>nd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tunnel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(3km)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4458" name="Text Box 15"/>
          <p:cNvSpPr txBox="1">
            <a:spLocks noChangeArrowheads="1"/>
          </p:cNvSpPr>
          <p:nvPr/>
        </p:nvSpPr>
        <p:spPr bwMode="auto">
          <a:xfrm>
            <a:off x="5146675" y="5661025"/>
            <a:ext cx="274955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</a:rPr>
              <a:t>New entrance for LCGT</a:t>
            </a:r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104459" name="Line 16"/>
          <p:cNvSpPr>
            <a:spLocks noChangeShapeType="1"/>
          </p:cNvSpPr>
          <p:nvPr/>
        </p:nvSpPr>
        <p:spPr bwMode="auto">
          <a:xfrm flipH="1" flipV="1">
            <a:off x="4643438" y="5300663"/>
            <a:ext cx="503237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60" name="Line 17"/>
          <p:cNvSpPr>
            <a:spLocks noChangeShapeType="1"/>
          </p:cNvSpPr>
          <p:nvPr/>
        </p:nvSpPr>
        <p:spPr bwMode="auto">
          <a:xfrm flipV="1">
            <a:off x="2987675" y="3500438"/>
            <a:ext cx="360363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61" name="Line 18"/>
          <p:cNvSpPr>
            <a:spLocks noChangeShapeType="1"/>
          </p:cNvSpPr>
          <p:nvPr/>
        </p:nvSpPr>
        <p:spPr bwMode="auto">
          <a:xfrm flipH="1" flipV="1">
            <a:off x="6084888" y="4221163"/>
            <a:ext cx="503237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62" name="テキスト ボックス 6"/>
          <p:cNvSpPr txBox="1">
            <a:spLocks noChangeArrowheads="1"/>
          </p:cNvSpPr>
          <p:nvPr/>
        </p:nvSpPr>
        <p:spPr bwMode="auto">
          <a:xfrm>
            <a:off x="0" y="0"/>
            <a:ext cx="8830687" cy="584775"/>
          </a:xfrm>
          <a:prstGeom prst="rect">
            <a:avLst/>
          </a:prstGeom>
          <a:solidFill>
            <a:srgbClr val="FFFFFF">
              <a:alpha val="8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u="sng" dirty="0">
                <a:solidFill>
                  <a:srgbClr val="3333CC"/>
                </a:solidFill>
              </a:rPr>
              <a:t>LCGT: </a:t>
            </a:r>
            <a:r>
              <a:rPr lang="en-US" altLang="ja-JP" sz="3200" u="sng" dirty="0" smtClean="0">
                <a:solidFill>
                  <a:srgbClr val="3333CC"/>
                </a:solidFill>
              </a:rPr>
              <a:t>Large Cryogenic Gravitational Telescope</a:t>
            </a:r>
            <a:endParaRPr lang="ja-JP" altLang="en-US" sz="3200" u="sng" dirty="0">
              <a:solidFill>
                <a:srgbClr val="3333CC"/>
              </a:solidFill>
            </a:endParaRPr>
          </a:p>
        </p:txBody>
      </p:sp>
      <p:sp>
        <p:nvSpPr>
          <p:cNvPr id="104463" name="Text Box 7"/>
          <p:cNvSpPr txBox="1">
            <a:spLocks noChangeArrowheads="1"/>
          </p:cNvSpPr>
          <p:nvPr/>
        </p:nvSpPr>
        <p:spPr bwMode="auto">
          <a:xfrm>
            <a:off x="5076825" y="2276475"/>
            <a:ext cx="1774825" cy="646113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00000"/>
                </a:solidFill>
                <a:latin typeface="Helvetica" pitchFamily="34" charset="0"/>
              </a:rPr>
              <a:t>Mt. Ikeno-yama</a:t>
            </a:r>
          </a:p>
          <a:p>
            <a:r>
              <a:rPr lang="en-US" altLang="zh-CN">
                <a:solidFill>
                  <a:srgbClr val="C00000"/>
                </a:solidFill>
                <a:latin typeface="Helvetica" pitchFamily="34" charset="0"/>
              </a:rPr>
              <a:t>(1369 m s.l.)</a:t>
            </a:r>
          </a:p>
        </p:txBody>
      </p:sp>
      <p:cxnSp>
        <p:nvCxnSpPr>
          <p:cNvPr id="104464" name="直線矢印コネクタ 16"/>
          <p:cNvCxnSpPr>
            <a:cxnSpLocks noChangeShapeType="1"/>
            <a:stCxn id="104463" idx="1"/>
          </p:cNvCxnSpPr>
          <p:nvPr/>
        </p:nvCxnSpPr>
        <p:spPr bwMode="auto">
          <a:xfrm rot="10800000" flipV="1">
            <a:off x="4787900" y="2600325"/>
            <a:ext cx="288925" cy="468313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04465" name="直線コネクタ 18"/>
          <p:cNvCxnSpPr>
            <a:cxnSpLocks noChangeShapeType="1"/>
          </p:cNvCxnSpPr>
          <p:nvPr/>
        </p:nvCxnSpPr>
        <p:spPr bwMode="auto">
          <a:xfrm rot="5400000" flipH="1" flipV="1">
            <a:off x="3383757" y="4256881"/>
            <a:ext cx="2089150" cy="144463"/>
          </a:xfrm>
          <a:prstGeom prst="line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/>
          </a:ln>
        </p:spPr>
      </p:cxnSp>
      <p:cxnSp>
        <p:nvCxnSpPr>
          <p:cNvPr id="104466" name="直線コネクタ 25"/>
          <p:cNvCxnSpPr>
            <a:cxnSpLocks noChangeShapeType="1"/>
          </p:cNvCxnSpPr>
          <p:nvPr/>
        </p:nvCxnSpPr>
        <p:spPr bwMode="auto">
          <a:xfrm rot="10800000">
            <a:off x="1187450" y="1628775"/>
            <a:ext cx="3313113" cy="1584325"/>
          </a:xfrm>
          <a:prstGeom prst="line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/>
          </a:ln>
        </p:spPr>
      </p:cxnSp>
      <p:cxnSp>
        <p:nvCxnSpPr>
          <p:cNvPr id="104467" name="直線矢印コネクタ 19"/>
          <p:cNvCxnSpPr>
            <a:cxnSpLocks noChangeShapeType="1"/>
            <a:stCxn id="104468" idx="1"/>
          </p:cNvCxnSpPr>
          <p:nvPr/>
        </p:nvCxnSpPr>
        <p:spPr bwMode="auto">
          <a:xfrm rot="10800000" flipV="1">
            <a:off x="4500563" y="3525838"/>
            <a:ext cx="647700" cy="4762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04468" name="Text Box 7"/>
          <p:cNvSpPr txBox="1">
            <a:spLocks noChangeArrowheads="1"/>
          </p:cNvSpPr>
          <p:nvPr/>
        </p:nvSpPr>
        <p:spPr bwMode="auto">
          <a:xfrm>
            <a:off x="5148263" y="3357563"/>
            <a:ext cx="1574800" cy="338137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Helvetica" pitchFamily="34" charset="0"/>
              </a:rPr>
              <a:t>Existing  tunnel</a:t>
            </a:r>
          </a:p>
        </p:txBody>
      </p:sp>
      <p:cxnSp>
        <p:nvCxnSpPr>
          <p:cNvPr id="104469" name="直線矢印コネクタ 28"/>
          <p:cNvCxnSpPr>
            <a:cxnSpLocks noChangeShapeType="1"/>
          </p:cNvCxnSpPr>
          <p:nvPr/>
        </p:nvCxnSpPr>
        <p:spPr bwMode="auto">
          <a:xfrm rot="5400000">
            <a:off x="3059907" y="2061369"/>
            <a:ext cx="576262" cy="4318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04470" name="Text Box 7"/>
          <p:cNvSpPr txBox="1">
            <a:spLocks noChangeArrowheads="1"/>
          </p:cNvSpPr>
          <p:nvPr/>
        </p:nvSpPr>
        <p:spPr bwMode="auto">
          <a:xfrm>
            <a:off x="3348038" y="1700213"/>
            <a:ext cx="1574800" cy="339725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Helvetica" pitchFamily="34" charset="0"/>
              </a:rPr>
              <a:t>Existing  tunnel</a:t>
            </a:r>
          </a:p>
        </p:txBody>
      </p:sp>
      <p:sp>
        <p:nvSpPr>
          <p:cNvPr id="104471" name="テキスト ボックス 34"/>
          <p:cNvSpPr txBox="1">
            <a:spLocks noChangeArrowheads="1"/>
          </p:cNvSpPr>
          <p:nvPr/>
        </p:nvSpPr>
        <p:spPr bwMode="auto">
          <a:xfrm>
            <a:off x="7369175" y="6488113"/>
            <a:ext cx="1774825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M.Ohashi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2009年6月1日　学術会議シンポジウム</a:t>
            </a:r>
          </a:p>
        </p:txBody>
      </p:sp>
      <p:pic>
        <p:nvPicPr>
          <p:cNvPr id="10547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961188"/>
          </a:xfrm>
          <a:noFill/>
        </p:spPr>
      </p:pic>
      <p:pic>
        <p:nvPicPr>
          <p:cNvPr id="105476" name="Picture 3" descr="sk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44475" y="820738"/>
            <a:ext cx="1397000" cy="1312862"/>
          </a:xfrm>
          <a:noFill/>
        </p:spPr>
      </p:pic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171450" y="2122488"/>
            <a:ext cx="1520825" cy="730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i="1">
                <a:solidFill>
                  <a:srgbClr val="000099"/>
                </a:solidFill>
                <a:latin typeface="Helvetica" pitchFamily="34" charset="0"/>
              </a:rPr>
              <a:t>Super-K </a:t>
            </a:r>
          </a:p>
          <a:p>
            <a:r>
              <a:rPr lang="en-US" altLang="ja-JP" sz="1400" b="1" i="1">
                <a:solidFill>
                  <a:srgbClr val="000099"/>
                </a:solidFill>
                <a:latin typeface="Helvetica" pitchFamily="34" charset="0"/>
              </a:rPr>
              <a:t>  50kton total</a:t>
            </a:r>
          </a:p>
          <a:p>
            <a:r>
              <a:rPr lang="en-US" altLang="ja-JP" sz="1400" b="1" i="1">
                <a:solidFill>
                  <a:srgbClr val="000099"/>
                </a:solidFill>
                <a:latin typeface="Helvetica" pitchFamily="34" charset="0"/>
              </a:rPr>
              <a:t>  22kton fiducial</a:t>
            </a:r>
          </a:p>
        </p:txBody>
      </p:sp>
      <p:sp>
        <p:nvSpPr>
          <p:cNvPr id="105478" name="Text Box 5"/>
          <p:cNvSpPr txBox="1">
            <a:spLocks noChangeArrowheads="1"/>
          </p:cNvSpPr>
          <p:nvPr/>
        </p:nvSpPr>
        <p:spPr bwMode="auto">
          <a:xfrm>
            <a:off x="1517650" y="4892675"/>
            <a:ext cx="4760913" cy="1938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i="1">
                <a:solidFill>
                  <a:srgbClr val="000099"/>
                </a:solidFill>
                <a:latin typeface="Helvetica" pitchFamily="34" charset="0"/>
              </a:rPr>
              <a:t>Hyper-K </a:t>
            </a:r>
          </a:p>
          <a:p>
            <a:r>
              <a:rPr lang="en-US" altLang="ja-JP" sz="2000" b="1" i="1">
                <a:solidFill>
                  <a:srgbClr val="000099"/>
                </a:solidFill>
                <a:latin typeface="Helvetica" pitchFamily="34" charset="0"/>
              </a:rPr>
              <a:t>  1Mton total vol.</a:t>
            </a:r>
          </a:p>
          <a:p>
            <a:r>
              <a:rPr lang="en-US" altLang="ja-JP" sz="2000" b="1" i="1">
                <a:solidFill>
                  <a:srgbClr val="000099"/>
                </a:solidFill>
                <a:latin typeface="Helvetica" pitchFamily="34" charset="0"/>
              </a:rPr>
              <a:t>  540kton fiducial vol.</a:t>
            </a:r>
          </a:p>
          <a:p>
            <a:r>
              <a:rPr lang="en-US" altLang="ja-JP" sz="2000" b="1" i="1">
                <a:solidFill>
                  <a:srgbClr val="000099"/>
                </a:solidFill>
                <a:latin typeface="Helvetica" pitchFamily="34" charset="0"/>
              </a:rPr>
              <a:t>Inner volume</a:t>
            </a:r>
            <a:r>
              <a:rPr lang="ja-JP" altLang="en-US" sz="2000" b="1" i="1">
                <a:solidFill>
                  <a:srgbClr val="000099"/>
                </a:solidFill>
                <a:latin typeface="Helvetica" pitchFamily="34" charset="0"/>
              </a:rPr>
              <a:t> </a:t>
            </a:r>
            <a:r>
              <a:rPr lang="en-US" altLang="ja-JP" sz="2000" b="1" i="1">
                <a:solidFill>
                  <a:srgbClr val="000099"/>
                </a:solidFill>
                <a:latin typeface="Helvetica" pitchFamily="34" charset="0"/>
              </a:rPr>
              <a:t>{D43m x L(5x50m)} x 2</a:t>
            </a:r>
          </a:p>
          <a:p>
            <a:r>
              <a:rPr lang="en-US" altLang="ja-JP" sz="2000" b="1" i="1">
                <a:solidFill>
                  <a:srgbClr val="000099"/>
                </a:solidFill>
                <a:latin typeface="Helvetica" pitchFamily="34" charset="0"/>
              </a:rPr>
              <a:t>  PMT ~100,000 (20inch) </a:t>
            </a:r>
          </a:p>
          <a:p>
            <a:r>
              <a:rPr lang="en-US" altLang="ja-JP" sz="2000" b="1" i="1">
                <a:solidFill>
                  <a:srgbClr val="000099"/>
                </a:solidFill>
                <a:latin typeface="Helvetica" pitchFamily="34" charset="0"/>
              </a:rPr>
              <a:t>  (Photo-coverage</a:t>
            </a:r>
            <a:r>
              <a:rPr lang="ja-JP" altLang="en-US" sz="2000" b="1" i="1">
                <a:solidFill>
                  <a:srgbClr val="000099"/>
                </a:solidFill>
                <a:latin typeface="Helvetica" pitchFamily="34" charset="0"/>
              </a:rPr>
              <a:t> </a:t>
            </a:r>
            <a:r>
              <a:rPr lang="en-US" altLang="ja-JP" sz="2000" b="1" i="1">
                <a:solidFill>
                  <a:srgbClr val="000099"/>
                </a:solidFill>
                <a:latin typeface="Helvetica" pitchFamily="34" charset="0"/>
              </a:rPr>
              <a:t>20</a:t>
            </a:r>
            <a:r>
              <a:rPr lang="ja-JP" altLang="en-US" sz="2000" b="1" i="1">
                <a:solidFill>
                  <a:srgbClr val="000099"/>
                </a:solidFill>
                <a:latin typeface="Helvetica" pitchFamily="34" charset="0"/>
              </a:rPr>
              <a:t>％）</a:t>
            </a:r>
          </a:p>
        </p:txBody>
      </p:sp>
      <p:sp>
        <p:nvSpPr>
          <p:cNvPr id="1597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-252413" y="115888"/>
            <a:ext cx="8229601" cy="5762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i="0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Hyper-Kamiokande</a:t>
            </a:r>
            <a:endParaRPr lang="ja-JP" altLang="en-US" i="0" u="sng" dirty="0" smtClean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755650" y="3213100"/>
            <a:ext cx="0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 rot="-5400000">
            <a:off x="-5556" y="3685382"/>
            <a:ext cx="1076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i="1">
                <a:solidFill>
                  <a:srgbClr val="FF0000"/>
                </a:solidFill>
                <a:latin typeface="Tahoma" pitchFamily="34" charset="0"/>
              </a:rPr>
              <a:t>Height 54m</a:t>
            </a: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H="1">
            <a:off x="1476375" y="2636838"/>
            <a:ext cx="2951163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 rot="-509914">
            <a:off x="3133725" y="2425700"/>
            <a:ext cx="1195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i="1">
                <a:solidFill>
                  <a:srgbClr val="FF0000"/>
                </a:solidFill>
                <a:latin typeface="Tahoma" pitchFamily="34" charset="0"/>
              </a:rPr>
              <a:t>Length 250m</a:t>
            </a: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468313" y="1196975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 rot="-5400000">
            <a:off x="-365919" y="1380332"/>
            <a:ext cx="1076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i="1">
                <a:solidFill>
                  <a:srgbClr val="FF0000"/>
                </a:solidFill>
                <a:latin typeface="Tahoma" pitchFamily="34" charset="0"/>
              </a:rPr>
              <a:t>Height 40m</a:t>
            </a:r>
          </a:p>
        </p:txBody>
      </p:sp>
      <p:pic>
        <p:nvPicPr>
          <p:cNvPr id="105486" name="Picture 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888" y="0"/>
            <a:ext cx="30908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6407150" y="0"/>
            <a:ext cx="2736850" cy="36988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FF0066"/>
                </a:solidFill>
                <a:latin typeface="Tahoma" pitchFamily="34" charset="0"/>
              </a:rPr>
              <a:t>Tochibora mine, Kamioka</a:t>
            </a:r>
            <a:endParaRPr lang="ja-JP" altLang="en-US" i="1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7081838" y="4530725"/>
            <a:ext cx="0" cy="938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 rot="-5400000">
            <a:off x="6507162" y="4805363"/>
            <a:ext cx="868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i="1">
                <a:solidFill>
                  <a:srgbClr val="FF0000"/>
                </a:solidFill>
                <a:latin typeface="Tahoma" pitchFamily="34" charset="0"/>
              </a:rPr>
              <a:t>Dia. 43m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576263"/>
          </a:xfrm>
        </p:spPr>
        <p:txBody>
          <a:bodyPr/>
          <a:lstStyle/>
          <a:p>
            <a:pPr>
              <a:defRPr/>
            </a:pPr>
            <a:r>
              <a:rPr lang="en-US" altLang="ja-JP" sz="3200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Candidate site for Hyper-Kamiokande</a:t>
            </a:r>
            <a:endParaRPr lang="ja-JP" altLang="en-US" sz="3200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pic>
        <p:nvPicPr>
          <p:cNvPr id="106499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620713"/>
            <a:ext cx="352901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3716338"/>
            <a:ext cx="4211637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4365625"/>
            <a:ext cx="44291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6502" name="グループ化 28"/>
          <p:cNvGrpSpPr>
            <a:grpSpLocks/>
          </p:cNvGrpSpPr>
          <p:nvPr/>
        </p:nvGrpSpPr>
        <p:grpSpPr bwMode="auto">
          <a:xfrm>
            <a:off x="4643438" y="549275"/>
            <a:ext cx="4189412" cy="3024188"/>
            <a:chOff x="1241425" y="496888"/>
            <a:chExt cx="6556809" cy="4379912"/>
          </a:xfrm>
        </p:grpSpPr>
        <p:grpSp>
          <p:nvGrpSpPr>
            <p:cNvPr id="106503" name="図形グループ 25"/>
            <p:cNvGrpSpPr>
              <a:grpSpLocks noChangeAspect="1"/>
            </p:cNvGrpSpPr>
            <p:nvPr/>
          </p:nvGrpSpPr>
          <p:grpSpPr bwMode="auto">
            <a:xfrm>
              <a:off x="1241425" y="496888"/>
              <a:ext cx="6378575" cy="4379912"/>
              <a:chOff x="1066800" y="228600"/>
              <a:chExt cx="7086600" cy="4866917"/>
            </a:xfrm>
          </p:grpSpPr>
          <p:pic>
            <p:nvPicPr>
              <p:cNvPr id="106505" name="図 4" descr="T2K-Earth-2.pdf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1066800" y="228600"/>
                <a:ext cx="7086600" cy="4866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3" name="直線矢印コネクタ 22"/>
              <p:cNvCxnSpPr/>
              <p:nvPr/>
            </p:nvCxnSpPr>
            <p:spPr bwMode="auto">
              <a:xfrm rot="5400000" flipH="1" flipV="1">
                <a:off x="3362039" y="2797147"/>
                <a:ext cx="2496123" cy="118110"/>
              </a:xfrm>
              <a:prstGeom prst="straightConnector1">
                <a:avLst/>
              </a:prstGeom>
              <a:ln w="34925">
                <a:gradFill flip="none" rotWithShape="1">
                  <a:gsLst>
                    <a:gs pos="99000">
                      <a:srgbClr val="FF0000"/>
                    </a:gs>
                    <a:gs pos="100000">
                      <a:srgbClr val="FFFFFF"/>
                    </a:gs>
                    <a:gs pos="0">
                      <a:srgbClr val="FFFF00"/>
                    </a:gs>
                  </a:gsLst>
                  <a:lin ang="0" scaled="1"/>
                  <a:tileRect/>
                </a:gradFill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106507" name="Picture 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362200" y="282596"/>
                <a:ext cx="2286000" cy="984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508" name="Picture 7" descr="sk2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4953000" y="806970"/>
                <a:ext cx="519732" cy="488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図 25" descr="JPARC.pdf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5334000" y="3581400"/>
                <a:ext cx="1600200" cy="10098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cxnSp>
            <p:nvCxnSpPr>
              <p:cNvPr id="27" name="直線矢印コネクタ 26"/>
              <p:cNvCxnSpPr/>
              <p:nvPr/>
            </p:nvCxnSpPr>
            <p:spPr bwMode="auto">
              <a:xfrm rot="5400000" flipH="1" flipV="1">
                <a:off x="3429001" y="2743199"/>
                <a:ext cx="2514600" cy="228602"/>
              </a:xfrm>
              <a:prstGeom prst="straightConnector1">
                <a:avLst/>
              </a:prstGeom>
              <a:ln w="38100">
                <a:gradFill flip="none" rotWithShape="1">
                  <a:gsLst>
                    <a:gs pos="99000">
                      <a:srgbClr val="FF0000"/>
                    </a:gs>
                    <a:gs pos="100000">
                      <a:srgbClr val="FFFFFF"/>
                    </a:gs>
                    <a:gs pos="0">
                      <a:srgbClr val="FFFF00"/>
                    </a:gs>
                  </a:gsLst>
                  <a:lin ang="0" scaled="1"/>
                  <a:tileRect/>
                </a:gradFill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6504" name="テキスト ボックス 26"/>
            <p:cNvSpPr txBox="1">
              <a:spLocks noChangeArrowheads="1"/>
            </p:cNvSpPr>
            <p:nvPr/>
          </p:nvSpPr>
          <p:spPr bwMode="auto">
            <a:xfrm>
              <a:off x="4510669" y="2999695"/>
              <a:ext cx="3287565" cy="53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>
                  <a:solidFill>
                    <a:srgbClr val="FFFF00"/>
                  </a:solidFill>
                </a:rPr>
                <a:t>Off-axis T2K beam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図 8" descr="DSCN39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549275"/>
            <a:ext cx="336232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テキスト ボックス 10"/>
          <p:cNvSpPr txBox="1">
            <a:spLocks noChangeArrowheads="1"/>
          </p:cNvSpPr>
          <p:nvPr/>
        </p:nvSpPr>
        <p:spPr bwMode="auto">
          <a:xfrm>
            <a:off x="107950" y="4292600"/>
            <a:ext cx="3384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45FF1E"/>
                </a:solidFill>
              </a:rPr>
              <a:t>Initial state of stress in the rock mass (important for cavern design)</a:t>
            </a:r>
            <a:endParaRPr lang="ja-JP" altLang="en-US" sz="1600">
              <a:solidFill>
                <a:srgbClr val="45FF1E"/>
              </a:solidFill>
            </a:endParaRPr>
          </a:p>
        </p:txBody>
      </p:sp>
      <p:sp>
        <p:nvSpPr>
          <p:cNvPr id="10" name="Rectangle 6"/>
          <p:cNvSpPr txBox="1">
            <a:spLocks noRot="1" noChangeArrowheads="1"/>
          </p:cNvSpPr>
          <p:nvPr/>
        </p:nvSpPr>
        <p:spPr>
          <a:xfrm>
            <a:off x="468313" y="0"/>
            <a:ext cx="8229600" cy="576263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en-US" altLang="ja-JP" sz="3200" u="sng" kern="0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pitchFamily="34" charset="0"/>
              </a:rPr>
              <a:t>Site Study for Hyper-K</a:t>
            </a:r>
            <a:endParaRPr lang="ja-JP" altLang="en-US" sz="3200" u="sng" kern="0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j-ea"/>
              <a:cs typeface="Arial" pitchFamily="34" charset="0"/>
            </a:endParaRPr>
          </a:p>
        </p:txBody>
      </p:sp>
      <p:pic>
        <p:nvPicPr>
          <p:cNvPr id="107525" name="Picture 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5" y="908050"/>
            <a:ext cx="2808288" cy="278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7526" name="テキスト ボックス 9"/>
          <p:cNvSpPr txBox="1">
            <a:spLocks noChangeArrowheads="1"/>
          </p:cNvSpPr>
          <p:nvPr/>
        </p:nvSpPr>
        <p:spPr bwMode="auto">
          <a:xfrm>
            <a:off x="4899025" y="1104900"/>
            <a:ext cx="1277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rock mass</a:t>
            </a:r>
            <a:endParaRPr lang="ja-JP" altLang="en-US"/>
          </a:p>
        </p:txBody>
      </p:sp>
      <p:sp>
        <p:nvSpPr>
          <p:cNvPr id="107527" name="テキスト ボックス 10"/>
          <p:cNvSpPr txBox="1">
            <a:spLocks noChangeArrowheads="1"/>
          </p:cNvSpPr>
          <p:nvPr/>
        </p:nvSpPr>
        <p:spPr bwMode="auto">
          <a:xfrm>
            <a:off x="4356100" y="2060575"/>
            <a:ext cx="92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cavern</a:t>
            </a:r>
            <a:endParaRPr lang="ja-JP" altLang="en-US"/>
          </a:p>
        </p:txBody>
      </p:sp>
      <p:sp>
        <p:nvSpPr>
          <p:cNvPr id="107528" name="テキスト ボックス 10"/>
          <p:cNvSpPr txBox="1">
            <a:spLocks noChangeArrowheads="1"/>
          </p:cNvSpPr>
          <p:nvPr/>
        </p:nvSpPr>
        <p:spPr bwMode="auto">
          <a:xfrm>
            <a:off x="4140200" y="549275"/>
            <a:ext cx="338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Safety factor analysis</a:t>
            </a:r>
            <a:endParaRPr lang="ja-JP" altLang="en-US" sz="1600"/>
          </a:p>
        </p:txBody>
      </p:sp>
      <p:pic>
        <p:nvPicPr>
          <p:cNvPr id="10752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638" y="4005263"/>
            <a:ext cx="27305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0" name="テキスト ボックス 10"/>
          <p:cNvSpPr txBox="1">
            <a:spLocks noChangeArrowheads="1"/>
          </p:cNvSpPr>
          <p:nvPr/>
        </p:nvSpPr>
        <p:spPr bwMode="auto">
          <a:xfrm>
            <a:off x="4787900" y="4076700"/>
            <a:ext cx="3384550" cy="338138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Boring the site is being prepared.</a:t>
            </a:r>
            <a:endParaRPr lang="ja-JP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848600" cy="69215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altLang="ja-JP" sz="3200" b="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108547" name="Text Box 140"/>
          <p:cNvSpPr txBox="1">
            <a:spLocks noChangeArrowheads="1"/>
          </p:cNvSpPr>
          <p:nvPr/>
        </p:nvSpPr>
        <p:spPr bwMode="auto">
          <a:xfrm>
            <a:off x="179388" y="765175"/>
            <a:ext cx="8785225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Asian underground facilities are reviewed.</a:t>
            </a:r>
          </a:p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Existing facilities: </a:t>
            </a:r>
            <a:r>
              <a:rPr lang="en-US" altLang="ja-JP" sz="2400" dirty="0" err="1">
                <a:solidFill>
                  <a:srgbClr val="000000"/>
                </a:solidFill>
                <a:cs typeface="Arial" pitchFamily="34" charset="0"/>
              </a:rPr>
              <a:t>YangYang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(Korea) and Kamioka (Japan).</a:t>
            </a:r>
          </a:p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Under construction facilities: </a:t>
            </a:r>
            <a:r>
              <a:rPr lang="en-US" altLang="ja-JP" sz="2400" dirty="0" err="1">
                <a:solidFill>
                  <a:srgbClr val="000000"/>
                </a:solidFill>
                <a:cs typeface="Arial" pitchFamily="34" charset="0"/>
              </a:rPr>
              <a:t>JinPing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(China) and INO (India).</a:t>
            </a:r>
          </a:p>
          <a:p>
            <a:pPr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All Asian facilities are </a:t>
            </a:r>
            <a:r>
              <a:rPr lang="en-US" altLang="ja-JP" sz="2400" dirty="0" smtClean="0">
                <a:solidFill>
                  <a:srgbClr val="000000"/>
                </a:solidFill>
                <a:cs typeface="Arial" pitchFamily="34" charset="0"/>
              </a:rPr>
              <a:t>horizontal tunnel 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access.</a:t>
            </a:r>
          </a:p>
          <a:p>
            <a:pPr marL="357188" indent="-357188"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Fruitful scientific programs </a:t>
            </a:r>
            <a:r>
              <a:rPr lang="en-US" altLang="ja-JP" sz="2400" smtClean="0">
                <a:solidFill>
                  <a:srgbClr val="000000"/>
                </a:solidFill>
                <a:cs typeface="Arial" pitchFamily="34" charset="0"/>
              </a:rPr>
              <a:t>are running/prepared </a:t>
            </a:r>
            <a:r>
              <a:rPr lang="en-US" altLang="ja-JP" sz="2400" dirty="0" smtClean="0">
                <a:solidFill>
                  <a:srgbClr val="000000"/>
                </a:solidFill>
                <a:cs typeface="Arial" pitchFamily="34" charset="0"/>
              </a:rPr>
              <a:t>in 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those facilities.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조감도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42875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203700" y="620713"/>
            <a:ext cx="4940300" cy="32924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Y2L </a:t>
            </a:r>
          </a:p>
          <a:p>
            <a:pPr eaLnBrk="0" hangingPunct="0">
              <a:defRPr/>
            </a:pPr>
            <a:endParaRPr kumimoji="0" lang="en-US" altLang="ko-KR" sz="1600" b="1" dirty="0">
              <a:solidFill>
                <a:srgbClr val="FFFF00"/>
              </a:solidFill>
              <a:latin typeface="Verdana" pitchFamily="34" charset="0"/>
              <a:ea typeface="바탕" pitchFamily="18" charset="-127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 Located in a tunnel of </a:t>
            </a:r>
          </a:p>
          <a:p>
            <a:pPr eaLnBrk="0" hangingPunct="0"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  </a:t>
            </a:r>
            <a:r>
              <a:rPr kumimoji="0" lang="en-US" altLang="ko-KR" sz="1600" b="1" dirty="0" err="1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Yangyang</a:t>
            </a: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 Pumped Storage Power Plant</a:t>
            </a:r>
          </a:p>
          <a:p>
            <a:pPr eaLnBrk="0" hangingPunct="0"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  Korea </a:t>
            </a:r>
            <a:r>
              <a:rPr kumimoji="0" lang="en-US" altLang="ko-KR" sz="1600" b="1" dirty="0" err="1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Middleland</a:t>
            </a: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 Power Co.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 Minimum vertical depth : 700 m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 Access to the lab by car (~2km) </a:t>
            </a:r>
          </a:p>
          <a:p>
            <a:pPr eaLnBrk="0" hangingPunct="0">
              <a:defRPr/>
            </a:pPr>
            <a:endParaRPr kumimoji="0" lang="en-US" altLang="ko-KR" sz="1600" b="1" dirty="0">
              <a:solidFill>
                <a:srgbClr val="FFFF00"/>
              </a:solidFill>
              <a:latin typeface="Verdana" pitchFamily="34" charset="0"/>
              <a:ea typeface="바탕" pitchFamily="18" charset="-127"/>
            </a:endParaRPr>
          </a:p>
          <a:p>
            <a:pPr eaLnBrk="0" hangingPunct="0"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Experiments: </a:t>
            </a:r>
          </a:p>
          <a:p>
            <a:pPr eaLnBrk="0" hangingPunct="0">
              <a:defRPr/>
            </a:pPr>
            <a:endParaRPr kumimoji="0" lang="en-US" altLang="ko-KR" sz="1600" b="1" dirty="0">
              <a:solidFill>
                <a:srgbClr val="FFFF00"/>
              </a:solidFill>
              <a:latin typeface="Verdana" pitchFamily="34" charset="0"/>
              <a:ea typeface="바탕" pitchFamily="18" charset="-127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 KIMS: DM search exp. in operation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 AMORE: DBD Search exp. in preparation</a:t>
            </a:r>
          </a:p>
          <a:p>
            <a:pPr eaLnBrk="0" hangingPunct="0"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  <a:ea typeface="바탕" pitchFamily="18" charset="-127"/>
              </a:rPr>
              <a:t>   (additional laboratory space in design)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3550" y="87313"/>
            <a:ext cx="78232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ko-KR" sz="2400" b="1">
                <a:solidFill>
                  <a:srgbClr val="000000"/>
                </a:solidFill>
                <a:latin typeface="Verdana" pitchFamily="34" charset="0"/>
                <a:ea typeface="바탕" pitchFamily="18" charset="-127"/>
              </a:rPr>
              <a:t>YangYang Underground Laboratory(Y2L)</a:t>
            </a:r>
          </a:p>
        </p:txBody>
      </p:sp>
      <p:pic>
        <p:nvPicPr>
          <p:cNvPr id="83973" name="Picture 7" descr="y2l_lab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0438"/>
            <a:ext cx="292893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 Box 12"/>
          <p:cNvSpPr txBox="1">
            <a:spLocks noChangeArrowheads="1"/>
          </p:cNvSpPr>
          <p:nvPr/>
        </p:nvSpPr>
        <p:spPr bwMode="auto">
          <a:xfrm>
            <a:off x="428625" y="714375"/>
            <a:ext cx="1811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eaLnBrk="0" hangingPunct="0">
              <a:spcBef>
                <a:spcPct val="20000"/>
              </a:spcBef>
              <a:buClr>
                <a:srgbClr val="FF0000"/>
              </a:buClr>
            </a:pPr>
            <a:r>
              <a:rPr kumimoji="0" lang="en-US" altLang="ko-KR" sz="1600" b="1">
                <a:solidFill>
                  <a:srgbClr val="FFFF00"/>
                </a:solidFill>
                <a:latin typeface="Times New Roman" pitchFamily="18" charset="0"/>
                <a:ea typeface="바탕" pitchFamily="18" charset="-127"/>
              </a:rPr>
              <a:t>(Upper Dam)</a:t>
            </a:r>
          </a:p>
        </p:txBody>
      </p:sp>
      <p:sp>
        <p:nvSpPr>
          <p:cNvPr id="83975" name="Text Box 13"/>
          <p:cNvSpPr txBox="1">
            <a:spLocks noChangeArrowheads="1"/>
          </p:cNvSpPr>
          <p:nvPr/>
        </p:nvSpPr>
        <p:spPr bwMode="auto">
          <a:xfrm>
            <a:off x="6643688" y="4857750"/>
            <a:ext cx="1822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eaLnBrk="0" hangingPunct="0">
              <a:spcBef>
                <a:spcPct val="20000"/>
              </a:spcBef>
              <a:buClr>
                <a:srgbClr val="FF0000"/>
              </a:buClr>
            </a:pPr>
            <a:r>
              <a:rPr kumimoji="0" lang="en-US" altLang="ko-KR" sz="1600" b="1">
                <a:solidFill>
                  <a:srgbClr val="FFFF00"/>
                </a:solidFill>
                <a:latin typeface="Times New Roman" pitchFamily="18" charset="0"/>
                <a:ea typeface="바탕" pitchFamily="18" charset="-127"/>
              </a:rPr>
              <a:t>(Lower Dam)</a:t>
            </a:r>
          </a:p>
        </p:txBody>
      </p:sp>
      <p:sp>
        <p:nvSpPr>
          <p:cNvPr id="83976" name="Text Box 14"/>
          <p:cNvSpPr txBox="1">
            <a:spLocks noChangeArrowheads="1"/>
          </p:cNvSpPr>
          <p:nvPr/>
        </p:nvSpPr>
        <p:spPr bwMode="auto">
          <a:xfrm>
            <a:off x="2857500" y="3929063"/>
            <a:ext cx="1857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eaLnBrk="0" hangingPunct="0">
              <a:spcBef>
                <a:spcPct val="20000"/>
              </a:spcBef>
              <a:buClr>
                <a:srgbClr val="FF0000"/>
              </a:buClr>
            </a:pPr>
            <a:r>
              <a:rPr kumimoji="0" lang="en-US" altLang="ko-KR" sz="1600" b="1">
                <a:solidFill>
                  <a:srgbClr val="FFFF00"/>
                </a:solidFill>
                <a:latin typeface="Times New Roman" pitchFamily="18" charset="0"/>
                <a:ea typeface="바탕" pitchFamily="18" charset="-127"/>
              </a:rPr>
              <a:t>(Power Plant</a:t>
            </a:r>
            <a:r>
              <a:rPr kumimoji="0" lang="en-US" altLang="ko-KR" sz="1600" b="1">
                <a:solidFill>
                  <a:srgbClr val="000099"/>
                </a:solidFill>
                <a:latin typeface="Times New Roman" pitchFamily="18" charset="0"/>
                <a:ea typeface="바탕" pitchFamily="18" charset="-127"/>
              </a:rPr>
              <a:t>)</a:t>
            </a:r>
          </a:p>
        </p:txBody>
      </p:sp>
      <p:sp>
        <p:nvSpPr>
          <p:cNvPr id="83977" name="テキスト ボックス 8"/>
          <p:cNvSpPr txBox="1">
            <a:spLocks noChangeArrowheads="1"/>
          </p:cNvSpPr>
          <p:nvPr/>
        </p:nvSpPr>
        <p:spPr bwMode="auto">
          <a:xfrm>
            <a:off x="7112000" y="6488113"/>
            <a:ext cx="2032000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Sunkee Kim</a:t>
            </a: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shieldi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25" y="2500313"/>
            <a:ext cx="314325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4313" y="214313"/>
            <a:ext cx="600075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Garamond" pitchFamily="18" charset="0"/>
                <a:ea typeface="바탕" pitchFamily="18" charset="-127"/>
              </a:rPr>
              <a:t>KIMS(Korea Invisible Mass Search)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14313" y="785813"/>
            <a:ext cx="6000750" cy="142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b="1" dirty="0">
                <a:solidFill>
                  <a:srgbClr val="000000"/>
                </a:solidFill>
                <a:latin typeface="Tahoma" pitchFamily="34" charset="0"/>
                <a:ea typeface="바탕" pitchFamily="18" charset="-127"/>
              </a:rPr>
              <a:t>DM search experiment with </a:t>
            </a:r>
            <a:r>
              <a:rPr lang="en-US" altLang="ko-KR" b="1" dirty="0" err="1">
                <a:solidFill>
                  <a:srgbClr val="000000"/>
                </a:solidFill>
                <a:latin typeface="Tahoma" pitchFamily="34" charset="0"/>
                <a:ea typeface="바탕" pitchFamily="18" charset="-127"/>
              </a:rPr>
              <a:t>CsI</a:t>
            </a:r>
            <a:r>
              <a:rPr lang="en-US" altLang="ko-KR" b="1" dirty="0">
                <a:solidFill>
                  <a:srgbClr val="000000"/>
                </a:solidFill>
                <a:latin typeface="Tahoma" pitchFamily="34" charset="0"/>
                <a:ea typeface="바탕" pitchFamily="18" charset="-127"/>
              </a:rPr>
              <a:t> crystal</a:t>
            </a: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ko-KR" altLang="en-US" b="1" dirty="0">
                <a:solidFill>
                  <a:srgbClr val="000000"/>
                </a:solidFill>
                <a:latin typeface="Tahoma" pitchFamily="34" charset="0"/>
                <a:ea typeface="바탕" pitchFamily="18" charset="-127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latin typeface="Garamond" pitchFamily="18" charset="0"/>
                <a:ea typeface="바탕" pitchFamily="18" charset="-127"/>
              </a:rPr>
              <a:t>CsI</a:t>
            </a:r>
            <a:r>
              <a:rPr lang="en-US" altLang="ko-KR" b="1" dirty="0">
                <a:solidFill>
                  <a:srgbClr val="000000"/>
                </a:solidFill>
                <a:latin typeface="Garamond" pitchFamily="18" charset="0"/>
                <a:ea typeface="바탕" pitchFamily="18" charset="-127"/>
              </a:rPr>
              <a:t>(</a:t>
            </a:r>
            <a:r>
              <a:rPr lang="en-US" altLang="ko-KR" b="1" dirty="0" err="1">
                <a:solidFill>
                  <a:srgbClr val="000000"/>
                </a:solidFill>
                <a:latin typeface="Garamond" pitchFamily="18" charset="0"/>
                <a:ea typeface="바탕" pitchFamily="18" charset="-127"/>
              </a:rPr>
              <a:t>Tl</a:t>
            </a:r>
            <a:r>
              <a:rPr lang="en-US" altLang="ko-KR" b="1" dirty="0">
                <a:solidFill>
                  <a:srgbClr val="000000"/>
                </a:solidFill>
                <a:latin typeface="Garamond" pitchFamily="18" charset="0"/>
                <a:ea typeface="바탕" pitchFamily="18" charset="-127"/>
              </a:rPr>
              <a:t>) Crystal  </a:t>
            </a:r>
            <a:r>
              <a:rPr lang="en-US" altLang="ko-KR" b="1" dirty="0">
                <a:solidFill>
                  <a:srgbClr val="002060"/>
                </a:solidFill>
                <a:latin typeface="Garamond" pitchFamily="18" charset="0"/>
                <a:ea typeface="바탕" pitchFamily="18" charset="-127"/>
              </a:rPr>
              <a:t>8x8x30 cm</a:t>
            </a:r>
            <a:r>
              <a:rPr lang="en-US" altLang="ko-KR" b="1" baseline="30000" dirty="0">
                <a:solidFill>
                  <a:srgbClr val="002060"/>
                </a:solidFill>
                <a:latin typeface="Garamond" pitchFamily="18" charset="0"/>
                <a:ea typeface="바탕" pitchFamily="18" charset="-127"/>
              </a:rPr>
              <a:t>3  </a:t>
            </a:r>
            <a:r>
              <a:rPr lang="en-US" altLang="ko-KR" b="1" dirty="0">
                <a:solidFill>
                  <a:srgbClr val="002060"/>
                </a:solidFill>
                <a:latin typeface="Garamond" pitchFamily="18" charset="0"/>
                <a:ea typeface="바탕" pitchFamily="18" charset="-127"/>
              </a:rPr>
              <a:t> (8.7 kg) </a:t>
            </a: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b="1" dirty="0">
                <a:solidFill>
                  <a:srgbClr val="000000"/>
                </a:solidFill>
                <a:latin typeface="Garamond" pitchFamily="18" charset="0"/>
                <a:ea typeface="바탕" pitchFamily="18" charset="-127"/>
              </a:rPr>
              <a:t> 3” PMT (9269QA) : </a:t>
            </a:r>
            <a:r>
              <a:rPr lang="en-US" altLang="ko-KR" b="1" dirty="0">
                <a:solidFill>
                  <a:srgbClr val="0070C0"/>
                </a:solidFill>
                <a:latin typeface="Garamond" pitchFamily="18" charset="0"/>
                <a:ea typeface="바탕" pitchFamily="18" charset="-127"/>
              </a:rPr>
              <a:t>Quartz  window, </a:t>
            </a:r>
            <a:r>
              <a:rPr lang="en-US" altLang="ko-KR" b="1" dirty="0" err="1">
                <a:solidFill>
                  <a:srgbClr val="0070C0"/>
                </a:solidFill>
                <a:latin typeface="Garamond" pitchFamily="18" charset="0"/>
                <a:ea typeface="바탕" pitchFamily="18" charset="-127"/>
              </a:rPr>
              <a:t>RbCs</a:t>
            </a:r>
            <a:r>
              <a:rPr lang="en-US" altLang="ko-KR" b="1" dirty="0">
                <a:solidFill>
                  <a:srgbClr val="0070C0"/>
                </a:solidFill>
                <a:latin typeface="Garamond" pitchFamily="18" charset="0"/>
                <a:ea typeface="바탕" pitchFamily="18" charset="-127"/>
              </a:rPr>
              <a:t> photo cathode</a:t>
            </a: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b="1" dirty="0">
                <a:solidFill>
                  <a:prstClr val="black"/>
                </a:solidFill>
                <a:latin typeface="Garamond" pitchFamily="18" charset="0"/>
                <a:ea typeface="바탕" pitchFamily="18" charset="-127"/>
              </a:rPr>
              <a:t> ~5 Photo-electron/</a:t>
            </a:r>
            <a:r>
              <a:rPr lang="en-US" altLang="ko-KR" b="1" dirty="0" err="1">
                <a:solidFill>
                  <a:prstClr val="black"/>
                </a:solidFill>
                <a:latin typeface="Garamond" pitchFamily="18" charset="0"/>
                <a:ea typeface="바탕" pitchFamily="18" charset="-127"/>
              </a:rPr>
              <a:t>keV</a:t>
            </a:r>
            <a:endParaRPr lang="en-US" altLang="ko-KR" b="1" dirty="0">
              <a:solidFill>
                <a:prstClr val="black"/>
              </a:solidFill>
              <a:latin typeface="Garamond" pitchFamily="18" charset="0"/>
              <a:ea typeface="바탕" pitchFamily="18" charset="-127"/>
            </a:endParaRPr>
          </a:p>
        </p:txBody>
      </p:sp>
      <p:pic>
        <p:nvPicPr>
          <p:cNvPr id="84997" name="Picture 10" descr="mu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13" y="214313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 descr="C:\Users\최용집\Desktop\lepton_photon_poster\fig3 cop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8" y="3141663"/>
            <a:ext cx="3000375" cy="28352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5" name="TextBox 24"/>
          <p:cNvSpPr txBox="1"/>
          <p:nvPr/>
        </p:nvSpPr>
        <p:spPr>
          <a:xfrm>
            <a:off x="466725" y="5888038"/>
            <a:ext cx="2928938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>
                <a:solidFill>
                  <a:srgbClr val="002060"/>
                </a:solidFill>
                <a:latin typeface="Garamond" pitchFamily="18" charset="0"/>
              </a:rPr>
              <a:t>Best limit on SD interactions</a:t>
            </a:r>
          </a:p>
          <a:p>
            <a:pPr eaLnBrk="0" hangingPunct="0">
              <a:defRPr/>
            </a:pPr>
            <a:r>
              <a:rPr lang="en-US" altLang="ko-KR" sz="1600" b="1" dirty="0">
                <a:solidFill>
                  <a:srgbClr val="002060"/>
                </a:solidFill>
                <a:latin typeface="Garamond" pitchFamily="18" charset="0"/>
              </a:rPr>
              <a:t>in case of pure proton coupling</a:t>
            </a:r>
            <a:endParaRPr lang="ko-KR" altLang="en-US" sz="16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85000" name="TextBox 13"/>
          <p:cNvSpPr txBox="1">
            <a:spLocks noChangeArrowheads="1"/>
          </p:cNvSpPr>
          <p:nvPr/>
        </p:nvSpPr>
        <p:spPr bwMode="auto">
          <a:xfrm>
            <a:off x="1285875" y="3714750"/>
            <a:ext cx="1417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SD interaction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  <a:ea typeface="바탕" pitchFamily="18" charset="-127"/>
            </a:endParaRPr>
          </a:p>
        </p:txBody>
      </p:sp>
      <p:sp>
        <p:nvSpPr>
          <p:cNvPr id="85001" name="직사각형 6"/>
          <p:cNvSpPr>
            <a:spLocks noChangeArrowheads="1"/>
          </p:cNvSpPr>
          <p:nvPr/>
        </p:nvSpPr>
        <p:spPr bwMode="auto">
          <a:xfrm>
            <a:off x="785813" y="5357813"/>
            <a:ext cx="215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 sz="1600" b="1">
                <a:solidFill>
                  <a:srgbClr val="0070C0"/>
                </a:solidFill>
                <a:latin typeface="Garamond" pitchFamily="18" charset="0"/>
                <a:ea typeface="바탕" pitchFamily="18" charset="-127"/>
                <a:sym typeface="Wingdings" pitchFamily="2" charset="2"/>
              </a:rPr>
              <a:t>PRL 99, 091301 (2007)</a:t>
            </a:r>
            <a:endParaRPr lang="ko-KR" altLang="en-US" sz="1600">
              <a:solidFill>
                <a:srgbClr val="000000"/>
              </a:solidFill>
              <a:latin typeface="Times New Roman" pitchFamily="18" charset="0"/>
              <a:ea typeface="바탕" pitchFamily="18" charset="-127"/>
            </a:endParaRPr>
          </a:p>
        </p:txBody>
      </p:sp>
      <p:pic>
        <p:nvPicPr>
          <p:cNvPr id="27" name="Picture 41" descr="csi_pmt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V="1">
            <a:off x="357158" y="2428868"/>
            <a:ext cx="3000396" cy="5812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28" name="TextBox 27"/>
          <p:cNvSpPr txBox="1"/>
          <p:nvPr/>
        </p:nvSpPr>
        <p:spPr>
          <a:xfrm>
            <a:off x="3708400" y="5373688"/>
            <a:ext cx="5260975" cy="10779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ko-KR" sz="1600" dirty="0">
                <a:solidFill>
                  <a:prstClr val="black"/>
                </a:solidFill>
              </a:rPr>
              <a:t>12 crystals(104.4kg) running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altLang="ko-KR" sz="1600" dirty="0">
              <a:solidFill>
                <a:prstClr val="black"/>
              </a:solidFill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altLang="ko-KR" sz="1600" dirty="0">
                <a:solidFill>
                  <a:prstClr val="black"/>
                </a:solidFill>
              </a:rPr>
              <a:t> Stable data taking   for more than a year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altLang="ko-KR" sz="1600" dirty="0">
                <a:solidFill>
                  <a:prstClr val="black"/>
                </a:solidFill>
              </a:rPr>
              <a:t> Unique experiment to test DAMA annual modulation</a:t>
            </a:r>
          </a:p>
        </p:txBody>
      </p:sp>
      <p:pic>
        <p:nvPicPr>
          <p:cNvPr id="29" name="Picture 3" descr="C:\Cosmicray\ohp\암흑물질\KIMS pictures\12crystals070504_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72264" y="3500438"/>
            <a:ext cx="2428860" cy="18216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5005" name="Picture 2" descr="ihep0205-small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00875" y="2071688"/>
            <a:ext cx="18002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6" name="テキスト ボックス 13"/>
          <p:cNvSpPr txBox="1">
            <a:spLocks noChangeArrowheads="1"/>
          </p:cNvSpPr>
          <p:nvPr/>
        </p:nvSpPr>
        <p:spPr bwMode="auto">
          <a:xfrm>
            <a:off x="7112000" y="6488113"/>
            <a:ext cx="2032000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Sunkee Kim</a:t>
            </a: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그림 1" descr="cmo3_lowtemp_bgsig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975" y="4459288"/>
            <a:ext cx="257175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Box 2"/>
          <p:cNvSpPr txBox="1">
            <a:spLocks noChangeArrowheads="1"/>
          </p:cNvSpPr>
          <p:nvPr/>
        </p:nvSpPr>
        <p:spPr bwMode="auto">
          <a:xfrm>
            <a:off x="2500313" y="5000625"/>
            <a:ext cx="564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>
                <a:solidFill>
                  <a:srgbClr val="002060"/>
                </a:solidFill>
                <a:latin typeface="Times New Roman" pitchFamily="18" charset="0"/>
                <a:ea typeface="바탕" pitchFamily="18" charset="-127"/>
              </a:rPr>
              <a:t>Cryogenic CaMoO</a:t>
            </a:r>
            <a:r>
              <a:rPr lang="en-US" altLang="ko-KR" baseline="-25000">
                <a:solidFill>
                  <a:srgbClr val="002060"/>
                </a:solidFill>
                <a:latin typeface="Times New Roman" pitchFamily="18" charset="0"/>
                <a:ea typeface="바탕" pitchFamily="18" charset="-127"/>
              </a:rPr>
              <a:t>4 </a:t>
            </a:r>
            <a:r>
              <a:rPr lang="en-US" altLang="ko-KR">
                <a:solidFill>
                  <a:srgbClr val="002060"/>
                </a:solidFill>
                <a:latin typeface="Times New Roman" pitchFamily="18" charset="0"/>
                <a:ea typeface="바탕" pitchFamily="18" charset="-127"/>
              </a:rPr>
              <a:t>Sensitivity</a:t>
            </a:r>
            <a:endParaRPr lang="ko-KR" altLang="en-US">
              <a:solidFill>
                <a:srgbClr val="002060"/>
              </a:solidFill>
              <a:latin typeface="Times New Roman" pitchFamily="18" charset="0"/>
              <a:ea typeface="바탕" pitchFamily="18" charset="-127"/>
            </a:endParaRPr>
          </a:p>
        </p:txBody>
      </p:sp>
      <p:sp>
        <p:nvSpPr>
          <p:cNvPr id="86020" name="Rectangle 1"/>
          <p:cNvSpPr>
            <a:spLocks noChangeArrowheads="1"/>
          </p:cNvSpPr>
          <p:nvPr/>
        </p:nvSpPr>
        <p:spPr bwMode="auto">
          <a:xfrm>
            <a:off x="2571750" y="5500688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en-US" altLang="ko-KR" sz="1400">
                <a:solidFill>
                  <a:srgbClr val="0E1822"/>
                </a:solidFill>
                <a:latin typeface="Times New Roman" pitchFamily="18" charset="0"/>
                <a:ea typeface="맑은 고딕" pitchFamily="50" charset="-127"/>
              </a:rPr>
              <a:t> 0.5% FWHM  </a:t>
            </a:r>
            <a:r>
              <a:rPr lang="en-US" altLang="ko-KR" sz="1400">
                <a:solidFill>
                  <a:srgbClr val="0E1822"/>
                </a:solidFill>
                <a:latin typeface="Times New Roman" pitchFamily="18" charset="0"/>
                <a:ea typeface="바탕" pitchFamily="18" charset="-127"/>
                <a:sym typeface="Wingdings" pitchFamily="2" charset="2"/>
              </a:rPr>
              <a:t></a:t>
            </a:r>
            <a:r>
              <a:rPr lang="en-US" altLang="ko-KR" sz="1400">
                <a:solidFill>
                  <a:srgbClr val="0E1822"/>
                </a:solidFill>
                <a:latin typeface="Times New Roman" pitchFamily="18" charset="0"/>
                <a:ea typeface="맑은 고딕" pitchFamily="50" charset="-127"/>
              </a:rPr>
              <a:t>15 keV FWHM for low temp. </a:t>
            </a:r>
          </a:p>
          <a:p>
            <a:pPr eaLnBrk="0" hangingPunct="0"/>
            <a:r>
              <a:rPr lang="en-US" altLang="ko-KR" sz="140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</a:rPr>
              <a:t> 5 years, 100 kg </a:t>
            </a:r>
            <a:r>
              <a:rPr lang="en-US" altLang="ko-KR" sz="1400" baseline="300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</a:rPr>
              <a:t>40</a:t>
            </a:r>
            <a:r>
              <a:rPr lang="en-US" altLang="ko-KR" sz="14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</a:rPr>
              <a:t>Ca</a:t>
            </a:r>
            <a:r>
              <a:rPr lang="en-US" altLang="ko-KR" sz="1400" baseline="300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</a:rPr>
              <a:t>100</a:t>
            </a:r>
            <a:r>
              <a:rPr lang="en-US" altLang="ko-KR" sz="14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</a:rPr>
              <a:t>MoO</a:t>
            </a:r>
            <a:r>
              <a:rPr lang="en-US" altLang="ko-KR" sz="1400" baseline="-250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</a:rPr>
              <a:t>4</a:t>
            </a:r>
            <a:r>
              <a:rPr lang="en-US" altLang="ko-KR" sz="14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</a:rPr>
              <a:t> : </a:t>
            </a:r>
          </a:p>
          <a:p>
            <a:pPr eaLnBrk="0" hangingPunct="0"/>
            <a:r>
              <a:rPr lang="en-US" altLang="ko-KR" sz="14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</a:rPr>
              <a:t>    T</a:t>
            </a:r>
            <a:r>
              <a:rPr lang="en-US" altLang="ko-KR" sz="1400" baseline="-250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</a:rPr>
              <a:t>1/2</a:t>
            </a:r>
            <a:r>
              <a:rPr lang="en-US" altLang="ko-KR" sz="14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</a:rPr>
              <a:t> = 7.0x10</a:t>
            </a:r>
            <a:r>
              <a:rPr lang="en-US" altLang="ko-KR" sz="1400" baseline="300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</a:rPr>
              <a:t>26</a:t>
            </a:r>
            <a:r>
              <a:rPr lang="en-US" altLang="ko-KR" sz="14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</a:rPr>
              <a:t> years </a:t>
            </a:r>
            <a:r>
              <a:rPr lang="en-US" altLang="ko-KR" sz="14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sym typeface="Wingdings" pitchFamily="2" charset="2"/>
              </a:rPr>
              <a:t> </a:t>
            </a:r>
            <a:r>
              <a:rPr lang="en-US" altLang="ko-KR" sz="14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</a:rPr>
              <a:t>&lt;m&gt; = 20 – 70 meV  </a:t>
            </a:r>
            <a:endParaRPr lang="en-US" altLang="ko-KR" sz="1400">
              <a:solidFill>
                <a:srgbClr val="FF0000"/>
              </a:solidFill>
              <a:latin typeface="Times New Roman" pitchFamily="18" charset="0"/>
              <a:ea typeface="맑은 고딕" pitchFamily="50" charset="-127"/>
            </a:endParaRPr>
          </a:p>
        </p:txBody>
      </p:sp>
      <p:sp>
        <p:nvSpPr>
          <p:cNvPr id="86021" name="TextBox 5"/>
          <p:cNvSpPr txBox="1">
            <a:spLocks noChangeArrowheads="1"/>
          </p:cNvSpPr>
          <p:nvPr/>
        </p:nvSpPr>
        <p:spPr bwMode="auto">
          <a:xfrm>
            <a:off x="2571750" y="6072188"/>
            <a:ext cx="307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Fully covers inverted hierarchy</a:t>
            </a:r>
            <a:endParaRPr lang="ko-KR" altLang="en-US">
              <a:solidFill>
                <a:srgbClr val="000000"/>
              </a:solidFill>
              <a:latin typeface="Times New Roman" pitchFamily="18" charset="0"/>
              <a:ea typeface="바탕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57188" y="428625"/>
            <a:ext cx="5500687" cy="5000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0" latinLnBrk="1" hangingPunct="0">
              <a:defRPr/>
            </a:pPr>
            <a:r>
              <a:rPr kumimoji="0" lang="en-US" altLang="ko-KR" sz="2800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AMORE Experiment at Y2L </a:t>
            </a:r>
            <a:endParaRPr kumimoji="0" lang="ko-KR" altLang="en-US" sz="2800" dirty="0">
              <a:solidFill>
                <a:srgbClr val="1F497D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6023" name="Picture 6" descr="D:\문서\고에너지위원회\수요조사\ATT000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299720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TextBox 4"/>
          <p:cNvSpPr txBox="1">
            <a:spLocks noChangeArrowheads="1"/>
          </p:cNvSpPr>
          <p:nvPr/>
        </p:nvSpPr>
        <p:spPr bwMode="auto">
          <a:xfrm>
            <a:off x="357188" y="2000250"/>
            <a:ext cx="5483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 sz="1600" baseline="3000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40</a:t>
            </a:r>
            <a:r>
              <a:rPr lang="en-US" altLang="ko-KR" sz="160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Ca</a:t>
            </a:r>
            <a:r>
              <a:rPr lang="en-US" altLang="ko-KR" sz="1600" baseline="3000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100</a:t>
            </a:r>
            <a:r>
              <a:rPr lang="en-US" altLang="ko-KR" sz="160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MoO</a:t>
            </a:r>
            <a:r>
              <a:rPr lang="en-US" altLang="ko-KR" sz="1600" baseline="-2500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4</a:t>
            </a:r>
            <a:r>
              <a:rPr lang="en-US" altLang="ko-KR" sz="160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 crystal</a:t>
            </a:r>
          </a:p>
          <a:p>
            <a:pPr eaLnBrk="0" hangingPunct="0">
              <a:buFontTx/>
              <a:buChar char="-"/>
            </a:pPr>
            <a:r>
              <a:rPr lang="en-US" altLang="ko-KR" sz="160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  Unique in the world (depleted Ca + enriched Mo)</a:t>
            </a:r>
          </a:p>
          <a:p>
            <a:pPr eaLnBrk="0" hangingPunct="0">
              <a:buFontTx/>
              <a:buChar char="-"/>
            </a:pPr>
            <a:r>
              <a:rPr lang="en-US" altLang="ko-KR" sz="160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  Scintillation crystal + Cryogentic detector </a:t>
            </a:r>
            <a:endParaRPr lang="ko-KR" altLang="en-US" sz="1600">
              <a:solidFill>
                <a:srgbClr val="000000"/>
              </a:solidFill>
              <a:latin typeface="Times New Roman" pitchFamily="18" charset="0"/>
              <a:ea typeface="바탕" pitchFamily="18" charset="-127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57188" y="1000125"/>
            <a:ext cx="5476875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ko-KR" sz="2000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Double beta decay search with </a:t>
            </a:r>
            <a:r>
              <a:rPr lang="en-US" altLang="ko-KR" sz="2000" baseline="30000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40</a:t>
            </a:r>
            <a:r>
              <a:rPr lang="en-US" altLang="ko-KR" sz="2000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Ca</a:t>
            </a:r>
            <a:r>
              <a:rPr lang="en-US" altLang="ko-KR" sz="2000" baseline="30000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100</a:t>
            </a:r>
            <a:r>
              <a:rPr lang="en-US" altLang="ko-KR" sz="2000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MoO</a:t>
            </a:r>
            <a:r>
              <a:rPr lang="en-US" altLang="ko-KR" sz="2000" baseline="-25000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4</a:t>
            </a:r>
            <a:r>
              <a:rPr lang="en-US" altLang="ko-KR" sz="2000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 crystal</a:t>
            </a:r>
          </a:p>
          <a:p>
            <a:pPr eaLnBrk="0" hangingPunct="0">
              <a:defRPr/>
            </a:pPr>
            <a:r>
              <a:rPr lang="en-US" altLang="ko-KR" sz="2000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Int. Collaboration : Korea, Russia, Ukraine, China  </a:t>
            </a:r>
          </a:p>
          <a:p>
            <a:pPr eaLnBrk="0" hangingPunct="0">
              <a:defRPr/>
            </a:pPr>
            <a:r>
              <a:rPr lang="en-US" altLang="ko-KR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in preparation</a:t>
            </a:r>
            <a:endParaRPr lang="ko-KR" altLang="en-US" dirty="0">
              <a:solidFill>
                <a:prstClr val="black"/>
              </a:solidFill>
              <a:latin typeface="Times New Roman" pitchFamily="18" charset="0"/>
              <a:ea typeface="바탕" pitchFamily="18" charset="-127"/>
            </a:endParaRPr>
          </a:p>
        </p:txBody>
      </p:sp>
      <p:pic>
        <p:nvPicPr>
          <p:cNvPr id="86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2250" y="4365625"/>
            <a:ext cx="2571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7" name="TextBox 15"/>
          <p:cNvSpPr txBox="1">
            <a:spLocks noChangeArrowheads="1"/>
          </p:cNvSpPr>
          <p:nvPr/>
        </p:nvSpPr>
        <p:spPr bwMode="auto">
          <a:xfrm>
            <a:off x="6227763" y="4076700"/>
            <a:ext cx="2640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rgbClr val="FF0000"/>
                </a:solidFill>
                <a:latin typeface="Times New Roman" pitchFamily="18" charset="0"/>
                <a:ea typeface="바탕" pitchFamily="18" charset="-127"/>
              </a:rPr>
              <a:t> good DM detector as well</a:t>
            </a:r>
            <a:endParaRPr lang="ko-KR" altLang="en-US">
              <a:solidFill>
                <a:srgbClr val="FF0000"/>
              </a:solidFill>
              <a:latin typeface="Times New Roman" pitchFamily="18" charset="0"/>
              <a:ea typeface="바탕" pitchFamily="18" charset="-127"/>
            </a:endParaRPr>
          </a:p>
        </p:txBody>
      </p:sp>
      <p:pic>
        <p:nvPicPr>
          <p:cNvPr id="86028" name="Picture 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8875" y="2928938"/>
            <a:ext cx="2100263" cy="150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029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2714625"/>
            <a:ext cx="21796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0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43688" y="2308225"/>
            <a:ext cx="250031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1" name="TextBox 4"/>
          <p:cNvSpPr txBox="1">
            <a:spLocks noChangeArrowheads="1"/>
          </p:cNvSpPr>
          <p:nvPr/>
        </p:nvSpPr>
        <p:spPr bwMode="auto">
          <a:xfrm>
            <a:off x="7000875" y="2714625"/>
            <a:ext cx="166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ko-KR" sz="120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FWHM = 11.2 keV</a:t>
            </a:r>
          </a:p>
          <a:p>
            <a:pPr eaLnBrk="0" hangingPunct="0"/>
            <a:r>
              <a:rPr kumimoji="0" lang="en-US" altLang="ko-KR" sz="120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5.5 MeV alpha</a:t>
            </a:r>
            <a:endParaRPr kumimoji="0" lang="ko-KR" altLang="en-US" sz="120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032" name="TextBox 21"/>
          <p:cNvSpPr txBox="1">
            <a:spLocks noChangeArrowheads="1"/>
          </p:cNvSpPr>
          <p:nvPr/>
        </p:nvSpPr>
        <p:spPr bwMode="auto">
          <a:xfrm>
            <a:off x="2428875" y="4429125"/>
            <a:ext cx="254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Energy spectrum for 600 keV gamma </a:t>
            </a:r>
          </a:p>
          <a:p>
            <a:pPr eaLnBrk="0" hangingPunct="0"/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Scintillation readout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  <a:ea typeface="바탕" pitchFamily="18" charset="-127"/>
            </a:endParaRPr>
          </a:p>
        </p:txBody>
      </p:sp>
      <p:sp>
        <p:nvSpPr>
          <p:cNvPr id="86033" name="TextBox 22"/>
          <p:cNvSpPr txBox="1">
            <a:spLocks noChangeArrowheads="1"/>
          </p:cNvSpPr>
          <p:nvPr/>
        </p:nvSpPr>
        <p:spPr bwMode="auto">
          <a:xfrm>
            <a:off x="5364163" y="2060575"/>
            <a:ext cx="319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MMC+CMO at low temperature</a:t>
            </a:r>
            <a:endParaRPr lang="ko-KR" altLang="en-US">
              <a:solidFill>
                <a:srgbClr val="000000"/>
              </a:solidFill>
              <a:latin typeface="Times New Roman" pitchFamily="18" charset="0"/>
              <a:ea typeface="바탕" pitchFamily="18" charset="-127"/>
            </a:endParaRPr>
          </a:p>
        </p:txBody>
      </p:sp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7000875" y="236538"/>
            <a:ext cx="1643063" cy="1584325"/>
            <a:chOff x="6786578" y="3286124"/>
            <a:chExt cx="1500198" cy="1512906"/>
          </a:xfrm>
        </p:grpSpPr>
        <p:pic>
          <p:nvPicPr>
            <p:cNvPr id="86036" name="Picture 13" descr="Double beta decay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929443" y="3500455"/>
              <a:ext cx="1190625" cy="107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폭발 1 26"/>
            <p:cNvSpPr/>
            <p:nvPr/>
          </p:nvSpPr>
          <p:spPr>
            <a:xfrm>
              <a:off x="7621471" y="3286124"/>
              <a:ext cx="392806" cy="368372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ko-KR" altLang="en-US" sz="240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" name="타원 27"/>
            <p:cNvSpPr/>
            <p:nvPr/>
          </p:nvSpPr>
          <p:spPr>
            <a:xfrm>
              <a:off x="7764347" y="3414381"/>
              <a:ext cx="98167" cy="9743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ko-KR" altLang="en-US" sz="240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9" name="폭발 1 28"/>
            <p:cNvSpPr/>
            <p:nvPr/>
          </p:nvSpPr>
          <p:spPr>
            <a:xfrm>
              <a:off x="7572189" y="4429141"/>
              <a:ext cx="392806" cy="369889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ko-KR" altLang="en-US" sz="240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7715272" y="4558086"/>
              <a:ext cx="98167" cy="9743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ko-KR" altLang="en-US" sz="240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1" name="정육면체 30"/>
            <p:cNvSpPr/>
            <p:nvPr/>
          </p:nvSpPr>
          <p:spPr>
            <a:xfrm>
              <a:off x="6786578" y="3286124"/>
              <a:ext cx="1500198" cy="1428760"/>
            </a:xfrm>
            <a:prstGeom prst="cube">
              <a:avLst/>
            </a:prstGeom>
            <a:solidFill>
              <a:schemeClr val="bg1">
                <a:alpha val="26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ko-KR" altLang="en-US" sz="240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86035" name="テキスト ボックス 24"/>
          <p:cNvSpPr txBox="1">
            <a:spLocks noChangeArrowheads="1"/>
          </p:cNvSpPr>
          <p:nvPr/>
        </p:nvSpPr>
        <p:spPr bwMode="auto">
          <a:xfrm>
            <a:off x="7112000" y="6488113"/>
            <a:ext cx="2032000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Sunkee Kim</a:t>
            </a:r>
            <a:endParaRPr lang="ja-JP" altLang="en-US"/>
          </a:p>
        </p:txBody>
      </p:sp>
      <p:sp>
        <p:nvSpPr>
          <p:cNvPr id="26" name="TextBox 24"/>
          <p:cNvSpPr txBox="1"/>
          <p:nvPr/>
        </p:nvSpPr>
        <p:spPr>
          <a:xfrm>
            <a:off x="6876256" y="5229200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E</a:t>
            </a:r>
            <a:r>
              <a:rPr lang="en-US" sz="800" baseline="-25000" dirty="0" smtClean="0">
                <a:solidFill>
                  <a:schemeClr val="tx2"/>
                </a:solidFill>
              </a:rPr>
              <a:t>th</a:t>
            </a:r>
            <a:r>
              <a:rPr lang="en-US" sz="800" dirty="0" smtClean="0">
                <a:solidFill>
                  <a:schemeClr val="tx2"/>
                </a:solidFill>
              </a:rPr>
              <a:t>=1 </a:t>
            </a:r>
            <a:r>
              <a:rPr lang="en-US" sz="800" dirty="0" err="1" smtClean="0">
                <a:solidFill>
                  <a:schemeClr val="tx2"/>
                </a:solidFill>
              </a:rPr>
              <a:t>keV</a:t>
            </a:r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800" dirty="0" smtClean="0">
                <a:solidFill>
                  <a:schemeClr val="tx2"/>
                </a:solidFill>
              </a:rPr>
              <a:t>(5 and 100 kg year)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7164288" y="4509120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E</a:t>
            </a:r>
            <a:r>
              <a:rPr lang="en-US" sz="800" baseline="-25000" dirty="0" smtClean="0">
                <a:solidFill>
                  <a:schemeClr val="tx2"/>
                </a:solidFill>
              </a:rPr>
              <a:t>th</a:t>
            </a:r>
            <a:r>
              <a:rPr lang="en-US" sz="800" dirty="0" smtClean="0">
                <a:solidFill>
                  <a:schemeClr val="tx2"/>
                </a:solidFill>
              </a:rPr>
              <a:t>=10 </a:t>
            </a:r>
            <a:r>
              <a:rPr lang="en-US" sz="800" dirty="0" err="1" smtClean="0">
                <a:solidFill>
                  <a:schemeClr val="tx2"/>
                </a:solidFill>
              </a:rPr>
              <a:t>keV</a:t>
            </a:r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800" dirty="0" smtClean="0">
                <a:solidFill>
                  <a:schemeClr val="tx2"/>
                </a:solidFill>
              </a:rPr>
              <a:t>(5 and 100 kg year)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9338" y="981075"/>
            <a:ext cx="3821112" cy="264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87043" name="グループ化 9"/>
          <p:cNvGrpSpPr>
            <a:grpSpLocks/>
          </p:cNvGrpSpPr>
          <p:nvPr/>
        </p:nvGrpSpPr>
        <p:grpSpPr bwMode="auto">
          <a:xfrm>
            <a:off x="323850" y="908050"/>
            <a:ext cx="4240213" cy="3260725"/>
            <a:chOff x="530087" y="3504903"/>
            <a:chExt cx="4240696" cy="3260824"/>
          </a:xfrm>
        </p:grpSpPr>
        <p:pic>
          <p:nvPicPr>
            <p:cNvPr id="87047" name="Picture 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0087" y="3504903"/>
              <a:ext cx="4240696" cy="32608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87048" name="円/楕円 5"/>
            <p:cNvSpPr>
              <a:spLocks noChangeArrowheads="1"/>
            </p:cNvSpPr>
            <p:nvPr/>
          </p:nvSpPr>
          <p:spPr bwMode="auto">
            <a:xfrm>
              <a:off x="2470092" y="5644179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kumimoji="0" lang="ja-JP" altLang="en-US" sz="2000" i="1" baseline="30000">
                <a:solidFill>
                  <a:srgbClr val="FFFFCC"/>
                </a:solidFill>
                <a:latin typeface="Helvetica" pitchFamily="34" charset="0"/>
              </a:endParaRPr>
            </a:p>
          </p:txBody>
        </p:sp>
        <p:sp>
          <p:nvSpPr>
            <p:cNvPr id="87049" name="円/楕円 6"/>
            <p:cNvSpPr>
              <a:spLocks noChangeArrowheads="1"/>
            </p:cNvSpPr>
            <p:nvPr/>
          </p:nvSpPr>
          <p:spPr bwMode="auto">
            <a:xfrm>
              <a:off x="3275856" y="4221088"/>
              <a:ext cx="720080" cy="43204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kumimoji="0" lang="ja-JP" altLang="en-US" sz="2000" i="1" baseline="30000">
                <a:solidFill>
                  <a:srgbClr val="FFFFCC"/>
                </a:solidFill>
                <a:latin typeface="Helvetica" pitchFamily="34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8999538" cy="692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nn-NO" altLang="ja-JP" sz="4400" u="sng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pitchFamily="34" charset="0"/>
              </a:rPr>
              <a:t>INO site at Kambam Valley</a:t>
            </a:r>
            <a:endParaRPr lang="en-US" altLang="ja-JP" sz="4400" b="1" kern="0" dirty="0">
              <a:solidFill>
                <a:schemeClr val="accent2"/>
              </a:solidFill>
              <a:ea typeface="+mj-ea"/>
              <a:cs typeface="Arial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50825" y="4365625"/>
            <a:ext cx="8497888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The tunnel starts at the mean sea level height of 450 meter and goes below the peak at 1560 meter.</a:t>
            </a:r>
          </a:p>
          <a:p>
            <a:pPr eaLnBrk="0" hangingPunct="0"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Tunnel length of 2 km and vertical coverage of about 1200 meter.</a:t>
            </a:r>
          </a:p>
          <a:p>
            <a:pPr eaLnBrk="0" hangingPunct="0"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The environment and Forest clearances will be </a:t>
            </a:r>
            <a:r>
              <a:rPr lang="en-US" altLang="ko-KR" sz="2400" dirty="0" smtClean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obtained </a:t>
            </a:r>
            <a:r>
              <a:rPr lang="en-US" altLang="ko-KR" sz="2400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within 6 months.</a:t>
            </a:r>
          </a:p>
          <a:p>
            <a:pPr eaLnBrk="0" hangingPunct="0"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itchFamily="18" charset="0"/>
                <a:ea typeface="바탕" pitchFamily="18" charset="-127"/>
              </a:rPr>
              <a:t>Then, start to construct the INO detector.</a:t>
            </a:r>
          </a:p>
        </p:txBody>
      </p:sp>
      <p:sp>
        <p:nvSpPr>
          <p:cNvPr id="87046" name="テキスト ボックス 8"/>
          <p:cNvSpPr txBox="1">
            <a:spLocks noChangeArrowheads="1"/>
          </p:cNvSpPr>
          <p:nvPr/>
        </p:nvSpPr>
        <p:spPr bwMode="auto">
          <a:xfrm>
            <a:off x="7305675" y="6488113"/>
            <a:ext cx="1838325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N. Mondal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49275"/>
            <a:ext cx="558006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8999538" cy="692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nn-NO" altLang="ja-JP" sz="4400" u="sng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pitchFamily="34" charset="0"/>
              </a:rPr>
              <a:t>INO detector</a:t>
            </a:r>
            <a:endParaRPr lang="en-US" altLang="ja-JP" sz="4400" b="1" kern="0" dirty="0">
              <a:solidFill>
                <a:schemeClr val="accent2"/>
              </a:solidFill>
              <a:ea typeface="+mj-ea"/>
              <a:cs typeface="Arial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68275" y="4892675"/>
            <a:ext cx="8713788" cy="1939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0" hangingPunct="0">
              <a:defRPr/>
            </a:pPr>
            <a:r>
              <a:rPr lang="en-US" altLang="ja-JP" sz="2400" dirty="0">
                <a:latin typeface="Times New Roman" pitchFamily="18" charset="0"/>
                <a:ea typeface="+mn-ea"/>
              </a:rPr>
              <a:t>Use </a:t>
            </a:r>
            <a:r>
              <a:rPr lang="en-US" altLang="ja-JP" sz="2400" dirty="0" err="1">
                <a:latin typeface="Times New Roman" pitchFamily="18" charset="0"/>
                <a:ea typeface="+mn-ea"/>
              </a:rPr>
              <a:t>magnetised</a:t>
            </a:r>
            <a:r>
              <a:rPr lang="en-US" altLang="ja-JP" sz="2400" dirty="0">
                <a:latin typeface="Times New Roman" pitchFamily="18" charset="0"/>
                <a:ea typeface="+mn-ea"/>
              </a:rPr>
              <a:t> iron as target mass and RPC as active detector medium.   Target mass of  17kton x 3 modules.</a:t>
            </a:r>
          </a:p>
          <a:p>
            <a:pPr marL="0" lvl="1" eaLnBrk="0" hangingPunct="0">
              <a:defRPr/>
            </a:pPr>
            <a:r>
              <a:rPr lang="en-US" altLang="ja-JP" sz="2400" dirty="0">
                <a:latin typeface="Times New Roman" pitchFamily="18" charset="0"/>
                <a:ea typeface="+mn-ea"/>
              </a:rPr>
              <a:t>Charge identification and good momentum resolution for the precise measurement of </a:t>
            </a: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+mn-ea"/>
              </a:rPr>
              <a:t>D</a:t>
            </a: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m</a:t>
            </a:r>
            <a:r>
              <a:rPr lang="en-US" altLang="ja-JP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2</a:t>
            </a:r>
            <a:r>
              <a:rPr lang="en-US" altLang="ja-JP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31</a:t>
            </a: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and</a:t>
            </a: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+mn-ea"/>
              </a:rPr>
              <a:t>q</a:t>
            </a:r>
            <a:r>
              <a:rPr lang="en-US" altLang="ja-JP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23 </a:t>
            </a:r>
            <a:r>
              <a:rPr lang="en-US" altLang="ja-JP" sz="2400" dirty="0">
                <a:latin typeface="Times New Roman" pitchFamily="18" charset="0"/>
                <a:ea typeface="+mn-ea"/>
              </a:rPr>
              <a:t> using  atmospheric neutrinos.</a:t>
            </a:r>
          </a:p>
          <a:p>
            <a:pPr marL="0" lvl="1" eaLnBrk="0" hangingPunct="0">
              <a:defRPr/>
            </a:pPr>
            <a:r>
              <a:rPr lang="en-US" altLang="ja-JP" sz="2400" dirty="0">
                <a:latin typeface="Times New Roman" pitchFamily="18" charset="0"/>
                <a:ea typeface="+mn-ea"/>
              </a:rPr>
              <a:t>It will take 5 years to start the operation of the first detector module.</a:t>
            </a:r>
          </a:p>
        </p:txBody>
      </p:sp>
      <p:pic>
        <p:nvPicPr>
          <p:cNvPr id="88069" name="Picture 6" descr="det_sch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8038" y="3357563"/>
            <a:ext cx="558006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5" descr="det_sch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425" y="981075"/>
            <a:ext cx="27622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テキスト ボックス 6"/>
          <p:cNvSpPr txBox="1">
            <a:spLocks noChangeArrowheads="1"/>
          </p:cNvSpPr>
          <p:nvPr/>
        </p:nvSpPr>
        <p:spPr bwMode="auto">
          <a:xfrm>
            <a:off x="7305675" y="0"/>
            <a:ext cx="1838325" cy="369888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N. Mondal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zh-CN" altLang="zh-CN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89092" name="Picture 4" descr="JP mountain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テキスト ボックス 4"/>
          <p:cNvSpPr txBox="1">
            <a:spLocks noChangeArrowheads="1"/>
          </p:cNvSpPr>
          <p:nvPr/>
        </p:nvSpPr>
        <p:spPr bwMode="auto">
          <a:xfrm>
            <a:off x="7654925" y="6488113"/>
            <a:ext cx="1489075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Q. Yue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 descr="jinping mountain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764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Line 7"/>
          <p:cNvSpPr>
            <a:spLocks noChangeShapeType="1"/>
          </p:cNvSpPr>
          <p:nvPr/>
        </p:nvSpPr>
        <p:spPr bwMode="auto">
          <a:xfrm>
            <a:off x="4648200" y="20574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0116" name="Text Box 8"/>
          <p:cNvSpPr txBox="1">
            <a:spLocks noChangeArrowheads="1"/>
          </p:cNvSpPr>
          <p:nvPr/>
        </p:nvSpPr>
        <p:spPr bwMode="auto">
          <a:xfrm>
            <a:off x="4953000" y="1905000"/>
            <a:ext cx="9525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Helvetica" pitchFamily="34" charset="0"/>
              </a:rPr>
              <a:t>~2400m</a:t>
            </a:r>
          </a:p>
        </p:txBody>
      </p:sp>
      <p:sp>
        <p:nvSpPr>
          <p:cNvPr id="90117" name="Line 9"/>
          <p:cNvSpPr>
            <a:spLocks noChangeShapeType="1"/>
          </p:cNvSpPr>
          <p:nvPr/>
        </p:nvSpPr>
        <p:spPr bwMode="auto">
          <a:xfrm flipH="1">
            <a:off x="4648200" y="327660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0118" name="Text Box 10"/>
          <p:cNvSpPr txBox="1">
            <a:spLocks noChangeArrowheads="1"/>
          </p:cNvSpPr>
          <p:nvPr/>
        </p:nvSpPr>
        <p:spPr bwMode="auto">
          <a:xfrm>
            <a:off x="6705600" y="3352800"/>
            <a:ext cx="1016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Helvetica" pitchFamily="34" charset="0"/>
              </a:rPr>
              <a:t>~8000m</a:t>
            </a:r>
          </a:p>
        </p:txBody>
      </p:sp>
      <p:sp>
        <p:nvSpPr>
          <p:cNvPr id="90119" name="Text Box 11"/>
          <p:cNvSpPr txBox="1">
            <a:spLocks noChangeArrowheads="1"/>
          </p:cNvSpPr>
          <p:nvPr/>
        </p:nvSpPr>
        <p:spPr bwMode="auto">
          <a:xfrm>
            <a:off x="323850" y="3810000"/>
            <a:ext cx="8077200" cy="304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l"/>
            </a:pPr>
            <a:r>
              <a:rPr lang="en-US" altLang="zh-CN" sz="2800">
                <a:solidFill>
                  <a:srgbClr val="00008E"/>
                </a:solidFill>
                <a:latin typeface="Helvetica" pitchFamily="34" charset="0"/>
              </a:rPr>
              <a:t>Peak</a:t>
            </a:r>
            <a:r>
              <a:rPr lang="zh-CN" altLang="en-US" sz="2800">
                <a:solidFill>
                  <a:srgbClr val="00008E"/>
                </a:solidFill>
                <a:latin typeface="Helvetica" pitchFamily="34" charset="0"/>
              </a:rPr>
              <a:t>：</a:t>
            </a:r>
            <a:r>
              <a:rPr lang="en-US" altLang="zh-CN" sz="2800">
                <a:solidFill>
                  <a:srgbClr val="00008E"/>
                </a:solidFill>
                <a:latin typeface="Helvetica" pitchFamily="34" charset="0"/>
              </a:rPr>
              <a:t>4193m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l"/>
            </a:pPr>
            <a:r>
              <a:rPr lang="en-US" altLang="zh-CN" sz="2800">
                <a:solidFill>
                  <a:srgbClr val="00008E"/>
                </a:solidFill>
                <a:latin typeface="Helvetica" pitchFamily="34" charset="0"/>
              </a:rPr>
              <a:t>Maximum rock overburden: ~2400m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l"/>
            </a:pPr>
            <a:r>
              <a:rPr lang="en-US" altLang="zh-CN" sz="2800">
                <a:solidFill>
                  <a:srgbClr val="00008E"/>
                </a:solidFill>
                <a:latin typeface="Helvetica" pitchFamily="34" charset="0"/>
              </a:rPr>
              <a:t>Length of Tunnel: 17.5km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l"/>
            </a:pPr>
            <a:r>
              <a:rPr lang="en-US" altLang="zh-CN" sz="2800">
                <a:solidFill>
                  <a:srgbClr val="00008E"/>
                </a:solidFill>
                <a:latin typeface="Helvetica" pitchFamily="34" charset="0"/>
              </a:rPr>
              <a:t>Rock cover larger than 1500m:&gt;70%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l"/>
            </a:pPr>
            <a:r>
              <a:rPr lang="en-US" altLang="zh-CN" sz="2800">
                <a:solidFill>
                  <a:srgbClr val="00008E"/>
                </a:solidFill>
                <a:latin typeface="Helvetica" pitchFamily="34" charset="0"/>
              </a:rPr>
              <a:t>Two tunnels for transportation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0"/>
            <a:ext cx="8999538" cy="692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4400" u="sng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pitchFamily="34" charset="0"/>
              </a:rPr>
              <a:t>The basic conditions of CJPL</a:t>
            </a:r>
            <a:endParaRPr lang="en-US" altLang="ja-JP" sz="4400" b="1" kern="0" dirty="0">
              <a:solidFill>
                <a:schemeClr val="accent2"/>
              </a:solidFill>
              <a:ea typeface="+mj-ea"/>
              <a:cs typeface="Arial" pitchFamily="34" charset="0"/>
            </a:endParaRPr>
          </a:p>
        </p:txBody>
      </p:sp>
      <p:sp>
        <p:nvSpPr>
          <p:cNvPr id="90121" name="テキスト ボックス 8"/>
          <p:cNvSpPr txBox="1">
            <a:spLocks noChangeArrowheads="1"/>
          </p:cNvSpPr>
          <p:nvPr/>
        </p:nvSpPr>
        <p:spPr bwMode="auto">
          <a:xfrm>
            <a:off x="7654925" y="6488113"/>
            <a:ext cx="1489075" cy="369887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From Q. Yue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標準デザイン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標準デザイン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標準デザイン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エコロジー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エコロジー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エコロジ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1523</Words>
  <Application>Microsoft Office PowerPoint</Application>
  <PresentationFormat>画面に合わせる (4:3)</PresentationFormat>
  <Paragraphs>361</Paragraphs>
  <Slides>27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10</vt:i4>
      </vt:variant>
      <vt:variant>
        <vt:lpstr>スライド タイトル</vt:lpstr>
      </vt:variant>
      <vt:variant>
        <vt:i4>27</vt:i4>
      </vt:variant>
    </vt:vector>
  </HeadingPairs>
  <TitlesOfParts>
    <vt:vector size="37" baseType="lpstr">
      <vt:lpstr>Office テーマ</vt:lpstr>
      <vt:lpstr>標準デザイン</vt:lpstr>
      <vt:lpstr>Office 테마</vt:lpstr>
      <vt:lpstr>1_Office 테마</vt:lpstr>
      <vt:lpstr>2_Office 테마</vt:lpstr>
      <vt:lpstr>1_標準デザイン</vt:lpstr>
      <vt:lpstr>2_標準デザイン</vt:lpstr>
      <vt:lpstr>エコロジー</vt:lpstr>
      <vt:lpstr>Ocean</vt:lpstr>
      <vt:lpstr>3_標準デザイン</vt:lpstr>
      <vt:lpstr>Asian facilities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Phase-I: 6*6*40m Lab（RED Square）</vt:lpstr>
      <vt:lpstr>スライド 11</vt:lpstr>
      <vt:lpstr>スライド 12</vt:lpstr>
      <vt:lpstr>スライド 13</vt:lpstr>
      <vt:lpstr>Kamioka underground map</vt:lpstr>
      <vt:lpstr>Super-Kamiokande</vt:lpstr>
      <vt:lpstr>スライド 16</vt:lpstr>
      <vt:lpstr>KamLAND Detector</vt:lpstr>
      <vt:lpstr>KamLAND-ZeN ( KamLAND Zero Neutrino bb decay ) </vt:lpstr>
      <vt:lpstr>XMASS</vt:lpstr>
      <vt:lpstr>CANDLES III(U.G.)</vt:lpstr>
      <vt:lpstr>Other projects at Kamioka</vt:lpstr>
      <vt:lpstr>スライド 22</vt:lpstr>
      <vt:lpstr>スライド 23</vt:lpstr>
      <vt:lpstr>Hyper-Kamiokande</vt:lpstr>
      <vt:lpstr>Candidate site for Hyper-Kamiokande</vt:lpstr>
      <vt:lpstr>スライド 26</vt:lpstr>
      <vt:lpstr>Conclusions</vt:lpstr>
    </vt:vector>
  </TitlesOfParts>
  <Company>Kamioka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 and eastern facilities</dc:title>
  <dc:creator>naka3</dc:creator>
  <cp:lastModifiedBy>naka3</cp:lastModifiedBy>
  <cp:revision>61</cp:revision>
  <dcterms:created xsi:type="dcterms:W3CDTF">2010-08-18T09:42:19Z</dcterms:created>
  <dcterms:modified xsi:type="dcterms:W3CDTF">2010-08-28T11:20:28Z</dcterms:modified>
</cp:coreProperties>
</file>