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notesSlides/notesSlide7.xml" ContentType="application/vnd.openxmlformats-officedocument.presentationml.notesSlide+xml"/>
  <Override PartName="/ppt/slides/slide25.xml" ContentType="application/vnd.openxmlformats-officedocument.presentationml.slide+xml"/>
  <Override PartName="/ppt/notesSlides/notesSlide4.xml" ContentType="application/vnd.openxmlformats-officedocument.presentationml.notesSlide+xml"/>
  <Override PartName="/ppt/handoutMasters/handoutMaster1.xml" ContentType="application/vnd.openxmlformats-officedocument.presentationml.handoutMaster+xml"/>
  <Override PartName="/ppt/slides/slide13.xml" ContentType="application/vnd.openxmlformats-officedocument.presentationml.slide+xml"/>
  <Override PartName="/ppt/slides/slide14.xml" ContentType="application/vnd.openxmlformats-officedocument.presentationml.slide+xml"/>
  <Override PartName="/ppt/slides/slide34.xml" ContentType="application/vnd.openxmlformats-officedocument.presentationml.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37.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slides/slide33.xml" ContentType="application/vnd.openxmlformats-officedocument.presentationml.slide+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docProps/core.xml" ContentType="application/vnd.openxmlformats-package.core-properties+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Layouts/slideLayout12.xml" ContentType="application/vnd.openxmlformats-officedocument.presentationml.slideLayout+xml"/>
  <Override PartName="/ppt/slides/slide19.xml" ContentType="application/vnd.openxmlformats-officedocument.presentationml.slide+xml"/>
  <Override PartName="/ppt/slides/slide12.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notesMasterIdLst>
    <p:notesMasterId r:id="rId41"/>
  </p:notesMasterIdLst>
  <p:handoutMasterIdLst>
    <p:handoutMasterId r:id="rId42"/>
  </p:handoutMasterIdLst>
  <p:sldIdLst>
    <p:sldId id="256" r:id="rId2"/>
    <p:sldId id="283" r:id="rId3"/>
    <p:sldId id="284" r:id="rId4"/>
    <p:sldId id="257" r:id="rId5"/>
    <p:sldId id="258" r:id="rId6"/>
    <p:sldId id="259" r:id="rId7"/>
    <p:sldId id="260" r:id="rId8"/>
    <p:sldId id="271" r:id="rId9"/>
    <p:sldId id="270" r:id="rId10"/>
    <p:sldId id="273" r:id="rId11"/>
    <p:sldId id="274" r:id="rId12"/>
    <p:sldId id="291" r:id="rId13"/>
    <p:sldId id="292" r:id="rId14"/>
    <p:sldId id="294" r:id="rId15"/>
    <p:sldId id="293" r:id="rId16"/>
    <p:sldId id="275" r:id="rId17"/>
    <p:sldId id="276" r:id="rId18"/>
    <p:sldId id="277" r:id="rId19"/>
    <p:sldId id="278" r:id="rId20"/>
    <p:sldId id="279" r:id="rId21"/>
    <p:sldId id="281" r:id="rId22"/>
    <p:sldId id="268" r:id="rId23"/>
    <p:sldId id="263" r:id="rId24"/>
    <p:sldId id="264" r:id="rId25"/>
    <p:sldId id="265" r:id="rId26"/>
    <p:sldId id="266" r:id="rId27"/>
    <p:sldId id="267" r:id="rId28"/>
    <p:sldId id="287" r:id="rId29"/>
    <p:sldId id="288" r:id="rId30"/>
    <p:sldId id="289" r:id="rId31"/>
    <p:sldId id="296" r:id="rId32"/>
    <p:sldId id="295" r:id="rId33"/>
    <p:sldId id="285" r:id="rId34"/>
    <p:sldId id="286" r:id="rId35"/>
    <p:sldId id="262" r:id="rId36"/>
    <p:sldId id="261" r:id="rId37"/>
    <p:sldId id="272" r:id="rId38"/>
    <p:sldId id="280" r:id="rId39"/>
    <p:sldId id="269"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117" d="100"/>
          <a:sy n="117" d="100"/>
        </p:scale>
        <p:origin x="-64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20"/>
    </p:cViewPr>
  </p:sorter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35" Type="http://schemas.openxmlformats.org/officeDocument/2006/relationships/slide" Target="slides/slide34.xml"/><Relationship Id="rId31" Type="http://schemas.openxmlformats.org/officeDocument/2006/relationships/slide" Target="slides/slide30.xml"/><Relationship Id="rId34" Type="http://schemas.openxmlformats.org/officeDocument/2006/relationships/slide" Target="slides/slide33.xml"/><Relationship Id="rId39" Type="http://schemas.openxmlformats.org/officeDocument/2006/relationships/slide" Target="slides/slide38.xml"/><Relationship Id="rId40" Type="http://schemas.openxmlformats.org/officeDocument/2006/relationships/slide" Target="slides/slide39.xml"/><Relationship Id="rId7" Type="http://schemas.openxmlformats.org/officeDocument/2006/relationships/slide" Target="slides/slide6.xml"/><Relationship Id="rId36" Type="http://schemas.openxmlformats.org/officeDocument/2006/relationships/slide" Target="slides/slide35.xml"/><Relationship Id="rId43" Type="http://schemas.openxmlformats.org/officeDocument/2006/relationships/printerSettings" Target="printerSettings/printerSettings1.bin"/><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47" Type="http://schemas.openxmlformats.org/officeDocument/2006/relationships/tableStyles" Target="tableStyles.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slide" Target="slides/slide31.xml"/><Relationship Id="rId37" Type="http://schemas.openxmlformats.org/officeDocument/2006/relationships/slide" Target="slides/slide36.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viewProps" Target="viewProps.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42" Type="http://schemas.openxmlformats.org/officeDocument/2006/relationships/handoutMaster" Target="handoutMasters/handoutMaster1.xml"/><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slide" Target="slides/slide32.xml"/><Relationship Id="rId44" Type="http://schemas.openxmlformats.org/officeDocument/2006/relationships/presProps" Target="presProps.xml"/><Relationship Id="rId4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B5FEF21-24C4-E24D-A0B6-0A51BB6BEA16}" type="datetimeFigureOut">
              <a:rPr lang="en-US" smtClean="0"/>
              <a:pPr/>
              <a:t>9/5/10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C0A9398-40E0-654B-808B-EA4BF1687F37}"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3D40C3-DE04-AC4C-A356-E2D8470DF864}" type="datetimeFigureOut">
              <a:rPr lang="en-US" smtClean="0"/>
              <a:pPr/>
              <a:t>9/5/10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116247-5DE6-734E-92A4-EE6338798AD1}"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116247-5DE6-734E-92A4-EE6338798AD1}"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p:spPr>
        <p:txBody>
          <a:bodyPr/>
          <a:lstStyle/>
          <a:p>
            <a:r>
              <a:rPr lang="en-US">
                <a:latin typeface="Times New Roman" pitchFamily="21" charset="0"/>
                <a:ea typeface="ＭＳ Ｐゴシック" pitchFamily="21" charset="-128"/>
                <a:cs typeface="ＭＳ Ｐゴシック" pitchFamily="21" charset="-128"/>
              </a:rPr>
              <a:t> PNNL is a world leader in atmospheric monitoring of ultra-trace and low-level radionuclides for detecting proliferation of weapons of mass destruction. The Radiological and Chemical Sciences group within the National Security Directorate has had the mission of radiation detection technology development and deployment for more than 50 years. Instruments incorporating PNNL radiation detection technology have been deployed in an array of “field” locations, including: outer space, deep undersea, within the core of both naval and civilian reactors, international border crossings, international test detection network sites, high altitude aircraft, nuclear accident sites such as Three Mile Island and Chernobyl, nuclear complex sites such as PNNL is deploying radiation portal monitors at U.S. ports of entry for the Department of Homeland Security to detect smuggling of WMD onto American soil. </a:t>
            </a:r>
          </a:p>
          <a:p>
            <a:endParaRPr lang="en-US">
              <a:latin typeface="Times New Roman" pitchFamily="21" charset="0"/>
              <a:ea typeface="ＭＳ Ｐゴシック" pitchFamily="21" charset="-128"/>
              <a:cs typeface="ＭＳ Ｐゴシック" pitchFamily="21" charset="-128"/>
            </a:endParaRPr>
          </a:p>
          <a:p>
            <a:endParaRPr lang="en-US">
              <a:latin typeface="Times New Roman" pitchFamily="21" charset="0"/>
              <a:ea typeface="ＭＳ Ｐゴシック" pitchFamily="21" charset="-128"/>
              <a:cs typeface="ＭＳ Ｐゴシック" pitchFamily="21" charset="-128"/>
            </a:endParaRPr>
          </a:p>
        </p:txBody>
      </p:sp>
      <p:sp>
        <p:nvSpPr>
          <p:cNvPr id="19460" name="Date Placeholder 3"/>
          <p:cNvSpPr>
            <a:spLocks noGrp="1"/>
          </p:cNvSpPr>
          <p:nvPr>
            <p:ph type="dt" sz="quarter" idx="1"/>
          </p:nvPr>
        </p:nvSpPr>
        <p:spPr>
          <a:noFill/>
        </p:spPr>
        <p:txBody>
          <a:bodyPr/>
          <a:lstStyle/>
          <a:p>
            <a:fld id="{D601AD56-855C-8A4D-9600-BD19E7E71397}" type="datetime1">
              <a:rPr lang="en-US">
                <a:latin typeface="Arial" pitchFamily="21" charset="0"/>
                <a:ea typeface="ＭＳ Ｐゴシック" pitchFamily="21" charset="-128"/>
                <a:cs typeface="ＭＳ Ｐゴシック" pitchFamily="21" charset="-128"/>
              </a:rPr>
              <a:pPr/>
              <a:t>9/5/10</a:t>
            </a:fld>
            <a:endParaRPr lang="en-US">
              <a:latin typeface="Arial" pitchFamily="21" charset="0"/>
              <a:ea typeface="ＭＳ Ｐゴシック" pitchFamily="21" charset="-128"/>
              <a:cs typeface="ＭＳ Ｐゴシック" pitchFamily="21" charset="-128"/>
            </a:endParaRPr>
          </a:p>
        </p:txBody>
      </p:sp>
      <p:sp>
        <p:nvSpPr>
          <p:cNvPr id="19461" name="Slide Number Placeholder 4"/>
          <p:cNvSpPr>
            <a:spLocks noGrp="1"/>
          </p:cNvSpPr>
          <p:nvPr>
            <p:ph type="sldNum" sz="quarter" idx="5"/>
          </p:nvPr>
        </p:nvSpPr>
        <p:spPr>
          <a:noFill/>
        </p:spPr>
        <p:txBody>
          <a:bodyPr/>
          <a:lstStyle/>
          <a:p>
            <a:fld id="{2A6FB065-FE54-9D42-AAE5-D2F62D66C6F6}" type="slidenum">
              <a:rPr lang="en-US">
                <a:latin typeface="Arial" pitchFamily="21" charset="0"/>
                <a:ea typeface="ＭＳ Ｐゴシック" pitchFamily="21" charset="-128"/>
                <a:cs typeface="ＭＳ Ｐゴシック" pitchFamily="21" charset="-128"/>
              </a:rPr>
              <a:pPr/>
              <a:t>5</a:t>
            </a:fld>
            <a:endParaRPr lang="en-US">
              <a:latin typeface="Arial" pitchFamily="21" charset="0"/>
              <a:ea typeface="ＭＳ Ｐゴシック" pitchFamily="21" charset="-128"/>
              <a:cs typeface="ＭＳ Ｐゴシック" pitchFamily="21"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78D5E03-3061-E040-A0DF-0C4CFF730343}" type="slidenum">
              <a:rPr lang="en-US">
                <a:ea typeface="ＭＳ Ｐゴシック" charset="-128"/>
                <a:cs typeface="ＭＳ Ｐゴシック" charset="-128"/>
              </a:rPr>
              <a:pPr fontAlgn="base">
                <a:spcBef>
                  <a:spcPct val="0"/>
                </a:spcBef>
                <a:spcAft>
                  <a:spcPct val="0"/>
                </a:spcAft>
                <a:defRPr/>
              </a:pPr>
              <a:t>8</a:t>
            </a:fld>
            <a:endParaRPr lang="en-US">
              <a:ea typeface="ＭＳ Ｐゴシック" charset="-128"/>
              <a:cs typeface="ＭＳ Ｐゴシック" charset="-128"/>
            </a:endParaRPr>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4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21" charset="-128"/>
              <a:cs typeface="ＭＳ Ｐゴシック" pitchFamily="21"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DB5B44A-A44B-BE49-954D-42CEFD762ED8}" type="slidenum">
              <a:rPr lang="en-US">
                <a:ea typeface="ＭＳ Ｐゴシック" charset="-128"/>
                <a:cs typeface="ＭＳ Ｐゴシック" charset="-128"/>
              </a:rPr>
              <a:pPr fontAlgn="base">
                <a:spcBef>
                  <a:spcPct val="0"/>
                </a:spcBef>
                <a:spcAft>
                  <a:spcPct val="0"/>
                </a:spcAft>
                <a:defRPr/>
              </a:pPr>
              <a:t>9</a:t>
            </a:fld>
            <a:endParaRPr lang="en-US">
              <a:ea typeface="ＭＳ Ｐゴシック" charset="-128"/>
              <a:cs typeface="ＭＳ Ｐゴシック" charset="-128"/>
            </a:endParaRPr>
          </a:p>
        </p:txBody>
      </p:sp>
      <p:sp>
        <p:nvSpPr>
          <p:cNvPr id="16387"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16388" name="Rectangle 1027"/>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21" charset="-128"/>
              <a:cs typeface="ＭＳ Ｐゴシック" pitchFamily="21"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0B4FF2-5586-D940-8A17-BB640F2A2D18}" type="slidenum">
              <a:rPr lang="en-US"/>
              <a:pPr/>
              <a:t>16</a:t>
            </a:fld>
            <a:endParaRPr lang="en-US"/>
          </a:p>
        </p:txBody>
      </p:sp>
      <p:sp>
        <p:nvSpPr>
          <p:cNvPr id="81922" name="Rectangle 2"/>
          <p:cNvSpPr>
            <a:spLocks noGrp="1" noRot="1" noChangeAspect="1" noChangeArrowheads="1" noTextEdit="1"/>
          </p:cNvSpPr>
          <p:nvPr>
            <p:ph type="sldImg"/>
          </p:nvPr>
        </p:nvSpPr>
        <p:spPr>
          <a:xfrm>
            <a:off x="1144588" y="685800"/>
            <a:ext cx="4572000" cy="3429000"/>
          </a:xfrm>
          <a:ln/>
        </p:spPr>
      </p:sp>
      <p:sp>
        <p:nvSpPr>
          <p:cNvPr id="81923" name="Rectangle 3"/>
          <p:cNvSpPr>
            <a:spLocks noGrp="1" noChangeArrowheads="1"/>
          </p:cNvSpPr>
          <p:nvPr>
            <p:ph type="body" idx="1"/>
          </p:nvPr>
        </p:nvSpPr>
        <p:spPr>
          <a:xfrm>
            <a:off x="914815" y="4343400"/>
            <a:ext cx="5028370" cy="4114800"/>
          </a:xfrm>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31746" name="Text Box 2"/>
          <p:cNvSpPr txBox="1">
            <a:spLocks noGrp="1" noChangeArrowheads="1"/>
          </p:cNvSpPr>
          <p:nvPr>
            <p:ph type="body"/>
          </p:nvPr>
        </p:nvSpPr>
        <p:spPr bwMode="auto">
          <a:xfrm>
            <a:off x="685800" y="4343400"/>
            <a:ext cx="5483225" cy="4111625"/>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32770" name="Text Box 2"/>
          <p:cNvSpPr txBox="1">
            <a:spLocks noGrp="1" noChangeArrowheads="1"/>
          </p:cNvSpPr>
          <p:nvPr>
            <p:ph type="body"/>
          </p:nvPr>
        </p:nvSpPr>
        <p:spPr bwMode="auto">
          <a:xfrm>
            <a:off x="685800" y="4343400"/>
            <a:ext cx="5483225" cy="4111625"/>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35842" name="Text Box 2"/>
          <p:cNvSpPr txBox="1">
            <a:spLocks noGrp="1" noChangeArrowheads="1"/>
          </p:cNvSpPr>
          <p:nvPr>
            <p:ph type="body"/>
          </p:nvPr>
        </p:nvSpPr>
        <p:spPr bwMode="auto">
          <a:xfrm>
            <a:off x="685800" y="4343400"/>
            <a:ext cx="5483225" cy="4111625"/>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8/28/10</a:t>
            </a:r>
            <a:endParaRPr lang="en-US"/>
          </a:p>
        </p:txBody>
      </p:sp>
      <p:sp>
        <p:nvSpPr>
          <p:cNvPr id="5" name="Footer Placeholder 4"/>
          <p:cNvSpPr>
            <a:spLocks noGrp="1"/>
          </p:cNvSpPr>
          <p:nvPr>
            <p:ph type="ftr" sz="quarter" idx="11"/>
          </p:nvPr>
        </p:nvSpPr>
        <p:spPr/>
        <p:txBody>
          <a:bodyPr/>
          <a:lstStyle/>
          <a:p>
            <a:r>
              <a:rPr lang="en-US" smtClean="0"/>
              <a:t>Reyco Henning - LRT2010</a:t>
            </a:r>
            <a:endParaRPr lang="en-US"/>
          </a:p>
        </p:txBody>
      </p:sp>
      <p:sp>
        <p:nvSpPr>
          <p:cNvPr id="6" name="Slide Number Placeholder 5"/>
          <p:cNvSpPr>
            <a:spLocks noGrp="1"/>
          </p:cNvSpPr>
          <p:nvPr>
            <p:ph type="sldNum" sz="quarter" idx="12"/>
          </p:nvPr>
        </p:nvSpPr>
        <p:spPr/>
        <p:txBody>
          <a:bodyPr/>
          <a:lstStyle/>
          <a:p>
            <a:fld id="{542E01DB-2499-5147-BC64-31DF746B1AA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8/28/10</a:t>
            </a:r>
            <a:endParaRPr lang="en-US"/>
          </a:p>
        </p:txBody>
      </p:sp>
      <p:sp>
        <p:nvSpPr>
          <p:cNvPr id="5" name="Footer Placeholder 4"/>
          <p:cNvSpPr>
            <a:spLocks noGrp="1"/>
          </p:cNvSpPr>
          <p:nvPr>
            <p:ph type="ftr" sz="quarter" idx="11"/>
          </p:nvPr>
        </p:nvSpPr>
        <p:spPr/>
        <p:txBody>
          <a:bodyPr/>
          <a:lstStyle/>
          <a:p>
            <a:r>
              <a:rPr lang="en-US" smtClean="0"/>
              <a:t>Reyco Henning - LRT2010</a:t>
            </a:r>
            <a:endParaRPr lang="en-US"/>
          </a:p>
        </p:txBody>
      </p:sp>
      <p:sp>
        <p:nvSpPr>
          <p:cNvPr id="6" name="Slide Number Placeholder 5"/>
          <p:cNvSpPr>
            <a:spLocks noGrp="1"/>
          </p:cNvSpPr>
          <p:nvPr>
            <p:ph type="sldNum" sz="quarter" idx="12"/>
          </p:nvPr>
        </p:nvSpPr>
        <p:spPr/>
        <p:txBody>
          <a:bodyPr/>
          <a:lstStyle/>
          <a:p>
            <a:fld id="{542E01DB-2499-5147-BC64-31DF746B1AA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8/28/10</a:t>
            </a:r>
            <a:endParaRPr lang="en-US"/>
          </a:p>
        </p:txBody>
      </p:sp>
      <p:sp>
        <p:nvSpPr>
          <p:cNvPr id="5" name="Footer Placeholder 4"/>
          <p:cNvSpPr>
            <a:spLocks noGrp="1"/>
          </p:cNvSpPr>
          <p:nvPr>
            <p:ph type="ftr" sz="quarter" idx="11"/>
          </p:nvPr>
        </p:nvSpPr>
        <p:spPr/>
        <p:txBody>
          <a:bodyPr/>
          <a:lstStyle/>
          <a:p>
            <a:r>
              <a:rPr lang="en-US" smtClean="0"/>
              <a:t>Reyco Henning - LRT2010</a:t>
            </a:r>
            <a:endParaRPr lang="en-US"/>
          </a:p>
        </p:txBody>
      </p:sp>
      <p:sp>
        <p:nvSpPr>
          <p:cNvPr id="6" name="Slide Number Placeholder 5"/>
          <p:cNvSpPr>
            <a:spLocks noGrp="1"/>
          </p:cNvSpPr>
          <p:nvPr>
            <p:ph type="sldNum" sz="quarter" idx="12"/>
          </p:nvPr>
        </p:nvSpPr>
        <p:spPr/>
        <p:txBody>
          <a:bodyPr/>
          <a:lstStyle/>
          <a:p>
            <a:fld id="{542E01DB-2499-5147-BC64-31DF746B1AA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447800" y="609600"/>
            <a:ext cx="6324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r>
              <a:rPr lang="en-US" smtClean="0"/>
              <a:t>Click icon to add clip art</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r>
              <a:rPr lang="en-US" smtClean="0"/>
              <a:t>8/28/10</a:t>
            </a: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r>
              <a:rPr lang="en-US" smtClean="0"/>
              <a:t>Reyco Henning - LRT2010</a:t>
            </a: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fld id="{542E01DB-2499-5147-BC64-31DF746B1AA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8/28/10</a:t>
            </a:r>
            <a:endParaRPr lang="en-US"/>
          </a:p>
        </p:txBody>
      </p:sp>
      <p:sp>
        <p:nvSpPr>
          <p:cNvPr id="5" name="Footer Placeholder 4"/>
          <p:cNvSpPr>
            <a:spLocks noGrp="1"/>
          </p:cNvSpPr>
          <p:nvPr>
            <p:ph type="ftr" sz="quarter" idx="11"/>
          </p:nvPr>
        </p:nvSpPr>
        <p:spPr/>
        <p:txBody>
          <a:bodyPr/>
          <a:lstStyle/>
          <a:p>
            <a:r>
              <a:rPr lang="en-US" smtClean="0"/>
              <a:t>Reyco Henning - LRT2010</a:t>
            </a:r>
            <a:endParaRPr lang="en-US"/>
          </a:p>
        </p:txBody>
      </p:sp>
      <p:sp>
        <p:nvSpPr>
          <p:cNvPr id="6" name="Slide Number Placeholder 5"/>
          <p:cNvSpPr>
            <a:spLocks noGrp="1"/>
          </p:cNvSpPr>
          <p:nvPr>
            <p:ph type="sldNum" sz="quarter" idx="12"/>
          </p:nvPr>
        </p:nvSpPr>
        <p:spPr/>
        <p:txBody>
          <a:bodyPr/>
          <a:lstStyle/>
          <a:p>
            <a:fld id="{542E01DB-2499-5147-BC64-31DF746B1AA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8/28/10</a:t>
            </a:r>
            <a:endParaRPr lang="en-US"/>
          </a:p>
        </p:txBody>
      </p:sp>
      <p:sp>
        <p:nvSpPr>
          <p:cNvPr id="5" name="Footer Placeholder 4"/>
          <p:cNvSpPr>
            <a:spLocks noGrp="1"/>
          </p:cNvSpPr>
          <p:nvPr>
            <p:ph type="ftr" sz="quarter" idx="11"/>
          </p:nvPr>
        </p:nvSpPr>
        <p:spPr/>
        <p:txBody>
          <a:bodyPr/>
          <a:lstStyle/>
          <a:p>
            <a:r>
              <a:rPr lang="en-US" smtClean="0"/>
              <a:t>Reyco Henning - LRT2010</a:t>
            </a:r>
            <a:endParaRPr lang="en-US"/>
          </a:p>
        </p:txBody>
      </p:sp>
      <p:sp>
        <p:nvSpPr>
          <p:cNvPr id="6" name="Slide Number Placeholder 5"/>
          <p:cNvSpPr>
            <a:spLocks noGrp="1"/>
          </p:cNvSpPr>
          <p:nvPr>
            <p:ph type="sldNum" sz="quarter" idx="12"/>
          </p:nvPr>
        </p:nvSpPr>
        <p:spPr/>
        <p:txBody>
          <a:bodyPr/>
          <a:lstStyle/>
          <a:p>
            <a:fld id="{542E01DB-2499-5147-BC64-31DF746B1AA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8/28/10</a:t>
            </a:r>
            <a:endParaRPr lang="en-US"/>
          </a:p>
        </p:txBody>
      </p:sp>
      <p:sp>
        <p:nvSpPr>
          <p:cNvPr id="6" name="Footer Placeholder 5"/>
          <p:cNvSpPr>
            <a:spLocks noGrp="1"/>
          </p:cNvSpPr>
          <p:nvPr>
            <p:ph type="ftr" sz="quarter" idx="11"/>
          </p:nvPr>
        </p:nvSpPr>
        <p:spPr/>
        <p:txBody>
          <a:bodyPr/>
          <a:lstStyle/>
          <a:p>
            <a:r>
              <a:rPr lang="en-US" smtClean="0"/>
              <a:t>Reyco Henning - LRT2010</a:t>
            </a:r>
            <a:endParaRPr lang="en-US"/>
          </a:p>
        </p:txBody>
      </p:sp>
      <p:sp>
        <p:nvSpPr>
          <p:cNvPr id="7" name="Slide Number Placeholder 6"/>
          <p:cNvSpPr>
            <a:spLocks noGrp="1"/>
          </p:cNvSpPr>
          <p:nvPr>
            <p:ph type="sldNum" sz="quarter" idx="12"/>
          </p:nvPr>
        </p:nvSpPr>
        <p:spPr/>
        <p:txBody>
          <a:bodyPr/>
          <a:lstStyle/>
          <a:p>
            <a:fld id="{542E01DB-2499-5147-BC64-31DF746B1AA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8/28/10</a:t>
            </a:r>
            <a:endParaRPr lang="en-US"/>
          </a:p>
        </p:txBody>
      </p:sp>
      <p:sp>
        <p:nvSpPr>
          <p:cNvPr id="8" name="Footer Placeholder 7"/>
          <p:cNvSpPr>
            <a:spLocks noGrp="1"/>
          </p:cNvSpPr>
          <p:nvPr>
            <p:ph type="ftr" sz="quarter" idx="11"/>
          </p:nvPr>
        </p:nvSpPr>
        <p:spPr/>
        <p:txBody>
          <a:bodyPr/>
          <a:lstStyle/>
          <a:p>
            <a:r>
              <a:rPr lang="en-US" smtClean="0"/>
              <a:t>Reyco Henning - LRT2010</a:t>
            </a:r>
            <a:endParaRPr lang="en-US"/>
          </a:p>
        </p:txBody>
      </p:sp>
      <p:sp>
        <p:nvSpPr>
          <p:cNvPr id="9" name="Slide Number Placeholder 8"/>
          <p:cNvSpPr>
            <a:spLocks noGrp="1"/>
          </p:cNvSpPr>
          <p:nvPr>
            <p:ph type="sldNum" sz="quarter" idx="12"/>
          </p:nvPr>
        </p:nvSpPr>
        <p:spPr/>
        <p:txBody>
          <a:bodyPr/>
          <a:lstStyle/>
          <a:p>
            <a:fld id="{542E01DB-2499-5147-BC64-31DF746B1AA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8/28/10</a:t>
            </a:r>
            <a:endParaRPr lang="en-US"/>
          </a:p>
        </p:txBody>
      </p:sp>
      <p:sp>
        <p:nvSpPr>
          <p:cNvPr id="4" name="Footer Placeholder 3"/>
          <p:cNvSpPr>
            <a:spLocks noGrp="1"/>
          </p:cNvSpPr>
          <p:nvPr>
            <p:ph type="ftr" sz="quarter" idx="11"/>
          </p:nvPr>
        </p:nvSpPr>
        <p:spPr/>
        <p:txBody>
          <a:bodyPr/>
          <a:lstStyle/>
          <a:p>
            <a:r>
              <a:rPr lang="en-US" smtClean="0"/>
              <a:t>Reyco Henning - LRT2010</a:t>
            </a:r>
            <a:endParaRPr lang="en-US"/>
          </a:p>
        </p:txBody>
      </p:sp>
      <p:sp>
        <p:nvSpPr>
          <p:cNvPr id="5" name="Slide Number Placeholder 4"/>
          <p:cNvSpPr>
            <a:spLocks noGrp="1"/>
          </p:cNvSpPr>
          <p:nvPr>
            <p:ph type="sldNum" sz="quarter" idx="12"/>
          </p:nvPr>
        </p:nvSpPr>
        <p:spPr/>
        <p:txBody>
          <a:bodyPr/>
          <a:lstStyle/>
          <a:p>
            <a:fld id="{542E01DB-2499-5147-BC64-31DF746B1AA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8/28/10</a:t>
            </a:r>
            <a:endParaRPr lang="en-US"/>
          </a:p>
        </p:txBody>
      </p:sp>
      <p:sp>
        <p:nvSpPr>
          <p:cNvPr id="3" name="Footer Placeholder 2"/>
          <p:cNvSpPr>
            <a:spLocks noGrp="1"/>
          </p:cNvSpPr>
          <p:nvPr>
            <p:ph type="ftr" sz="quarter" idx="11"/>
          </p:nvPr>
        </p:nvSpPr>
        <p:spPr/>
        <p:txBody>
          <a:bodyPr/>
          <a:lstStyle/>
          <a:p>
            <a:r>
              <a:rPr lang="en-US" smtClean="0"/>
              <a:t>Reyco Henning - LRT2010</a:t>
            </a:r>
            <a:endParaRPr lang="en-US"/>
          </a:p>
        </p:txBody>
      </p:sp>
      <p:sp>
        <p:nvSpPr>
          <p:cNvPr id="4" name="Slide Number Placeholder 3"/>
          <p:cNvSpPr>
            <a:spLocks noGrp="1"/>
          </p:cNvSpPr>
          <p:nvPr>
            <p:ph type="sldNum" sz="quarter" idx="12"/>
          </p:nvPr>
        </p:nvSpPr>
        <p:spPr/>
        <p:txBody>
          <a:bodyPr/>
          <a:lstStyle/>
          <a:p>
            <a:fld id="{542E01DB-2499-5147-BC64-31DF746B1AA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8/28/10</a:t>
            </a:r>
            <a:endParaRPr lang="en-US"/>
          </a:p>
        </p:txBody>
      </p:sp>
      <p:sp>
        <p:nvSpPr>
          <p:cNvPr id="6" name="Footer Placeholder 5"/>
          <p:cNvSpPr>
            <a:spLocks noGrp="1"/>
          </p:cNvSpPr>
          <p:nvPr>
            <p:ph type="ftr" sz="quarter" idx="11"/>
          </p:nvPr>
        </p:nvSpPr>
        <p:spPr/>
        <p:txBody>
          <a:bodyPr/>
          <a:lstStyle/>
          <a:p>
            <a:r>
              <a:rPr lang="en-US" smtClean="0"/>
              <a:t>Reyco Henning - LRT2010</a:t>
            </a:r>
            <a:endParaRPr lang="en-US"/>
          </a:p>
        </p:txBody>
      </p:sp>
      <p:sp>
        <p:nvSpPr>
          <p:cNvPr id="7" name="Slide Number Placeholder 6"/>
          <p:cNvSpPr>
            <a:spLocks noGrp="1"/>
          </p:cNvSpPr>
          <p:nvPr>
            <p:ph type="sldNum" sz="quarter" idx="12"/>
          </p:nvPr>
        </p:nvSpPr>
        <p:spPr/>
        <p:txBody>
          <a:bodyPr/>
          <a:lstStyle/>
          <a:p>
            <a:fld id="{542E01DB-2499-5147-BC64-31DF746B1AA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8/28/10</a:t>
            </a:r>
            <a:endParaRPr lang="en-US"/>
          </a:p>
        </p:txBody>
      </p:sp>
      <p:sp>
        <p:nvSpPr>
          <p:cNvPr id="6" name="Footer Placeholder 5"/>
          <p:cNvSpPr>
            <a:spLocks noGrp="1"/>
          </p:cNvSpPr>
          <p:nvPr>
            <p:ph type="ftr" sz="quarter" idx="11"/>
          </p:nvPr>
        </p:nvSpPr>
        <p:spPr/>
        <p:txBody>
          <a:bodyPr/>
          <a:lstStyle/>
          <a:p>
            <a:r>
              <a:rPr lang="en-US" smtClean="0"/>
              <a:t>Reyco Henning - LRT2010</a:t>
            </a:r>
            <a:endParaRPr lang="en-US"/>
          </a:p>
        </p:txBody>
      </p:sp>
      <p:sp>
        <p:nvSpPr>
          <p:cNvPr id="7" name="Slide Number Placeholder 6"/>
          <p:cNvSpPr>
            <a:spLocks noGrp="1"/>
          </p:cNvSpPr>
          <p:nvPr>
            <p:ph type="sldNum" sz="quarter" idx="12"/>
          </p:nvPr>
        </p:nvSpPr>
        <p:spPr/>
        <p:txBody>
          <a:bodyPr/>
          <a:lstStyle/>
          <a:p>
            <a:fld id="{542E01DB-2499-5147-BC64-31DF746B1AA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theme" Target="../theme/theme1.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chemeClr val="bg1"/>
            </a:gs>
            <a:gs pos="100000">
              <a:schemeClr val="accent1">
                <a:lumMod val="60000"/>
                <a:lumOff val="4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defRPr>
            </a:lvl1pPr>
          </a:lstStyle>
          <a:p>
            <a:r>
              <a:rPr lang="en-US" smtClean="0"/>
              <a:t>8/28/10</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C00202"/>
                </a:solidFill>
              </a:defRPr>
            </a:lvl1pPr>
          </a:lstStyle>
          <a:p>
            <a:r>
              <a:rPr lang="en-US" smtClean="0"/>
              <a:t>Reyco Henning - LRT2010</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C00202"/>
                </a:solidFill>
              </a:defRPr>
            </a:lvl1pPr>
          </a:lstStyle>
          <a:p>
            <a:fld id="{542E01DB-2499-5147-BC64-31DF746B1AA0}" type="slidenum">
              <a:rPr lang="en-US" smtClean="0"/>
              <a:pPr/>
              <a:t>‹#›</a:t>
            </a:fld>
            <a:endParaRPr lang="en-US"/>
          </a:p>
        </p:txBody>
      </p:sp>
      <p:sp>
        <p:nvSpPr>
          <p:cNvPr id="7" name="TextBox 6"/>
          <p:cNvSpPr txBox="1"/>
          <p:nvPr/>
        </p:nvSpPr>
        <p:spPr>
          <a:xfrm>
            <a:off x="1886441" y="6509706"/>
            <a:ext cx="184666" cy="369332"/>
          </a:xfrm>
          <a:prstGeom prst="rect">
            <a:avLst/>
          </a:prstGeom>
          <a:noFill/>
        </p:spPr>
        <p:txBody>
          <a:bodyPr wrap="none" rtlCol="0">
            <a:spAutoFit/>
          </a:bodyPr>
          <a:lstStyle/>
          <a:p>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3"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3" Type="http://schemas.openxmlformats.org/officeDocument/2006/relationships/image" Target="../media/image3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4"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image" Target="../media/image36.jpeg"/><Relationship Id="rId3" Type="http://schemas.openxmlformats.org/officeDocument/2006/relationships/image" Target="../media/image37.png"/><Relationship Id="rId5"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4" Type="http://schemas.openxmlformats.org/officeDocument/2006/relationships/image" Target="../media/image43.png"/><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42.png"/></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4" Type="http://schemas.openxmlformats.org/officeDocument/2006/relationships/image" Target="../media/image45.png"/><Relationship Id="rId5" Type="http://schemas.openxmlformats.org/officeDocument/2006/relationships/image" Target="../media/image46.png"/><Relationship Id="rId7"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notesSlide" Target="../notesSlides/notesSlide7.xml"/><Relationship Id="rId9" Type="http://schemas.openxmlformats.org/officeDocument/2006/relationships/image" Target="../media/image50.png"/><Relationship Id="rId3" Type="http://schemas.openxmlformats.org/officeDocument/2006/relationships/image" Target="../media/image44.png"/><Relationship Id="rId6"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3" Type="http://schemas.openxmlformats.org/officeDocument/2006/relationships/image" Target="../media/image5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4" Type="http://schemas.openxmlformats.org/officeDocument/2006/relationships/image" Target="../media/image55.jpeg"/><Relationship Id="rId1" Type="http://schemas.openxmlformats.org/officeDocument/2006/relationships/slideLayout" Target="../slideLayouts/slideLayout7.xml"/><Relationship Id="rId2" Type="http://schemas.openxmlformats.org/officeDocument/2006/relationships/image" Target="../media/image53.jpeg"/><Relationship Id="rId3" Type="http://schemas.openxmlformats.org/officeDocument/2006/relationships/image" Target="../media/image54.jpeg"/></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4"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hyperlink" Target="mailto:ydchan@lbl.gov"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60.jpeg"/><Relationship Id="rId3" Type="http://schemas.openxmlformats.org/officeDocument/2006/relationships/image" Target="../media/image19.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3"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jpeg"/><Relationship Id="rId5" Type="http://schemas.openxmlformats.org/officeDocument/2006/relationships/image" Target="../media/image8.jpeg"/></Relationships>
</file>

<file path=ppt/slides/_rels/slide6.xml.rels><?xml version="1.0" encoding="UTF-8" standalone="yes"?>
<Relationships xmlns="http://schemas.openxmlformats.org/package/2006/relationships"><Relationship Id="rId4" Type="http://schemas.openxmlformats.org/officeDocument/2006/relationships/image" Target="../media/image10.jpeg"/><Relationship Id="rId5" Type="http://schemas.openxmlformats.org/officeDocument/2006/relationships/hyperlink" Target="https://pnlweb.pnl.gov/projects/Underground/3425%20Immediately%20Post%20Beneficial%20Occupancy/IMG_0216.JPG" TargetMode="External"/><Relationship Id="rId7"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hyperlink" Target="https://pnlweb.pnl.gov/projects/Underground/3425%20Immediately%20Post%20Beneficial%20Occupancy/IMG_0203.JPG" TargetMode="External"/><Relationship Id="rId6" Type="http://schemas.openxmlformats.org/officeDocument/2006/relationships/image" Target="../media/image11.jpeg"/></Relationships>
</file>

<file path=ppt/slides/_rels/slide7.xml.rels><?xml version="1.0" encoding="UTF-8" standalone="yes"?>
<Relationships xmlns="http://schemas.openxmlformats.org/package/2006/relationships"><Relationship Id="rId4" Type="http://schemas.openxmlformats.org/officeDocument/2006/relationships/image" Target="../media/image15.jpeg"/><Relationship Id="rId5" Type="http://schemas.openxmlformats.org/officeDocument/2006/relationships/image" Target="../media/image16.jpeg"/><Relationship Id="rId7"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14.jpeg"/><Relationship Id="rId6" Type="http://schemas.openxmlformats.org/officeDocument/2006/relationships/hyperlink" Target="https://pnlweb.pnl.gov/projects/Underground/3425%20Immediately%20Post%20Beneficial%20Occupancy/IMG_0220.JPG" TargetMode="External"/></Relationships>
</file>

<file path=ppt/slides/_rels/slide8.xml.rels><?xml version="1.0" encoding="UTF-8" standalone="yes"?>
<Relationships xmlns="http://schemas.openxmlformats.org/package/2006/relationships"><Relationship Id="rId4"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North American Underground Facilities</a:t>
            </a:r>
            <a:endParaRPr lang="en-US" cap="small" dirty="0"/>
          </a:p>
        </p:txBody>
      </p:sp>
      <p:sp>
        <p:nvSpPr>
          <p:cNvPr id="3" name="Subtitle 2"/>
          <p:cNvSpPr>
            <a:spLocks noGrp="1"/>
          </p:cNvSpPr>
          <p:nvPr>
            <p:ph type="subTitle" idx="1"/>
          </p:nvPr>
        </p:nvSpPr>
        <p:spPr/>
        <p:txBody>
          <a:bodyPr>
            <a:normAutofit/>
          </a:bodyPr>
          <a:lstStyle/>
          <a:p>
            <a:r>
              <a:rPr lang="en-US" dirty="0" smtClean="0"/>
              <a:t>Reyco Henning</a:t>
            </a:r>
          </a:p>
          <a:p>
            <a:r>
              <a:rPr lang="en-US" dirty="0" smtClean="0"/>
              <a:t>LRT 2010</a:t>
            </a:r>
          </a:p>
          <a:p>
            <a:r>
              <a:rPr lang="en-US" dirty="0" smtClean="0"/>
              <a:t>Sudbury, ON</a:t>
            </a:r>
            <a:endParaRPr lang="en-US" dirty="0"/>
          </a:p>
        </p:txBody>
      </p:sp>
      <p:pic>
        <p:nvPicPr>
          <p:cNvPr id="4" name="Picture 3"/>
          <p:cNvPicPr>
            <a:picLocks noChangeAspect="1"/>
          </p:cNvPicPr>
          <p:nvPr/>
        </p:nvPicPr>
        <p:blipFill>
          <a:blip r:embed="rId3"/>
          <a:stretch>
            <a:fillRect/>
          </a:stretch>
        </p:blipFill>
        <p:spPr>
          <a:xfrm>
            <a:off x="0" y="1"/>
            <a:ext cx="3733800" cy="1035281"/>
          </a:xfrm>
          <a:prstGeom prst="rect">
            <a:avLst/>
          </a:prstGeom>
        </p:spPr>
      </p:pic>
      <p:pic>
        <p:nvPicPr>
          <p:cNvPr id="5" name="Picture 4"/>
          <p:cNvPicPr>
            <a:picLocks noChangeAspect="1" noChangeArrowheads="1"/>
          </p:cNvPicPr>
          <p:nvPr/>
        </p:nvPicPr>
        <p:blipFill>
          <a:blip r:embed="rId4"/>
          <a:srcRect/>
          <a:stretch>
            <a:fillRect/>
          </a:stretch>
        </p:blipFill>
        <p:spPr bwMode="auto">
          <a:xfrm>
            <a:off x="7696200" y="0"/>
            <a:ext cx="1447800" cy="1117449"/>
          </a:xfrm>
          <a:prstGeom prst="rect">
            <a:avLst/>
          </a:prstGeom>
          <a:noFill/>
          <a:ln w="25400">
            <a:noFill/>
            <a:miter lim="800000"/>
            <a:headEnd/>
            <a:tailEnd type="none" w="lg" len="lg"/>
          </a:ln>
          <a:effectLst/>
        </p:spPr>
      </p:pic>
      <p:sp>
        <p:nvSpPr>
          <p:cNvPr id="6" name="Date Placeholder 5"/>
          <p:cNvSpPr>
            <a:spLocks noGrp="1"/>
          </p:cNvSpPr>
          <p:nvPr>
            <p:ph type="dt" sz="half" idx="10"/>
          </p:nvPr>
        </p:nvSpPr>
        <p:spPr/>
        <p:txBody>
          <a:bodyPr/>
          <a:lstStyle/>
          <a:p>
            <a:r>
              <a:rPr lang="en-US" smtClean="0"/>
              <a:t>8/28/10</a:t>
            </a:r>
            <a:endParaRPr lang="en-US"/>
          </a:p>
        </p:txBody>
      </p:sp>
      <p:sp>
        <p:nvSpPr>
          <p:cNvPr id="7" name="Slide Number Placeholder 6"/>
          <p:cNvSpPr>
            <a:spLocks noGrp="1"/>
          </p:cNvSpPr>
          <p:nvPr>
            <p:ph type="sldNum" sz="quarter" idx="12"/>
          </p:nvPr>
        </p:nvSpPr>
        <p:spPr/>
        <p:txBody>
          <a:bodyPr/>
          <a:lstStyle/>
          <a:p>
            <a:fld id="{542E01DB-2499-5147-BC64-31DF746B1AA0}" type="slidenum">
              <a:rPr lang="en-US" smtClean="0"/>
              <a:pPr/>
              <a:t>1</a:t>
            </a:fld>
            <a:endParaRPr lang="en-US"/>
          </a:p>
        </p:txBody>
      </p:sp>
      <p:sp>
        <p:nvSpPr>
          <p:cNvPr id="8" name="Footer Placeholder 7"/>
          <p:cNvSpPr>
            <a:spLocks noGrp="1"/>
          </p:cNvSpPr>
          <p:nvPr>
            <p:ph type="ftr" sz="quarter" idx="11"/>
          </p:nvPr>
        </p:nvSpPr>
        <p:spPr/>
        <p:txBody>
          <a:bodyPr/>
          <a:lstStyle/>
          <a:p>
            <a:r>
              <a:rPr lang="en-US" smtClean="0"/>
              <a:t>Reyco Henning - LRT2010</a:t>
            </a: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1590675" y="133350"/>
            <a:ext cx="6029325" cy="769938"/>
          </a:xfrm>
          <a:prstGeom prst="rect">
            <a:avLst/>
          </a:prstGeom>
          <a:noFill/>
        </p:spPr>
        <p:txBody>
          <a:bodyPr wrap="none">
            <a:spAutoFit/>
          </a:bodyPr>
          <a:lstStyle/>
          <a:p>
            <a:pPr fontAlgn="auto">
              <a:spcBef>
                <a:spcPts val="0"/>
              </a:spcBef>
              <a:spcAft>
                <a:spcPts val="0"/>
              </a:spcAft>
              <a:defRPr/>
            </a:pPr>
            <a:r>
              <a:rPr lang="en-US" sz="4400" dirty="0">
                <a:solidFill>
                  <a:srgbClr val="C00202"/>
                </a:solidFill>
                <a:latin typeface="Helvetica Neue"/>
                <a:ea typeface="+mn-ea"/>
                <a:cs typeface="+mn-cs"/>
              </a:rPr>
              <a:t>A database for the LBF</a:t>
            </a:r>
          </a:p>
        </p:txBody>
      </p:sp>
      <p:pic>
        <p:nvPicPr>
          <p:cNvPr id="20484" name="Picture 6"/>
          <p:cNvPicPr>
            <a:picLocks noChangeAspect="1"/>
          </p:cNvPicPr>
          <p:nvPr/>
        </p:nvPicPr>
        <p:blipFill>
          <a:blip r:embed="rId2"/>
          <a:srcRect r="70239"/>
          <a:stretch>
            <a:fillRect/>
          </a:stretch>
        </p:blipFill>
        <p:spPr bwMode="auto">
          <a:xfrm>
            <a:off x="457200" y="1360488"/>
            <a:ext cx="1981200" cy="4887912"/>
          </a:xfrm>
          <a:prstGeom prst="rect">
            <a:avLst/>
          </a:prstGeom>
          <a:noFill/>
          <a:ln w="9525">
            <a:noFill/>
            <a:miter lim="800000"/>
            <a:headEnd/>
            <a:tailEnd/>
          </a:ln>
        </p:spPr>
      </p:pic>
      <p:sp>
        <p:nvSpPr>
          <p:cNvPr id="20485" name="TextBox 8"/>
          <p:cNvSpPr txBox="1">
            <a:spLocks noChangeArrowheads="1"/>
          </p:cNvSpPr>
          <p:nvPr/>
        </p:nvSpPr>
        <p:spPr bwMode="auto">
          <a:xfrm>
            <a:off x="3070225" y="1828800"/>
            <a:ext cx="5943707" cy="1231106"/>
          </a:xfrm>
          <a:prstGeom prst="rect">
            <a:avLst/>
          </a:prstGeom>
          <a:noFill/>
          <a:ln w="9525">
            <a:noFill/>
            <a:miter lim="800000"/>
            <a:headEnd/>
            <a:tailEnd/>
          </a:ln>
        </p:spPr>
        <p:txBody>
          <a:bodyPr wrap="none">
            <a:prstTxWarp prst="textNoShape">
              <a:avLst/>
            </a:prstTxWarp>
            <a:spAutoFit/>
          </a:bodyPr>
          <a:lstStyle/>
          <a:p>
            <a:pPr>
              <a:spcAft>
                <a:spcPts val="1200"/>
              </a:spcAft>
            </a:pPr>
            <a:r>
              <a:rPr lang="en-US" dirty="0" smtClean="0">
                <a:latin typeface="Helvetica Neue" pitchFamily="21" charset="0"/>
                <a:ea typeface="Helvetica Neue" pitchFamily="21" charset="0"/>
                <a:cs typeface="Helvetica Neue" pitchFamily="21" charset="0"/>
              </a:rPr>
              <a:t>Vast (since 1950’s) </a:t>
            </a:r>
            <a:r>
              <a:rPr lang="en-US" dirty="0">
                <a:latin typeface="Helvetica Neue" pitchFamily="21" charset="0"/>
                <a:ea typeface="Helvetica Neue" pitchFamily="21" charset="0"/>
                <a:cs typeface="Helvetica Neue" pitchFamily="21" charset="0"/>
              </a:rPr>
              <a:t>historical archive will be made public</a:t>
            </a:r>
            <a:endParaRPr lang="en-US" dirty="0">
              <a:solidFill>
                <a:srgbClr val="376092"/>
              </a:solidFill>
              <a:latin typeface="Helvetica Neue" pitchFamily="21" charset="0"/>
              <a:ea typeface="Helvetica Neue" pitchFamily="21" charset="0"/>
              <a:cs typeface="Helvetica Neue" pitchFamily="21" charset="0"/>
            </a:endParaRPr>
          </a:p>
          <a:p>
            <a:pPr lvl="1">
              <a:spcAft>
                <a:spcPts val="1200"/>
              </a:spcAft>
              <a:buFont typeface="Arial" pitchFamily="21" charset="0"/>
              <a:buChar char="•"/>
            </a:pPr>
            <a:r>
              <a:rPr lang="en-US" dirty="0">
                <a:solidFill>
                  <a:srgbClr val="376092"/>
                </a:solidFill>
                <a:latin typeface="Helvetica Neue" pitchFamily="21" charset="0"/>
                <a:ea typeface="Helvetica Neue" pitchFamily="21" charset="0"/>
                <a:cs typeface="Helvetica Neue" pitchFamily="21" charset="0"/>
              </a:rPr>
              <a:t> Robust database built with </a:t>
            </a:r>
            <a:r>
              <a:rPr lang="en-US" dirty="0" err="1">
                <a:solidFill>
                  <a:srgbClr val="376092"/>
                </a:solidFill>
                <a:latin typeface="Helvetica Neue" pitchFamily="21" charset="0"/>
                <a:ea typeface="Helvetica Neue" pitchFamily="21" charset="0"/>
                <a:cs typeface="Helvetica Neue" pitchFamily="21" charset="0"/>
              </a:rPr>
              <a:t>CouchDB</a:t>
            </a:r>
            <a:r>
              <a:rPr lang="en-US" dirty="0">
                <a:solidFill>
                  <a:srgbClr val="376092"/>
                </a:solidFill>
                <a:latin typeface="Helvetica Neue" pitchFamily="21" charset="0"/>
                <a:ea typeface="Helvetica Neue" pitchFamily="21" charset="0"/>
                <a:cs typeface="Helvetica Neue" pitchFamily="21" charset="0"/>
              </a:rPr>
              <a:t> </a:t>
            </a:r>
          </a:p>
          <a:p>
            <a:pPr lvl="1">
              <a:spcAft>
                <a:spcPts val="1200"/>
              </a:spcAft>
              <a:buFont typeface="Arial" pitchFamily="21" charset="0"/>
              <a:buChar char="•"/>
            </a:pPr>
            <a:r>
              <a:rPr lang="en-US" dirty="0">
                <a:solidFill>
                  <a:srgbClr val="376092"/>
                </a:solidFill>
                <a:latin typeface="Helvetica Neue" pitchFamily="21" charset="0"/>
                <a:ea typeface="Helvetica Neue" pitchFamily="21" charset="0"/>
                <a:cs typeface="Helvetica Neue" pitchFamily="21" charset="0"/>
              </a:rPr>
              <a:t> Web interface with powerful search </a:t>
            </a:r>
          </a:p>
        </p:txBody>
      </p:sp>
      <p:sp>
        <p:nvSpPr>
          <p:cNvPr id="11" name="TextBox 10"/>
          <p:cNvSpPr txBox="1"/>
          <p:nvPr/>
        </p:nvSpPr>
        <p:spPr>
          <a:xfrm>
            <a:off x="3078163" y="3494088"/>
            <a:ext cx="4506912" cy="1230312"/>
          </a:xfrm>
          <a:prstGeom prst="rect">
            <a:avLst/>
          </a:prstGeom>
          <a:noFill/>
        </p:spPr>
        <p:txBody>
          <a:bodyPr wrap="none">
            <a:spAutoFit/>
          </a:bodyPr>
          <a:lstStyle/>
          <a:p>
            <a:pPr fontAlgn="auto">
              <a:spcBef>
                <a:spcPts val="0"/>
              </a:spcBef>
              <a:spcAft>
                <a:spcPts val="1200"/>
              </a:spcAft>
              <a:defRPr/>
            </a:pPr>
            <a:r>
              <a:rPr lang="en-US" dirty="0">
                <a:latin typeface="Helvetica Neue"/>
                <a:ea typeface="+mn-ea"/>
                <a:cs typeface="Helvetica Neue"/>
              </a:rPr>
              <a:t>Dedicated database for each customer</a:t>
            </a:r>
            <a:endParaRPr lang="en-US" dirty="0">
              <a:solidFill>
                <a:srgbClr val="376092"/>
              </a:solidFill>
              <a:latin typeface="Helvetica Neue"/>
              <a:ea typeface="+mn-ea"/>
              <a:cs typeface="Helvetica Neue"/>
            </a:endParaRPr>
          </a:p>
          <a:p>
            <a:pPr lvl="1" fontAlgn="auto">
              <a:spcBef>
                <a:spcPts val="0"/>
              </a:spcBef>
              <a:spcAft>
                <a:spcPts val="1200"/>
              </a:spcAft>
              <a:buFont typeface="Arial"/>
              <a:buChar char="•"/>
              <a:defRPr/>
            </a:pPr>
            <a:r>
              <a:rPr lang="en-US" dirty="0">
                <a:solidFill>
                  <a:schemeClr val="accent1">
                    <a:lumMod val="75000"/>
                  </a:schemeClr>
                </a:solidFill>
                <a:latin typeface="Helvetica Neue"/>
                <a:ea typeface="+mn-ea"/>
                <a:cs typeface="Helvetica Neue"/>
              </a:rPr>
              <a:t> Separate and secure cloud storage</a:t>
            </a:r>
          </a:p>
          <a:p>
            <a:pPr lvl="1" fontAlgn="auto">
              <a:spcBef>
                <a:spcPts val="0"/>
              </a:spcBef>
              <a:spcAft>
                <a:spcPts val="1200"/>
              </a:spcAft>
              <a:buFont typeface="Arial"/>
              <a:buChar char="•"/>
              <a:defRPr/>
            </a:pPr>
            <a:r>
              <a:rPr lang="en-US" dirty="0">
                <a:solidFill>
                  <a:schemeClr val="accent1">
                    <a:lumMod val="75000"/>
                  </a:schemeClr>
                </a:solidFill>
                <a:latin typeface="Helvetica Neue"/>
                <a:ea typeface="+mn-ea"/>
                <a:cs typeface="Helvetica Neue"/>
              </a:rPr>
              <a:t> Identical, protected web interfaces</a:t>
            </a:r>
          </a:p>
        </p:txBody>
      </p:sp>
      <p:sp>
        <p:nvSpPr>
          <p:cNvPr id="12" name="TextBox 11"/>
          <p:cNvSpPr txBox="1"/>
          <p:nvPr/>
        </p:nvSpPr>
        <p:spPr>
          <a:xfrm>
            <a:off x="3081338" y="5105400"/>
            <a:ext cx="4030662" cy="800100"/>
          </a:xfrm>
          <a:prstGeom prst="rect">
            <a:avLst/>
          </a:prstGeom>
          <a:noFill/>
        </p:spPr>
        <p:txBody>
          <a:bodyPr wrap="none">
            <a:spAutoFit/>
          </a:bodyPr>
          <a:lstStyle/>
          <a:p>
            <a:pPr fontAlgn="auto">
              <a:spcBef>
                <a:spcPts val="0"/>
              </a:spcBef>
              <a:spcAft>
                <a:spcPts val="1200"/>
              </a:spcAft>
              <a:defRPr/>
            </a:pPr>
            <a:r>
              <a:rPr lang="en-US" dirty="0">
                <a:latin typeface="Helvetica Neue"/>
                <a:ea typeface="+mn-ea"/>
                <a:cs typeface="Helvetica Neue"/>
              </a:rPr>
              <a:t>Software will be open-sourced</a:t>
            </a:r>
            <a:endParaRPr lang="en-US" dirty="0">
              <a:solidFill>
                <a:srgbClr val="376092"/>
              </a:solidFill>
              <a:latin typeface="Helvetica Neue"/>
              <a:ea typeface="+mn-ea"/>
              <a:cs typeface="Helvetica Neue"/>
            </a:endParaRPr>
          </a:p>
          <a:p>
            <a:pPr lvl="1" fontAlgn="auto">
              <a:spcBef>
                <a:spcPts val="0"/>
              </a:spcBef>
              <a:spcAft>
                <a:spcPts val="1200"/>
              </a:spcAft>
              <a:buFont typeface="Arial"/>
              <a:buChar char="•"/>
              <a:defRPr/>
            </a:pPr>
            <a:r>
              <a:rPr lang="en-US" dirty="0">
                <a:solidFill>
                  <a:schemeClr val="accent1">
                    <a:lumMod val="75000"/>
                  </a:schemeClr>
                </a:solidFill>
                <a:latin typeface="Helvetica Neue"/>
                <a:ea typeface="+mn-ea"/>
                <a:cs typeface="Helvetica Neue"/>
              </a:rPr>
              <a:t> For use in the wider community</a:t>
            </a:r>
          </a:p>
        </p:txBody>
      </p:sp>
      <p:sp>
        <p:nvSpPr>
          <p:cNvPr id="13" name="Rectangle 12"/>
          <p:cNvSpPr/>
          <p:nvPr/>
        </p:nvSpPr>
        <p:spPr>
          <a:xfrm>
            <a:off x="719138" y="3090863"/>
            <a:ext cx="990600" cy="139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Date Placeholder 8"/>
          <p:cNvSpPr>
            <a:spLocks noGrp="1"/>
          </p:cNvSpPr>
          <p:nvPr>
            <p:ph type="dt" sz="half" idx="10"/>
          </p:nvPr>
        </p:nvSpPr>
        <p:spPr/>
        <p:txBody>
          <a:bodyPr/>
          <a:lstStyle/>
          <a:p>
            <a:r>
              <a:rPr lang="en-US" smtClean="0"/>
              <a:t>8/28/10</a:t>
            </a:r>
            <a:endParaRPr lang="en-US"/>
          </a:p>
        </p:txBody>
      </p:sp>
      <p:sp>
        <p:nvSpPr>
          <p:cNvPr id="10" name="Slide Number Placeholder 9"/>
          <p:cNvSpPr>
            <a:spLocks noGrp="1"/>
          </p:cNvSpPr>
          <p:nvPr>
            <p:ph type="sldNum" sz="quarter" idx="12"/>
          </p:nvPr>
        </p:nvSpPr>
        <p:spPr/>
        <p:txBody>
          <a:bodyPr/>
          <a:lstStyle/>
          <a:p>
            <a:fld id="{542E01DB-2499-5147-BC64-31DF746B1AA0}" type="slidenum">
              <a:rPr lang="en-US" smtClean="0"/>
              <a:pPr/>
              <a:t>10</a:t>
            </a:fld>
            <a:endParaRPr lang="en-US"/>
          </a:p>
        </p:txBody>
      </p:sp>
      <p:sp>
        <p:nvSpPr>
          <p:cNvPr id="14" name="Footer Placeholder 13"/>
          <p:cNvSpPr>
            <a:spLocks noGrp="1"/>
          </p:cNvSpPr>
          <p:nvPr>
            <p:ph type="ftr" sz="quarter" idx="11"/>
          </p:nvPr>
        </p:nvSpPr>
        <p:spPr/>
        <p:txBody>
          <a:bodyPr/>
          <a:lstStyle/>
          <a:p>
            <a:r>
              <a:rPr lang="en-US" smtClean="0"/>
              <a:t>Reyco Henning - LRT2010</a:t>
            </a:r>
            <a:endParaRPr lang="en-US"/>
          </a:p>
        </p:txBody>
      </p:sp>
      <p:sp>
        <p:nvSpPr>
          <p:cNvPr id="15" name="TextBox 14"/>
          <p:cNvSpPr txBox="1"/>
          <p:nvPr/>
        </p:nvSpPr>
        <p:spPr>
          <a:xfrm>
            <a:off x="3081338" y="1360488"/>
            <a:ext cx="2827066" cy="369332"/>
          </a:xfrm>
          <a:prstGeom prst="rect">
            <a:avLst/>
          </a:prstGeom>
          <a:noFill/>
        </p:spPr>
        <p:txBody>
          <a:bodyPr wrap="none" rtlCol="0">
            <a:spAutoFit/>
          </a:bodyPr>
          <a:lstStyle/>
          <a:p>
            <a:r>
              <a:rPr lang="en-US" dirty="0" smtClean="0"/>
              <a:t>Developed by J. Loach, LBNL</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1590675" y="133350"/>
            <a:ext cx="6029325" cy="769938"/>
          </a:xfrm>
          <a:prstGeom prst="rect">
            <a:avLst/>
          </a:prstGeom>
          <a:noFill/>
        </p:spPr>
        <p:txBody>
          <a:bodyPr wrap="none">
            <a:spAutoFit/>
          </a:bodyPr>
          <a:lstStyle/>
          <a:p>
            <a:pPr fontAlgn="auto">
              <a:spcBef>
                <a:spcPts val="0"/>
              </a:spcBef>
              <a:spcAft>
                <a:spcPts val="0"/>
              </a:spcAft>
              <a:defRPr/>
            </a:pPr>
            <a:r>
              <a:rPr lang="en-US" sz="4400" dirty="0">
                <a:solidFill>
                  <a:srgbClr val="C00202"/>
                </a:solidFill>
                <a:latin typeface="Helvetica Neue"/>
                <a:ea typeface="+mn-ea"/>
                <a:cs typeface="+mn-cs"/>
              </a:rPr>
              <a:t>A database for the LBF</a:t>
            </a:r>
          </a:p>
        </p:txBody>
      </p:sp>
      <p:pic>
        <p:nvPicPr>
          <p:cNvPr id="21508" name="Picture 6"/>
          <p:cNvPicPr>
            <a:picLocks noChangeAspect="1"/>
          </p:cNvPicPr>
          <p:nvPr/>
        </p:nvPicPr>
        <p:blipFill>
          <a:blip r:embed="rId2"/>
          <a:srcRect/>
          <a:stretch>
            <a:fillRect/>
          </a:stretch>
        </p:blipFill>
        <p:spPr bwMode="auto">
          <a:xfrm>
            <a:off x="1308100" y="1360488"/>
            <a:ext cx="6656388" cy="4887912"/>
          </a:xfrm>
          <a:prstGeom prst="rect">
            <a:avLst/>
          </a:prstGeom>
          <a:noFill/>
          <a:ln w="9525">
            <a:noFill/>
            <a:miter lim="800000"/>
            <a:headEnd/>
            <a:tailEnd/>
          </a:ln>
        </p:spPr>
      </p:pic>
      <p:sp>
        <p:nvSpPr>
          <p:cNvPr id="7" name="Date Placeholder 6"/>
          <p:cNvSpPr>
            <a:spLocks noGrp="1"/>
          </p:cNvSpPr>
          <p:nvPr>
            <p:ph type="dt" sz="half" idx="10"/>
          </p:nvPr>
        </p:nvSpPr>
        <p:spPr/>
        <p:txBody>
          <a:bodyPr/>
          <a:lstStyle/>
          <a:p>
            <a:r>
              <a:rPr lang="en-US" smtClean="0"/>
              <a:t>8/28/10</a:t>
            </a:r>
            <a:endParaRPr lang="en-US"/>
          </a:p>
        </p:txBody>
      </p:sp>
      <p:sp>
        <p:nvSpPr>
          <p:cNvPr id="8" name="Slide Number Placeholder 7"/>
          <p:cNvSpPr>
            <a:spLocks noGrp="1"/>
          </p:cNvSpPr>
          <p:nvPr>
            <p:ph type="sldNum" sz="quarter" idx="12"/>
          </p:nvPr>
        </p:nvSpPr>
        <p:spPr/>
        <p:txBody>
          <a:bodyPr/>
          <a:lstStyle/>
          <a:p>
            <a:fld id="{542E01DB-2499-5147-BC64-31DF746B1AA0}" type="slidenum">
              <a:rPr lang="en-US" smtClean="0"/>
              <a:pPr/>
              <a:t>11</a:t>
            </a:fld>
            <a:endParaRPr lang="en-US"/>
          </a:p>
        </p:txBody>
      </p:sp>
      <p:sp>
        <p:nvSpPr>
          <p:cNvPr id="9" name="Footer Placeholder 8"/>
          <p:cNvSpPr>
            <a:spLocks noGrp="1"/>
          </p:cNvSpPr>
          <p:nvPr>
            <p:ph type="ftr" sz="quarter" idx="11"/>
          </p:nvPr>
        </p:nvSpPr>
        <p:spPr/>
        <p:txBody>
          <a:bodyPr/>
          <a:lstStyle/>
          <a:p>
            <a:r>
              <a:rPr lang="en-US" smtClean="0"/>
              <a:t>Reyco Henning - LRT2010</a:t>
            </a: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6666" y="685800"/>
            <a:ext cx="4643438" cy="1143000"/>
          </a:xfrm>
        </p:spPr>
        <p:txBody>
          <a:bodyPr>
            <a:normAutofit fontScale="90000"/>
          </a:bodyPr>
          <a:lstStyle/>
          <a:p>
            <a:r>
              <a:rPr lang="en-US" sz="3556" dirty="0" err="1" smtClean="0"/>
              <a:t>Kimballton</a:t>
            </a:r>
            <a:r>
              <a:rPr lang="en-US" sz="3556" dirty="0" smtClean="0"/>
              <a:t> Underground Research Facility (KURF)</a:t>
            </a:r>
            <a:br>
              <a:rPr lang="en-US" sz="3556" dirty="0" smtClean="0"/>
            </a:br>
            <a:r>
              <a:rPr lang="en-US" sz="2667" dirty="0" err="1" smtClean="0"/>
              <a:t>Ripplemead</a:t>
            </a:r>
            <a:r>
              <a:rPr lang="en-US" sz="2667" dirty="0" smtClean="0"/>
              <a:t>, VA</a:t>
            </a:r>
            <a:r>
              <a:rPr lang="en-US" dirty="0" smtClean="0"/>
              <a:t/>
            </a:r>
            <a:br>
              <a:rPr lang="en-US" dirty="0" smtClean="0"/>
            </a:br>
            <a:endParaRPr lang="en-US" dirty="0"/>
          </a:p>
        </p:txBody>
      </p:sp>
      <p:sp>
        <p:nvSpPr>
          <p:cNvPr id="17" name="Content Placeholder 16"/>
          <p:cNvSpPr>
            <a:spLocks noGrp="1"/>
          </p:cNvSpPr>
          <p:nvPr>
            <p:ph idx="1"/>
          </p:nvPr>
        </p:nvSpPr>
        <p:spPr>
          <a:xfrm>
            <a:off x="457200" y="2044700"/>
            <a:ext cx="4643438" cy="4525963"/>
          </a:xfrm>
        </p:spPr>
        <p:txBody>
          <a:bodyPr>
            <a:normAutofit fontScale="70000" lnSpcReduction="20000"/>
          </a:bodyPr>
          <a:lstStyle/>
          <a:p>
            <a:r>
              <a:rPr lang="en-US" dirty="0" smtClean="0"/>
              <a:t>30 min drive from Virginia Tech</a:t>
            </a:r>
          </a:p>
          <a:p>
            <a:r>
              <a:rPr lang="en-US" dirty="0" smtClean="0"/>
              <a:t>1450 </a:t>
            </a:r>
            <a:r>
              <a:rPr lang="en-US" dirty="0" err="1" smtClean="0"/>
              <a:t>mwe</a:t>
            </a:r>
            <a:r>
              <a:rPr lang="en-US" dirty="0" smtClean="0"/>
              <a:t>, 14 </a:t>
            </a:r>
            <a:r>
              <a:rPr lang="en-US" dirty="0" err="1" smtClean="0"/>
              <a:t>th</a:t>
            </a:r>
            <a:r>
              <a:rPr lang="en-US" dirty="0" smtClean="0"/>
              <a:t> level</a:t>
            </a:r>
          </a:p>
          <a:p>
            <a:r>
              <a:rPr lang="en-US" dirty="0" smtClean="0"/>
              <a:t>Drive in access (even for bus!)</a:t>
            </a:r>
          </a:p>
          <a:p>
            <a:r>
              <a:rPr lang="en-US" dirty="0" smtClean="0"/>
              <a:t>Power, mine water,  </a:t>
            </a:r>
            <a:r>
              <a:rPr lang="en-US" dirty="0" err="1" smtClean="0"/>
              <a:t>ethernet</a:t>
            </a:r>
            <a:r>
              <a:rPr lang="en-US" dirty="0" smtClean="0"/>
              <a:t>, phone</a:t>
            </a:r>
          </a:p>
          <a:p>
            <a:r>
              <a:rPr lang="en-US" dirty="0" smtClean="0"/>
              <a:t>Part-time staff</a:t>
            </a:r>
          </a:p>
          <a:p>
            <a:r>
              <a:rPr lang="en-US" dirty="0" smtClean="0"/>
              <a:t>1-3 </a:t>
            </a:r>
            <a:r>
              <a:rPr lang="en-US" dirty="0" err="1" smtClean="0"/>
              <a:t>pCi/l</a:t>
            </a:r>
            <a:r>
              <a:rPr lang="en-US" dirty="0" smtClean="0"/>
              <a:t> </a:t>
            </a:r>
            <a:r>
              <a:rPr lang="en-US" dirty="0" err="1" smtClean="0"/>
              <a:t>Rn</a:t>
            </a:r>
            <a:endParaRPr lang="en-US" dirty="0" smtClean="0"/>
          </a:p>
          <a:p>
            <a:r>
              <a:rPr lang="en-US" dirty="0" smtClean="0"/>
              <a:t>Experiments:</a:t>
            </a:r>
          </a:p>
          <a:p>
            <a:pPr lvl="1"/>
            <a:r>
              <a:rPr lang="en-US" dirty="0" smtClean="0"/>
              <a:t>LB Assay</a:t>
            </a:r>
          </a:p>
          <a:p>
            <a:pPr lvl="1"/>
            <a:r>
              <a:rPr lang="en-US" dirty="0" smtClean="0"/>
              <a:t>MAJORANA Prototype (MALBEK)</a:t>
            </a:r>
          </a:p>
          <a:p>
            <a:pPr lvl="1"/>
            <a:r>
              <a:rPr lang="en-US" dirty="0" smtClean="0"/>
              <a:t>Double-beta decay to Excited States</a:t>
            </a:r>
          </a:p>
          <a:p>
            <a:r>
              <a:rPr lang="en-US" dirty="0" smtClean="0"/>
              <a:t>Future:</a:t>
            </a:r>
          </a:p>
          <a:p>
            <a:pPr lvl="1"/>
            <a:r>
              <a:rPr lang="en-US" dirty="0" smtClean="0"/>
              <a:t>Mini-LENS, neutron detector</a:t>
            </a:r>
            <a:endParaRPr lang="en-US" dirty="0"/>
          </a:p>
        </p:txBody>
      </p:sp>
      <p:sp>
        <p:nvSpPr>
          <p:cNvPr id="9" name="Date Placeholder 8"/>
          <p:cNvSpPr>
            <a:spLocks noGrp="1"/>
          </p:cNvSpPr>
          <p:nvPr>
            <p:ph type="dt" sz="half" idx="10"/>
          </p:nvPr>
        </p:nvSpPr>
        <p:spPr/>
        <p:txBody>
          <a:bodyPr/>
          <a:lstStyle/>
          <a:p>
            <a:r>
              <a:rPr lang="en-US" smtClean="0"/>
              <a:t>11/24/08</a:t>
            </a:r>
            <a:endParaRPr lang="en-US"/>
          </a:p>
        </p:txBody>
      </p:sp>
      <p:sp>
        <p:nvSpPr>
          <p:cNvPr id="12" name="Footer Placeholder 11"/>
          <p:cNvSpPr>
            <a:spLocks noGrp="1"/>
          </p:cNvSpPr>
          <p:nvPr>
            <p:ph type="ftr" sz="quarter" idx="11"/>
          </p:nvPr>
        </p:nvSpPr>
        <p:spPr/>
        <p:txBody>
          <a:bodyPr/>
          <a:lstStyle/>
          <a:p>
            <a:r>
              <a:rPr lang="en-US" smtClean="0"/>
              <a:t>R. Henning, NCA&amp;T Colloquium</a:t>
            </a:r>
            <a:endParaRPr lang="en-US"/>
          </a:p>
        </p:txBody>
      </p:sp>
      <p:sp>
        <p:nvSpPr>
          <p:cNvPr id="11" name="Slide Number Placeholder 10"/>
          <p:cNvSpPr>
            <a:spLocks noGrp="1"/>
          </p:cNvSpPr>
          <p:nvPr>
            <p:ph type="sldNum" sz="quarter" idx="12"/>
          </p:nvPr>
        </p:nvSpPr>
        <p:spPr/>
        <p:txBody>
          <a:bodyPr/>
          <a:lstStyle/>
          <a:p>
            <a:fld id="{87DD109D-0504-AC4E-BB59-59B8C98CDD6C}" type="slidenum">
              <a:rPr lang="en-US" smtClean="0"/>
              <a:pPr/>
              <a:t>12</a:t>
            </a:fld>
            <a:endParaRPr lang="en-US"/>
          </a:p>
        </p:txBody>
      </p:sp>
      <p:pic>
        <p:nvPicPr>
          <p:cNvPr id="8" name="Picture 7"/>
          <p:cNvPicPr>
            <a:picLocks noChangeAspect="1"/>
          </p:cNvPicPr>
          <p:nvPr/>
        </p:nvPicPr>
        <p:blipFill>
          <a:blip r:embed="rId2"/>
          <a:stretch>
            <a:fillRect/>
          </a:stretch>
        </p:blipFill>
        <p:spPr>
          <a:xfrm>
            <a:off x="5100638" y="277412"/>
            <a:ext cx="3879850" cy="2950376"/>
          </a:xfrm>
          <a:prstGeom prst="rect">
            <a:avLst/>
          </a:prstGeom>
        </p:spPr>
      </p:pic>
      <p:pic>
        <p:nvPicPr>
          <p:cNvPr id="18" name="Picture 17"/>
          <p:cNvPicPr>
            <a:picLocks noChangeAspect="1"/>
          </p:cNvPicPr>
          <p:nvPr/>
        </p:nvPicPr>
        <p:blipFill>
          <a:blip r:embed="rId3"/>
          <a:stretch>
            <a:fillRect/>
          </a:stretch>
        </p:blipFill>
        <p:spPr>
          <a:xfrm>
            <a:off x="5100104" y="3666328"/>
            <a:ext cx="3586695" cy="2690021"/>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8/28/10</a:t>
            </a:r>
            <a:endParaRPr lang="en-US"/>
          </a:p>
        </p:txBody>
      </p:sp>
      <p:sp>
        <p:nvSpPr>
          <p:cNvPr id="5" name="Footer Placeholder 4"/>
          <p:cNvSpPr>
            <a:spLocks noGrp="1"/>
          </p:cNvSpPr>
          <p:nvPr>
            <p:ph type="ftr" sz="quarter" idx="11"/>
          </p:nvPr>
        </p:nvSpPr>
        <p:spPr/>
        <p:txBody>
          <a:bodyPr/>
          <a:lstStyle/>
          <a:p>
            <a:r>
              <a:rPr lang="en-US" smtClean="0"/>
              <a:t>Reyco Henning - LRT2010</a:t>
            </a:r>
            <a:endParaRPr lang="en-US"/>
          </a:p>
        </p:txBody>
      </p:sp>
      <p:sp>
        <p:nvSpPr>
          <p:cNvPr id="6" name="Slide Number Placeholder 5"/>
          <p:cNvSpPr>
            <a:spLocks noGrp="1"/>
          </p:cNvSpPr>
          <p:nvPr>
            <p:ph type="sldNum" sz="quarter" idx="12"/>
          </p:nvPr>
        </p:nvSpPr>
        <p:spPr/>
        <p:txBody>
          <a:bodyPr/>
          <a:lstStyle/>
          <a:p>
            <a:fld id="{542E01DB-2499-5147-BC64-31DF746B1AA0}" type="slidenum">
              <a:rPr lang="en-US" smtClean="0"/>
              <a:pPr/>
              <a:t>13</a:t>
            </a:fld>
            <a:endParaRPr lang="en-US"/>
          </a:p>
        </p:txBody>
      </p:sp>
      <p:pic>
        <p:nvPicPr>
          <p:cNvPr id="8" name="Picture 7"/>
          <p:cNvPicPr>
            <a:picLocks noChangeAspect="1"/>
          </p:cNvPicPr>
          <p:nvPr/>
        </p:nvPicPr>
        <p:blipFill>
          <a:blip r:embed="rId2"/>
          <a:stretch>
            <a:fillRect/>
          </a:stretch>
        </p:blipFill>
        <p:spPr>
          <a:xfrm>
            <a:off x="824777" y="533400"/>
            <a:ext cx="7457016" cy="559276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Status</a:t>
            </a:r>
            <a:endParaRPr lang="en-US" dirty="0"/>
          </a:p>
        </p:txBody>
      </p:sp>
      <p:sp>
        <p:nvSpPr>
          <p:cNvPr id="4" name="Date Placeholder 3"/>
          <p:cNvSpPr>
            <a:spLocks noGrp="1"/>
          </p:cNvSpPr>
          <p:nvPr>
            <p:ph type="dt" sz="half" idx="10"/>
          </p:nvPr>
        </p:nvSpPr>
        <p:spPr/>
        <p:txBody>
          <a:bodyPr/>
          <a:lstStyle/>
          <a:p>
            <a:r>
              <a:rPr lang="en-US" smtClean="0"/>
              <a:t>8/28/10</a:t>
            </a:r>
            <a:endParaRPr lang="en-US"/>
          </a:p>
        </p:txBody>
      </p:sp>
      <p:sp>
        <p:nvSpPr>
          <p:cNvPr id="5" name="Footer Placeholder 4"/>
          <p:cNvSpPr>
            <a:spLocks noGrp="1"/>
          </p:cNvSpPr>
          <p:nvPr>
            <p:ph type="ftr" sz="quarter" idx="11"/>
          </p:nvPr>
        </p:nvSpPr>
        <p:spPr/>
        <p:txBody>
          <a:bodyPr/>
          <a:lstStyle/>
          <a:p>
            <a:r>
              <a:rPr lang="en-US" smtClean="0"/>
              <a:t>Reyco Henning - LRT2010</a:t>
            </a:r>
            <a:endParaRPr lang="en-US"/>
          </a:p>
        </p:txBody>
      </p:sp>
      <p:sp>
        <p:nvSpPr>
          <p:cNvPr id="6" name="Slide Number Placeholder 5"/>
          <p:cNvSpPr>
            <a:spLocks noGrp="1"/>
          </p:cNvSpPr>
          <p:nvPr>
            <p:ph type="sldNum" sz="quarter" idx="12"/>
          </p:nvPr>
        </p:nvSpPr>
        <p:spPr/>
        <p:txBody>
          <a:bodyPr/>
          <a:lstStyle/>
          <a:p>
            <a:fld id="{542E01DB-2499-5147-BC64-31DF746B1AA0}" type="slidenum">
              <a:rPr lang="en-US" smtClean="0"/>
              <a:pPr/>
              <a:t>14</a:t>
            </a:fld>
            <a:endParaRPr lang="en-US"/>
          </a:p>
        </p:txBody>
      </p:sp>
      <p:pic>
        <p:nvPicPr>
          <p:cNvPr id="8" name="Picture 7"/>
          <p:cNvPicPr>
            <a:picLocks noChangeAspect="1"/>
          </p:cNvPicPr>
          <p:nvPr/>
        </p:nvPicPr>
        <p:blipFill>
          <a:blip r:embed="rId2"/>
          <a:stretch>
            <a:fillRect/>
          </a:stretch>
        </p:blipFill>
        <p:spPr>
          <a:xfrm>
            <a:off x="1397000" y="1502833"/>
            <a:ext cx="6623050" cy="441536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dirty="0" smtClean="0"/>
              <a:t>Future</a:t>
            </a:r>
            <a:endParaRPr lang="en-US" dirty="0"/>
          </a:p>
        </p:txBody>
      </p:sp>
      <p:pic>
        <p:nvPicPr>
          <p:cNvPr id="8" name="Content Placeholder 7" descr="kurf.jpg"/>
          <p:cNvPicPr>
            <a:picLocks noGrp="1" noChangeAspect="1"/>
          </p:cNvPicPr>
          <p:nvPr>
            <p:ph idx="1"/>
          </p:nvPr>
        </p:nvPicPr>
        <p:blipFill>
          <a:blip r:embed="rId2"/>
          <a:srcRect l="-15449" r="-15449"/>
          <a:stretch>
            <a:fillRect/>
          </a:stretch>
        </p:blipFill>
        <p:spPr>
          <a:xfrm>
            <a:off x="6869" y="1143000"/>
            <a:ext cx="9060931" cy="4983163"/>
          </a:xfrm>
        </p:spPr>
      </p:pic>
      <p:sp>
        <p:nvSpPr>
          <p:cNvPr id="4" name="Date Placeholder 3"/>
          <p:cNvSpPr>
            <a:spLocks noGrp="1"/>
          </p:cNvSpPr>
          <p:nvPr>
            <p:ph type="dt" sz="half" idx="10"/>
          </p:nvPr>
        </p:nvSpPr>
        <p:spPr/>
        <p:txBody>
          <a:bodyPr/>
          <a:lstStyle/>
          <a:p>
            <a:r>
              <a:rPr lang="en-US" smtClean="0"/>
              <a:t>8/28/10</a:t>
            </a:r>
            <a:endParaRPr lang="en-US"/>
          </a:p>
        </p:txBody>
      </p:sp>
      <p:sp>
        <p:nvSpPr>
          <p:cNvPr id="5" name="Footer Placeholder 4"/>
          <p:cNvSpPr>
            <a:spLocks noGrp="1"/>
          </p:cNvSpPr>
          <p:nvPr>
            <p:ph type="ftr" sz="quarter" idx="11"/>
          </p:nvPr>
        </p:nvSpPr>
        <p:spPr/>
        <p:txBody>
          <a:bodyPr/>
          <a:lstStyle/>
          <a:p>
            <a:r>
              <a:rPr lang="en-US" smtClean="0"/>
              <a:t>Reyco Henning - LRT2010</a:t>
            </a:r>
            <a:endParaRPr lang="en-US"/>
          </a:p>
        </p:txBody>
      </p:sp>
      <p:sp>
        <p:nvSpPr>
          <p:cNvPr id="6" name="Slide Number Placeholder 5"/>
          <p:cNvSpPr>
            <a:spLocks noGrp="1"/>
          </p:cNvSpPr>
          <p:nvPr>
            <p:ph type="sldNum" sz="quarter" idx="12"/>
          </p:nvPr>
        </p:nvSpPr>
        <p:spPr/>
        <p:txBody>
          <a:bodyPr/>
          <a:lstStyle/>
          <a:p>
            <a:fld id="{542E01DB-2499-5147-BC64-31DF746B1AA0}" type="slidenum">
              <a:rPr lang="en-US" smtClean="0"/>
              <a:pPr/>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9874" name="Picture 2" descr="Aerial with rail spur"/>
          <p:cNvPicPr>
            <a:picLocks noChangeAspect="1" noChangeArrowheads="1"/>
          </p:cNvPicPr>
          <p:nvPr/>
        </p:nvPicPr>
        <p:blipFill>
          <a:blip r:embed="rId3"/>
          <a:srcRect/>
          <a:stretch>
            <a:fillRect/>
          </a:stretch>
        </p:blipFill>
        <p:spPr bwMode="auto">
          <a:xfrm>
            <a:off x="1641966" y="1216906"/>
            <a:ext cx="5717229" cy="4331406"/>
          </a:xfrm>
          <a:prstGeom prst="rect">
            <a:avLst/>
          </a:prstGeom>
          <a:noFill/>
          <a:ln w="9525">
            <a:noFill/>
            <a:miter lim="800000"/>
            <a:headEnd/>
            <a:tailEnd/>
          </a:ln>
        </p:spPr>
      </p:pic>
      <p:sp>
        <p:nvSpPr>
          <p:cNvPr id="79880" name="Text Box 8"/>
          <p:cNvSpPr txBox="1">
            <a:spLocks noChangeArrowheads="1"/>
          </p:cNvSpPr>
          <p:nvPr/>
        </p:nvSpPr>
        <p:spPr bwMode="auto">
          <a:xfrm>
            <a:off x="1641966" y="5775325"/>
            <a:ext cx="6400800" cy="581025"/>
          </a:xfrm>
          <a:prstGeom prst="rect">
            <a:avLst/>
          </a:prstGeom>
          <a:noFill/>
          <a:ln w="9525">
            <a:noFill/>
            <a:miter lim="800000"/>
            <a:headEnd/>
            <a:tailEnd/>
          </a:ln>
          <a:effectLst/>
        </p:spPr>
        <p:txBody>
          <a:bodyPr>
            <a:prstTxWarp prst="textNoShape">
              <a:avLst/>
            </a:prstTxWarp>
            <a:spAutoFit/>
          </a:bodyPr>
          <a:lstStyle/>
          <a:p>
            <a:pPr algn="l">
              <a:spcBef>
                <a:spcPct val="50000"/>
              </a:spcBef>
            </a:pPr>
            <a:r>
              <a:rPr lang="en-US" sz="1600" b="1" dirty="0" smtClean="0">
                <a:effectLst>
                  <a:outerShdw blurRad="38100" dist="38100" dir="2700000" algn="tl">
                    <a:srgbClr val="FFFFFF"/>
                  </a:outerShdw>
                </a:effectLst>
              </a:rPr>
              <a:t>DOE Lab! ~1700mwe</a:t>
            </a:r>
            <a:br>
              <a:rPr lang="en-US" sz="1600" b="1" dirty="0" smtClean="0">
                <a:effectLst>
                  <a:outerShdw blurRad="38100" dist="38100" dir="2700000" algn="tl">
                    <a:srgbClr val="FFFFFF"/>
                  </a:outerShdw>
                </a:effectLst>
              </a:rPr>
            </a:br>
            <a:r>
              <a:rPr lang="en-US" sz="1600" b="1" dirty="0">
                <a:effectLst>
                  <a:outerShdw blurRad="38100" dist="38100" dir="2700000" algn="tl">
                    <a:srgbClr val="FFFFFF"/>
                  </a:outerShdw>
                </a:effectLst>
              </a:rPr>
              <a:t>	</a:t>
            </a:r>
            <a:endParaRPr lang="en-US" b="1" dirty="0">
              <a:solidFill>
                <a:srgbClr val="FF0000"/>
              </a:solidFill>
              <a:effectLst>
                <a:outerShdw blurRad="38100" dist="38100" dir="2700000" algn="tl">
                  <a:srgbClr val="000000"/>
                </a:outerShdw>
              </a:effectLst>
            </a:endParaRPr>
          </a:p>
        </p:txBody>
      </p:sp>
      <p:sp>
        <p:nvSpPr>
          <p:cNvPr id="79882" name="Rectangle 10"/>
          <p:cNvSpPr>
            <a:spLocks noGrp="1" noChangeArrowheads="1"/>
          </p:cNvSpPr>
          <p:nvPr>
            <p:ph type="title"/>
          </p:nvPr>
        </p:nvSpPr>
        <p:spPr>
          <a:xfrm flipH="1" flipV="1">
            <a:off x="990600" y="1752600"/>
            <a:ext cx="76200" cy="76200"/>
          </a:xfrm>
        </p:spPr>
        <p:txBody>
          <a:bodyPr>
            <a:normAutofit fontScale="90000"/>
          </a:bodyPr>
          <a:lstStyle/>
          <a:p>
            <a:r>
              <a:rPr lang="en-US" sz="800">
                <a:solidFill>
                  <a:schemeClr val="bg1"/>
                </a:solidFill>
              </a:rPr>
              <a:t>Location</a:t>
            </a:r>
          </a:p>
        </p:txBody>
      </p:sp>
      <p:sp>
        <p:nvSpPr>
          <p:cNvPr id="79883" name="Text Box 11"/>
          <p:cNvSpPr txBox="1">
            <a:spLocks noChangeArrowheads="1"/>
          </p:cNvSpPr>
          <p:nvPr/>
        </p:nvSpPr>
        <p:spPr bwMode="auto">
          <a:xfrm>
            <a:off x="0" y="0"/>
            <a:ext cx="1905000" cy="366713"/>
          </a:xfrm>
          <a:prstGeom prst="rect">
            <a:avLst/>
          </a:prstGeom>
          <a:noFill/>
          <a:ln w="9525">
            <a:noFill/>
            <a:miter lim="800000"/>
            <a:headEnd/>
            <a:tailEnd/>
          </a:ln>
          <a:effectLst/>
        </p:spPr>
        <p:txBody>
          <a:bodyPr>
            <a:prstTxWarp prst="textNoShape">
              <a:avLst/>
            </a:prstTxWarp>
            <a:spAutoFit/>
          </a:bodyPr>
          <a:lstStyle/>
          <a:p>
            <a:pPr algn="l">
              <a:spcBef>
                <a:spcPct val="50000"/>
              </a:spcBef>
            </a:pPr>
            <a:endParaRPr lang="en-US"/>
          </a:p>
        </p:txBody>
      </p:sp>
      <p:sp>
        <p:nvSpPr>
          <p:cNvPr id="79884" name="Text Box 12"/>
          <p:cNvSpPr txBox="1">
            <a:spLocks noChangeArrowheads="1"/>
          </p:cNvSpPr>
          <p:nvPr/>
        </p:nvSpPr>
        <p:spPr bwMode="auto">
          <a:xfrm>
            <a:off x="1200088" y="0"/>
            <a:ext cx="6858000" cy="1200329"/>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en-US" sz="3600" dirty="0" smtClean="0"/>
              <a:t>Waste Isolation Pilot Plant (WIPP) </a:t>
            </a:r>
            <a:r>
              <a:rPr lang="en-US" sz="3600" dirty="0" err="1" smtClean="0"/>
              <a:t>Carslbad</a:t>
            </a:r>
            <a:r>
              <a:rPr lang="en-US" sz="3600" dirty="0" smtClean="0"/>
              <a:t>, NM</a:t>
            </a:r>
            <a:endParaRPr lang="en-US" sz="3600" dirty="0"/>
          </a:p>
        </p:txBody>
      </p:sp>
      <p:sp>
        <p:nvSpPr>
          <p:cNvPr id="9" name="Date Placeholder 8"/>
          <p:cNvSpPr>
            <a:spLocks noGrp="1"/>
          </p:cNvSpPr>
          <p:nvPr>
            <p:ph type="dt" sz="half" idx="10"/>
          </p:nvPr>
        </p:nvSpPr>
        <p:spPr/>
        <p:txBody>
          <a:bodyPr/>
          <a:lstStyle/>
          <a:p>
            <a:r>
              <a:rPr lang="en-US" smtClean="0"/>
              <a:t>8/28/10</a:t>
            </a:r>
            <a:endParaRPr lang="en-US"/>
          </a:p>
        </p:txBody>
      </p:sp>
      <p:sp>
        <p:nvSpPr>
          <p:cNvPr id="10" name="Slide Number Placeholder 9"/>
          <p:cNvSpPr>
            <a:spLocks noGrp="1"/>
          </p:cNvSpPr>
          <p:nvPr>
            <p:ph type="sldNum" sz="quarter" idx="12"/>
          </p:nvPr>
        </p:nvSpPr>
        <p:spPr/>
        <p:txBody>
          <a:bodyPr/>
          <a:lstStyle/>
          <a:p>
            <a:fld id="{542E01DB-2499-5147-BC64-31DF746B1AA0}" type="slidenum">
              <a:rPr lang="en-US" smtClean="0"/>
              <a:pPr/>
              <a:t>16</a:t>
            </a:fld>
            <a:endParaRPr lang="en-US"/>
          </a:p>
        </p:txBody>
      </p:sp>
      <p:sp>
        <p:nvSpPr>
          <p:cNvPr id="11" name="Footer Placeholder 10"/>
          <p:cNvSpPr>
            <a:spLocks noGrp="1"/>
          </p:cNvSpPr>
          <p:nvPr>
            <p:ph type="ftr" sz="quarter" idx="11"/>
          </p:nvPr>
        </p:nvSpPr>
        <p:spPr/>
        <p:txBody>
          <a:bodyPr/>
          <a:lstStyle/>
          <a:p>
            <a:r>
              <a:rPr lang="en-US" smtClean="0"/>
              <a:t>Reyco Henning - LRT2010</a:t>
            </a: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20" name="Picture 12"/>
          <p:cNvPicPr>
            <a:picLocks noChangeAspect="1" noChangeArrowheads="1"/>
          </p:cNvPicPr>
          <p:nvPr/>
        </p:nvPicPr>
        <p:blipFill>
          <a:blip r:embed="rId2"/>
          <a:srcRect/>
          <a:stretch>
            <a:fillRect/>
          </a:stretch>
        </p:blipFill>
        <p:spPr bwMode="auto">
          <a:xfrm>
            <a:off x="190500" y="376238"/>
            <a:ext cx="8763000" cy="6105525"/>
          </a:xfrm>
          <a:prstGeom prst="rect">
            <a:avLst/>
          </a:prstGeom>
          <a:noFill/>
          <a:ln w="9525">
            <a:noFill/>
            <a:miter lim="800000"/>
            <a:headEnd/>
            <a:tailEnd/>
          </a:ln>
          <a:effectLst/>
        </p:spPr>
      </p:pic>
      <p:sp>
        <p:nvSpPr>
          <p:cNvPr id="3" name="Date Placeholder 2"/>
          <p:cNvSpPr>
            <a:spLocks noGrp="1"/>
          </p:cNvSpPr>
          <p:nvPr>
            <p:ph type="dt" sz="half" idx="10"/>
          </p:nvPr>
        </p:nvSpPr>
        <p:spPr/>
        <p:txBody>
          <a:bodyPr/>
          <a:lstStyle/>
          <a:p>
            <a:r>
              <a:rPr lang="en-US" smtClean="0"/>
              <a:t>8/28/10</a:t>
            </a:r>
            <a:endParaRPr lang="en-US"/>
          </a:p>
        </p:txBody>
      </p:sp>
      <p:sp>
        <p:nvSpPr>
          <p:cNvPr id="4" name="Slide Number Placeholder 3"/>
          <p:cNvSpPr>
            <a:spLocks noGrp="1"/>
          </p:cNvSpPr>
          <p:nvPr>
            <p:ph type="sldNum" sz="quarter" idx="12"/>
          </p:nvPr>
        </p:nvSpPr>
        <p:spPr/>
        <p:txBody>
          <a:bodyPr/>
          <a:lstStyle/>
          <a:p>
            <a:fld id="{542E01DB-2499-5147-BC64-31DF746B1AA0}" type="slidenum">
              <a:rPr lang="en-US" smtClean="0"/>
              <a:pPr/>
              <a:t>17</a:t>
            </a:fld>
            <a:endParaRPr lang="en-US"/>
          </a:p>
        </p:txBody>
      </p:sp>
      <p:sp>
        <p:nvSpPr>
          <p:cNvPr id="5" name="Footer Placeholder 4"/>
          <p:cNvSpPr>
            <a:spLocks noGrp="1"/>
          </p:cNvSpPr>
          <p:nvPr>
            <p:ph type="ftr" sz="quarter" idx="11"/>
          </p:nvPr>
        </p:nvSpPr>
        <p:spPr/>
        <p:txBody>
          <a:bodyPr/>
          <a:lstStyle/>
          <a:p>
            <a:r>
              <a:rPr lang="en-US" smtClean="0"/>
              <a:t>Reyco Henning - LRT2010</a:t>
            </a: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53" name="Picture 13"/>
          <p:cNvPicPr>
            <a:picLocks noChangeAspect="1" noChangeArrowheads="1"/>
          </p:cNvPicPr>
          <p:nvPr/>
        </p:nvPicPr>
        <p:blipFill>
          <a:blip r:embed="rId2"/>
          <a:srcRect/>
          <a:stretch>
            <a:fillRect/>
          </a:stretch>
        </p:blipFill>
        <p:spPr bwMode="auto">
          <a:xfrm>
            <a:off x="0" y="44450"/>
            <a:ext cx="9144000" cy="6769100"/>
          </a:xfrm>
          <a:prstGeom prst="rect">
            <a:avLst/>
          </a:prstGeom>
          <a:noFill/>
          <a:ln w="9525">
            <a:noFill/>
            <a:miter lim="800000"/>
            <a:headEnd/>
            <a:tailEnd/>
          </a:ln>
          <a:effectLst/>
        </p:spPr>
      </p:pic>
      <p:sp>
        <p:nvSpPr>
          <p:cNvPr id="3" name="Date Placeholder 2"/>
          <p:cNvSpPr>
            <a:spLocks noGrp="1"/>
          </p:cNvSpPr>
          <p:nvPr>
            <p:ph type="dt" sz="half" idx="10"/>
          </p:nvPr>
        </p:nvSpPr>
        <p:spPr/>
        <p:txBody>
          <a:bodyPr/>
          <a:lstStyle/>
          <a:p>
            <a:r>
              <a:rPr lang="en-US" smtClean="0"/>
              <a:t>8/28/10</a:t>
            </a:r>
            <a:endParaRPr lang="en-US"/>
          </a:p>
        </p:txBody>
      </p:sp>
      <p:sp>
        <p:nvSpPr>
          <p:cNvPr id="4" name="Slide Number Placeholder 3"/>
          <p:cNvSpPr>
            <a:spLocks noGrp="1"/>
          </p:cNvSpPr>
          <p:nvPr>
            <p:ph type="sldNum" sz="quarter" idx="12"/>
          </p:nvPr>
        </p:nvSpPr>
        <p:spPr/>
        <p:txBody>
          <a:bodyPr/>
          <a:lstStyle/>
          <a:p>
            <a:fld id="{542E01DB-2499-5147-BC64-31DF746B1AA0}" type="slidenum">
              <a:rPr lang="en-US" smtClean="0"/>
              <a:pPr/>
              <a:t>18</a:t>
            </a:fld>
            <a:endParaRPr lang="en-US"/>
          </a:p>
        </p:txBody>
      </p:sp>
      <p:sp>
        <p:nvSpPr>
          <p:cNvPr id="5" name="Footer Placeholder 4"/>
          <p:cNvSpPr>
            <a:spLocks noGrp="1"/>
          </p:cNvSpPr>
          <p:nvPr>
            <p:ph type="ftr" sz="quarter" idx="11"/>
          </p:nvPr>
        </p:nvSpPr>
        <p:spPr/>
        <p:txBody>
          <a:bodyPr/>
          <a:lstStyle/>
          <a:p>
            <a:r>
              <a:rPr lang="en-US" smtClean="0"/>
              <a:t>Reyco Henning - LRT2010</a:t>
            </a: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78" name="Picture 6"/>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3" name="Date Placeholder 2"/>
          <p:cNvSpPr>
            <a:spLocks noGrp="1"/>
          </p:cNvSpPr>
          <p:nvPr>
            <p:ph type="dt" sz="half" idx="10"/>
          </p:nvPr>
        </p:nvSpPr>
        <p:spPr/>
        <p:txBody>
          <a:bodyPr/>
          <a:lstStyle/>
          <a:p>
            <a:r>
              <a:rPr lang="en-US" smtClean="0"/>
              <a:t>8/28/10</a:t>
            </a:r>
            <a:endParaRPr lang="en-US"/>
          </a:p>
        </p:txBody>
      </p:sp>
      <p:sp>
        <p:nvSpPr>
          <p:cNvPr id="4" name="Slide Number Placeholder 3"/>
          <p:cNvSpPr>
            <a:spLocks noGrp="1"/>
          </p:cNvSpPr>
          <p:nvPr>
            <p:ph type="sldNum" sz="quarter" idx="12"/>
          </p:nvPr>
        </p:nvSpPr>
        <p:spPr/>
        <p:txBody>
          <a:bodyPr/>
          <a:lstStyle/>
          <a:p>
            <a:fld id="{542E01DB-2499-5147-BC64-31DF746B1AA0}" type="slidenum">
              <a:rPr lang="en-US" smtClean="0"/>
              <a:pPr/>
              <a:t>19</a:t>
            </a:fld>
            <a:endParaRPr lang="en-US"/>
          </a:p>
        </p:txBody>
      </p:sp>
      <p:sp>
        <p:nvSpPr>
          <p:cNvPr id="5" name="Footer Placeholder 4"/>
          <p:cNvSpPr>
            <a:spLocks noGrp="1"/>
          </p:cNvSpPr>
          <p:nvPr>
            <p:ph type="ftr" sz="quarter" idx="11"/>
          </p:nvPr>
        </p:nvSpPr>
        <p:spPr/>
        <p:txBody>
          <a:bodyPr/>
          <a:lstStyle/>
          <a:p>
            <a:r>
              <a:rPr lang="en-US" smtClean="0"/>
              <a:t>Reyco Henning - LRT2010</a:t>
            </a: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Major Existing North American Facilities</a:t>
            </a:r>
            <a:endParaRPr lang="en-US" dirty="0"/>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r>
              <a:rPr lang="en-US" smtClean="0"/>
              <a:t>8/28/10</a:t>
            </a:r>
            <a:endParaRPr lang="en-US"/>
          </a:p>
        </p:txBody>
      </p:sp>
      <p:sp>
        <p:nvSpPr>
          <p:cNvPr id="5" name="Footer Placeholder 4"/>
          <p:cNvSpPr>
            <a:spLocks noGrp="1"/>
          </p:cNvSpPr>
          <p:nvPr>
            <p:ph type="ftr" sz="quarter" idx="11"/>
          </p:nvPr>
        </p:nvSpPr>
        <p:spPr/>
        <p:txBody>
          <a:bodyPr/>
          <a:lstStyle/>
          <a:p>
            <a:r>
              <a:rPr lang="en-US" smtClean="0"/>
              <a:t>Reyco Henning - LRT2010</a:t>
            </a:r>
            <a:endParaRPr lang="en-US"/>
          </a:p>
        </p:txBody>
      </p:sp>
      <p:sp>
        <p:nvSpPr>
          <p:cNvPr id="6" name="Slide Number Placeholder 5"/>
          <p:cNvSpPr>
            <a:spLocks noGrp="1"/>
          </p:cNvSpPr>
          <p:nvPr>
            <p:ph type="sldNum" sz="quarter" idx="12"/>
          </p:nvPr>
        </p:nvSpPr>
        <p:spPr/>
        <p:txBody>
          <a:bodyPr/>
          <a:lstStyle/>
          <a:p>
            <a:fld id="{542E01DB-2499-5147-BC64-31DF746B1AA0}" type="slidenum">
              <a:rPr lang="en-US" smtClean="0"/>
              <a:pPr/>
              <a:t>2</a:t>
            </a:fld>
            <a:endParaRPr lang="en-US"/>
          </a:p>
        </p:txBody>
      </p:sp>
      <p:pic>
        <p:nvPicPr>
          <p:cNvPr id="7" name="Picture 6"/>
          <p:cNvPicPr>
            <a:picLocks noChangeAspect="1"/>
          </p:cNvPicPr>
          <p:nvPr/>
        </p:nvPicPr>
        <p:blipFill>
          <a:blip r:embed="rId2"/>
          <a:stretch>
            <a:fillRect/>
          </a:stretch>
        </p:blipFill>
        <p:spPr>
          <a:xfrm>
            <a:off x="245102" y="1600200"/>
            <a:ext cx="8656719" cy="3891727"/>
          </a:xfrm>
          <a:prstGeom prst="rect">
            <a:avLst/>
          </a:prstGeom>
        </p:spPr>
      </p:pic>
      <p:sp>
        <p:nvSpPr>
          <p:cNvPr id="8" name="TextBox 7"/>
          <p:cNvSpPr txBox="1"/>
          <p:nvPr/>
        </p:nvSpPr>
        <p:spPr>
          <a:xfrm>
            <a:off x="1552269" y="1964735"/>
            <a:ext cx="710451" cy="369332"/>
          </a:xfrm>
          <a:prstGeom prst="rect">
            <a:avLst/>
          </a:prstGeom>
          <a:noFill/>
        </p:spPr>
        <p:txBody>
          <a:bodyPr wrap="none" rtlCol="0">
            <a:spAutoFit/>
          </a:bodyPr>
          <a:lstStyle/>
          <a:p>
            <a:r>
              <a:rPr lang="en-US" dirty="0" smtClean="0"/>
              <a:t>PNNL</a:t>
            </a:r>
            <a:endParaRPr lang="en-US" dirty="0"/>
          </a:p>
        </p:txBody>
      </p:sp>
      <p:sp>
        <p:nvSpPr>
          <p:cNvPr id="9" name="TextBox 8"/>
          <p:cNvSpPr txBox="1"/>
          <p:nvPr/>
        </p:nvSpPr>
        <p:spPr>
          <a:xfrm>
            <a:off x="2958976" y="4190003"/>
            <a:ext cx="686681" cy="369332"/>
          </a:xfrm>
          <a:prstGeom prst="rect">
            <a:avLst/>
          </a:prstGeom>
          <a:noFill/>
        </p:spPr>
        <p:txBody>
          <a:bodyPr wrap="none" rtlCol="0">
            <a:spAutoFit/>
          </a:bodyPr>
          <a:lstStyle/>
          <a:p>
            <a:r>
              <a:rPr lang="en-US" dirty="0" smtClean="0"/>
              <a:t>WIPP</a:t>
            </a:r>
            <a:endParaRPr lang="en-US" dirty="0"/>
          </a:p>
        </p:txBody>
      </p:sp>
      <p:sp>
        <p:nvSpPr>
          <p:cNvPr id="10" name="TextBox 9"/>
          <p:cNvSpPr txBox="1"/>
          <p:nvPr/>
        </p:nvSpPr>
        <p:spPr>
          <a:xfrm>
            <a:off x="874813" y="3191291"/>
            <a:ext cx="913005" cy="369332"/>
          </a:xfrm>
          <a:prstGeom prst="rect">
            <a:avLst/>
          </a:prstGeom>
          <a:noFill/>
        </p:spPr>
        <p:txBody>
          <a:bodyPr wrap="none" rtlCol="0">
            <a:spAutoFit/>
          </a:bodyPr>
          <a:lstStyle/>
          <a:p>
            <a:r>
              <a:rPr lang="en-US" dirty="0" smtClean="0"/>
              <a:t>Oroville</a:t>
            </a:r>
            <a:endParaRPr lang="en-US" dirty="0"/>
          </a:p>
        </p:txBody>
      </p:sp>
      <p:sp>
        <p:nvSpPr>
          <p:cNvPr id="11" name="TextBox 10"/>
          <p:cNvSpPr txBox="1"/>
          <p:nvPr/>
        </p:nvSpPr>
        <p:spPr>
          <a:xfrm>
            <a:off x="2935206" y="2486467"/>
            <a:ext cx="930588" cy="646331"/>
          </a:xfrm>
          <a:prstGeom prst="rect">
            <a:avLst/>
          </a:prstGeom>
          <a:noFill/>
        </p:spPr>
        <p:txBody>
          <a:bodyPr wrap="none" rtlCol="0">
            <a:spAutoFit/>
          </a:bodyPr>
          <a:lstStyle/>
          <a:p>
            <a:r>
              <a:rPr lang="en-US" dirty="0" smtClean="0"/>
              <a:t>SUL</a:t>
            </a:r>
          </a:p>
          <a:p>
            <a:r>
              <a:rPr lang="en-US" dirty="0" smtClean="0"/>
              <a:t>(DUSEL)</a:t>
            </a:r>
            <a:endParaRPr lang="en-US" dirty="0"/>
          </a:p>
        </p:txBody>
      </p:sp>
      <p:sp>
        <p:nvSpPr>
          <p:cNvPr id="12" name="TextBox 11"/>
          <p:cNvSpPr txBox="1"/>
          <p:nvPr/>
        </p:nvSpPr>
        <p:spPr>
          <a:xfrm>
            <a:off x="4787495" y="5587723"/>
            <a:ext cx="817764" cy="369332"/>
          </a:xfrm>
          <a:prstGeom prst="rect">
            <a:avLst/>
          </a:prstGeom>
          <a:noFill/>
        </p:spPr>
        <p:txBody>
          <a:bodyPr wrap="none" rtlCol="0">
            <a:spAutoFit/>
          </a:bodyPr>
          <a:lstStyle/>
          <a:p>
            <a:r>
              <a:rPr lang="en-US" dirty="0" smtClean="0"/>
              <a:t>Others</a:t>
            </a:r>
            <a:endParaRPr lang="en-US" dirty="0"/>
          </a:p>
        </p:txBody>
      </p:sp>
      <p:sp>
        <p:nvSpPr>
          <p:cNvPr id="13" name="TextBox 12"/>
          <p:cNvSpPr txBox="1"/>
          <p:nvPr/>
        </p:nvSpPr>
        <p:spPr>
          <a:xfrm>
            <a:off x="5309349" y="3571479"/>
            <a:ext cx="680820" cy="369332"/>
          </a:xfrm>
          <a:prstGeom prst="rect">
            <a:avLst/>
          </a:prstGeom>
          <a:noFill/>
        </p:spPr>
        <p:txBody>
          <a:bodyPr wrap="none" rtlCol="0">
            <a:spAutoFit/>
          </a:bodyPr>
          <a:lstStyle/>
          <a:p>
            <a:r>
              <a:rPr lang="en-US" dirty="0" smtClean="0"/>
              <a:t>KURF</a:t>
            </a:r>
            <a:endParaRPr lang="en-US" dirty="0"/>
          </a:p>
        </p:txBody>
      </p:sp>
      <p:sp>
        <p:nvSpPr>
          <p:cNvPr id="14" name="TextBox 13"/>
          <p:cNvSpPr txBox="1"/>
          <p:nvPr/>
        </p:nvSpPr>
        <p:spPr>
          <a:xfrm>
            <a:off x="5664574" y="2149401"/>
            <a:ext cx="954107" cy="369332"/>
          </a:xfrm>
          <a:prstGeom prst="rect">
            <a:avLst/>
          </a:prstGeom>
          <a:noFill/>
        </p:spPr>
        <p:txBody>
          <a:bodyPr wrap="none" rtlCol="0">
            <a:spAutoFit/>
          </a:bodyPr>
          <a:lstStyle/>
          <a:p>
            <a:r>
              <a:rPr lang="en-US" dirty="0" smtClean="0"/>
              <a:t>SNOLAB</a:t>
            </a:r>
            <a:endParaRPr lang="en-US" dirty="0"/>
          </a:p>
        </p:txBody>
      </p:sp>
      <p:sp>
        <p:nvSpPr>
          <p:cNvPr id="15" name="Oval 14"/>
          <p:cNvSpPr/>
          <p:nvPr/>
        </p:nvSpPr>
        <p:spPr>
          <a:xfrm>
            <a:off x="4949890" y="3111085"/>
            <a:ext cx="108550" cy="109728"/>
          </a:xfrm>
          <a:prstGeom prst="ellipse">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5221695" y="3914845"/>
            <a:ext cx="108550" cy="109728"/>
          </a:xfrm>
          <a:prstGeom prst="ellipse">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635525" y="5727797"/>
            <a:ext cx="108550" cy="109728"/>
          </a:xfrm>
          <a:prstGeom prst="ellipse">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3774628" y="1780069"/>
            <a:ext cx="1012867" cy="369332"/>
          </a:xfrm>
          <a:prstGeom prst="rect">
            <a:avLst/>
          </a:prstGeom>
          <a:noFill/>
        </p:spPr>
        <p:txBody>
          <a:bodyPr wrap="square" rtlCol="0">
            <a:spAutoFit/>
          </a:bodyPr>
          <a:lstStyle/>
          <a:p>
            <a:r>
              <a:rPr lang="en-US" dirty="0" smtClean="0"/>
              <a:t>SOUDAN</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607" name="Picture 7"/>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3" name="Date Placeholder 2"/>
          <p:cNvSpPr>
            <a:spLocks noGrp="1"/>
          </p:cNvSpPr>
          <p:nvPr>
            <p:ph type="dt" sz="half" idx="10"/>
          </p:nvPr>
        </p:nvSpPr>
        <p:spPr/>
        <p:txBody>
          <a:bodyPr/>
          <a:lstStyle/>
          <a:p>
            <a:r>
              <a:rPr lang="en-US" smtClean="0"/>
              <a:t>8/28/10</a:t>
            </a:r>
            <a:endParaRPr lang="en-US"/>
          </a:p>
        </p:txBody>
      </p:sp>
      <p:sp>
        <p:nvSpPr>
          <p:cNvPr id="4" name="Slide Number Placeholder 3"/>
          <p:cNvSpPr>
            <a:spLocks noGrp="1"/>
          </p:cNvSpPr>
          <p:nvPr>
            <p:ph type="sldNum" sz="quarter" idx="12"/>
          </p:nvPr>
        </p:nvSpPr>
        <p:spPr/>
        <p:txBody>
          <a:bodyPr/>
          <a:lstStyle/>
          <a:p>
            <a:fld id="{542E01DB-2499-5147-BC64-31DF746B1AA0}" type="slidenum">
              <a:rPr lang="en-US" smtClean="0"/>
              <a:pPr/>
              <a:t>20</a:t>
            </a:fld>
            <a:endParaRPr lang="en-US"/>
          </a:p>
        </p:txBody>
      </p:sp>
      <p:sp>
        <p:nvSpPr>
          <p:cNvPr id="5" name="Footer Placeholder 4"/>
          <p:cNvSpPr>
            <a:spLocks noGrp="1"/>
          </p:cNvSpPr>
          <p:nvPr>
            <p:ph type="ftr" sz="quarter" idx="11"/>
          </p:nvPr>
        </p:nvSpPr>
        <p:spPr/>
        <p:txBody>
          <a:bodyPr/>
          <a:lstStyle/>
          <a:p>
            <a:r>
              <a:rPr lang="en-US" smtClean="0"/>
              <a:t>Reyco Henning - LRT2010</a:t>
            </a: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3188" name="Picture 4"/>
          <p:cNvPicPr>
            <a:picLocks noChangeAspect="1" noChangeArrowheads="1"/>
          </p:cNvPicPr>
          <p:nvPr/>
        </p:nvPicPr>
        <p:blipFill>
          <a:blip r:embed="rId2"/>
          <a:srcRect/>
          <a:stretch>
            <a:fillRect/>
          </a:stretch>
        </p:blipFill>
        <p:spPr bwMode="auto">
          <a:xfrm>
            <a:off x="1066800" y="1219200"/>
            <a:ext cx="7315200" cy="5181600"/>
          </a:xfrm>
          <a:prstGeom prst="rect">
            <a:avLst/>
          </a:prstGeom>
          <a:noFill/>
          <a:ln w="12700" cap="sq">
            <a:noFill/>
            <a:miter lim="800000"/>
            <a:headEnd type="none" w="sm" len="sm"/>
            <a:tailEnd type="none" w="sm" len="sm"/>
          </a:ln>
          <a:effectLst/>
        </p:spPr>
      </p:pic>
      <p:sp>
        <p:nvSpPr>
          <p:cNvPr id="93189" name="Rectangle 5"/>
          <p:cNvSpPr>
            <a:spLocks noChangeArrowheads="1"/>
          </p:cNvSpPr>
          <p:nvPr/>
        </p:nvSpPr>
        <p:spPr bwMode="auto">
          <a:xfrm>
            <a:off x="457200" y="0"/>
            <a:ext cx="8229600" cy="1143000"/>
          </a:xfrm>
          <a:prstGeom prst="rect">
            <a:avLst/>
          </a:prstGeom>
          <a:noFill/>
          <a:ln w="9525">
            <a:noFill/>
            <a:miter lim="800000"/>
            <a:headEnd/>
            <a:tailEnd/>
          </a:ln>
          <a:effectLst/>
        </p:spPr>
        <p:txBody>
          <a:bodyPr anchor="ctr">
            <a:prstTxWarp prst="textNoShape">
              <a:avLst/>
            </a:prstTxWarp>
          </a:bodyPr>
          <a:lstStyle/>
          <a:p>
            <a:pPr algn="ctr" eaLnBrk="1" hangingPunct="1"/>
            <a:r>
              <a:rPr lang="en-US" sz="2400" dirty="0">
                <a:solidFill>
                  <a:srgbClr val="C00202"/>
                </a:solidFill>
              </a:rPr>
              <a:t>Current experimental areas at WIPP</a:t>
            </a:r>
          </a:p>
        </p:txBody>
      </p:sp>
      <p:sp>
        <p:nvSpPr>
          <p:cNvPr id="93190" name="Oval 6"/>
          <p:cNvSpPr>
            <a:spLocks noChangeArrowheads="1"/>
          </p:cNvSpPr>
          <p:nvPr/>
        </p:nvSpPr>
        <p:spPr bwMode="auto">
          <a:xfrm>
            <a:off x="4495800" y="5181600"/>
            <a:ext cx="990600" cy="533400"/>
          </a:xfrm>
          <a:prstGeom prst="ellipse">
            <a:avLst/>
          </a:prstGeom>
          <a:solidFill>
            <a:schemeClr val="bg1"/>
          </a:solidFill>
          <a:ln w="9525">
            <a:solidFill>
              <a:schemeClr val="tx1"/>
            </a:solidFill>
            <a:round/>
            <a:headEnd/>
            <a:tailEnd/>
          </a:ln>
          <a:effectLst/>
        </p:spPr>
        <p:txBody>
          <a:bodyPr wrap="none" anchor="ctr">
            <a:prstTxWarp prst="textNoShape">
              <a:avLst/>
            </a:prstTxWarp>
          </a:bodyPr>
          <a:lstStyle/>
          <a:p>
            <a:pPr algn="ctr"/>
            <a:r>
              <a:rPr lang="en-US" sz="800">
                <a:solidFill>
                  <a:schemeClr val="accent2"/>
                </a:solidFill>
              </a:rPr>
              <a:t>potential experiment</a:t>
            </a:r>
          </a:p>
          <a:p>
            <a:pPr algn="ctr"/>
            <a:r>
              <a:rPr lang="en-US" sz="800">
                <a:solidFill>
                  <a:schemeClr val="accent2"/>
                </a:solidFill>
              </a:rPr>
              <a:t>location</a:t>
            </a:r>
          </a:p>
        </p:txBody>
      </p:sp>
      <p:sp>
        <p:nvSpPr>
          <p:cNvPr id="5" name="Date Placeholder 4"/>
          <p:cNvSpPr>
            <a:spLocks noGrp="1"/>
          </p:cNvSpPr>
          <p:nvPr>
            <p:ph type="dt" sz="half" idx="10"/>
          </p:nvPr>
        </p:nvSpPr>
        <p:spPr/>
        <p:txBody>
          <a:bodyPr/>
          <a:lstStyle/>
          <a:p>
            <a:r>
              <a:rPr lang="en-US" smtClean="0"/>
              <a:t>8/28/10</a:t>
            </a:r>
            <a:endParaRPr lang="en-US"/>
          </a:p>
        </p:txBody>
      </p:sp>
      <p:sp>
        <p:nvSpPr>
          <p:cNvPr id="6" name="Slide Number Placeholder 5"/>
          <p:cNvSpPr>
            <a:spLocks noGrp="1"/>
          </p:cNvSpPr>
          <p:nvPr>
            <p:ph type="sldNum" sz="quarter" idx="12"/>
          </p:nvPr>
        </p:nvSpPr>
        <p:spPr/>
        <p:txBody>
          <a:bodyPr/>
          <a:lstStyle/>
          <a:p>
            <a:fld id="{542E01DB-2499-5147-BC64-31DF746B1AA0}" type="slidenum">
              <a:rPr lang="en-US" smtClean="0"/>
              <a:pPr/>
              <a:t>21</a:t>
            </a:fld>
            <a:endParaRPr lang="en-US"/>
          </a:p>
        </p:txBody>
      </p:sp>
      <p:sp>
        <p:nvSpPr>
          <p:cNvPr id="7" name="Footer Placeholder 6"/>
          <p:cNvSpPr>
            <a:spLocks noGrp="1"/>
          </p:cNvSpPr>
          <p:nvPr>
            <p:ph type="ftr" sz="quarter" idx="11"/>
          </p:nvPr>
        </p:nvSpPr>
        <p:spPr/>
        <p:txBody>
          <a:bodyPr/>
          <a:lstStyle/>
          <a:p>
            <a:r>
              <a:rPr lang="en-US" smtClean="0"/>
              <a:t>Reyco Henning - LRT2010</a:t>
            </a: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noFill/>
        </p:spPr>
        <p:txBody>
          <a:bodyPr rtlCol="0">
            <a:normAutofit fontScale="90000"/>
          </a:bodyPr>
          <a:lstStyle/>
          <a:p>
            <a:pPr fontAlgn="auto">
              <a:spcAft>
                <a:spcPts val="0"/>
              </a:spcAft>
              <a:defRPr/>
            </a:pPr>
            <a:r>
              <a:rPr lang="en-US" kern="0" dirty="0" smtClean="0">
                <a:latin typeface="Arial"/>
                <a:cs typeface="Arial"/>
              </a:rPr>
              <a:t>Soudan Underground Laboratory</a:t>
            </a:r>
            <a:br>
              <a:rPr lang="en-US" kern="0" dirty="0" smtClean="0">
                <a:latin typeface="Arial"/>
                <a:cs typeface="Arial"/>
              </a:rPr>
            </a:br>
            <a:r>
              <a:rPr lang="en-US" sz="3111" kern="0" dirty="0" err="1" smtClean="0">
                <a:latin typeface="Arial"/>
                <a:cs typeface="Arial"/>
              </a:rPr>
              <a:t>Breitung</a:t>
            </a:r>
            <a:r>
              <a:rPr lang="en-US" sz="3111" kern="0" dirty="0" smtClean="0">
                <a:latin typeface="Arial"/>
                <a:cs typeface="Arial"/>
              </a:rPr>
              <a:t>, MN </a:t>
            </a:r>
            <a:endParaRPr lang="en-US" dirty="0">
              <a:ea typeface="+mj-ea"/>
              <a:cs typeface="+mj-cs"/>
            </a:endParaRPr>
          </a:p>
        </p:txBody>
      </p:sp>
      <p:pic>
        <p:nvPicPr>
          <p:cNvPr id="13315" name="Picture 2"/>
          <p:cNvPicPr>
            <a:picLocks noChangeAspect="1"/>
          </p:cNvPicPr>
          <p:nvPr/>
        </p:nvPicPr>
        <p:blipFill>
          <a:blip r:embed="rId2"/>
          <a:srcRect/>
          <a:stretch>
            <a:fillRect/>
          </a:stretch>
        </p:blipFill>
        <p:spPr bwMode="auto">
          <a:xfrm>
            <a:off x="0" y="1417638"/>
            <a:ext cx="4592638" cy="4870450"/>
          </a:xfrm>
          <a:prstGeom prst="rect">
            <a:avLst/>
          </a:prstGeom>
          <a:noFill/>
          <a:ln w="9525">
            <a:noFill/>
            <a:miter lim="800000"/>
            <a:headEnd/>
            <a:tailEnd/>
          </a:ln>
        </p:spPr>
      </p:pic>
      <p:cxnSp>
        <p:nvCxnSpPr>
          <p:cNvPr id="5" name="Straight Connector 4"/>
          <p:cNvCxnSpPr/>
          <p:nvPr/>
        </p:nvCxnSpPr>
        <p:spPr>
          <a:xfrm rot="16200000" flipV="1">
            <a:off x="1421607" y="3155156"/>
            <a:ext cx="3281362" cy="1520825"/>
          </a:xfrm>
          <a:prstGeom prst="line">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3317" name="TextBox 5"/>
          <p:cNvSpPr txBox="1">
            <a:spLocks noChangeArrowheads="1"/>
          </p:cNvSpPr>
          <p:nvPr/>
        </p:nvSpPr>
        <p:spPr bwMode="auto">
          <a:xfrm>
            <a:off x="4921250" y="1654175"/>
            <a:ext cx="3968750" cy="4062651"/>
          </a:xfrm>
          <a:prstGeom prst="rect">
            <a:avLst/>
          </a:prstGeom>
          <a:noFill/>
          <a:ln w="9525">
            <a:noFill/>
            <a:miter lim="800000"/>
            <a:headEnd/>
            <a:tailEnd/>
          </a:ln>
        </p:spPr>
        <p:txBody>
          <a:bodyPr>
            <a:prstTxWarp prst="textNoShape">
              <a:avLst/>
            </a:prstTxWarp>
            <a:spAutoFit/>
          </a:bodyPr>
          <a:lstStyle/>
          <a:p>
            <a:r>
              <a:rPr lang="en-US" sz="2000" dirty="0">
                <a:solidFill>
                  <a:schemeClr val="tx2"/>
                </a:solidFill>
                <a:latin typeface="Calibri" pitchFamily="21" charset="0"/>
              </a:rPr>
              <a:t>Depth: 713 </a:t>
            </a:r>
            <a:r>
              <a:rPr lang="en-US" sz="2000" dirty="0" err="1">
                <a:solidFill>
                  <a:schemeClr val="tx2"/>
                </a:solidFill>
                <a:latin typeface="Calibri" pitchFamily="21" charset="0"/>
              </a:rPr>
              <a:t>m</a:t>
            </a:r>
            <a:r>
              <a:rPr lang="en-US" sz="2000" dirty="0">
                <a:solidFill>
                  <a:schemeClr val="tx2"/>
                </a:solidFill>
                <a:latin typeface="Calibri" pitchFamily="21" charset="0"/>
              </a:rPr>
              <a:t>, 2090 </a:t>
            </a:r>
            <a:r>
              <a:rPr lang="en-US" sz="2000" dirty="0" err="1">
                <a:solidFill>
                  <a:schemeClr val="tx2"/>
                </a:solidFill>
                <a:latin typeface="Calibri" pitchFamily="21" charset="0"/>
              </a:rPr>
              <a:t>mwe</a:t>
            </a:r>
            <a:endParaRPr lang="en-US" sz="2000" dirty="0">
              <a:solidFill>
                <a:schemeClr val="tx2"/>
              </a:solidFill>
              <a:latin typeface="Calibri" pitchFamily="21" charset="0"/>
            </a:endParaRPr>
          </a:p>
          <a:p>
            <a:r>
              <a:rPr lang="en-US" sz="2000" dirty="0">
                <a:solidFill>
                  <a:schemeClr val="tx2"/>
                </a:solidFill>
                <a:latin typeface="Calibri" pitchFamily="21" charset="0"/>
              </a:rPr>
              <a:t>Start of Physics: 1980</a:t>
            </a:r>
          </a:p>
          <a:p>
            <a:r>
              <a:rPr lang="en-US" sz="2000" dirty="0">
                <a:solidFill>
                  <a:schemeClr val="tx2"/>
                </a:solidFill>
                <a:latin typeface="Calibri" pitchFamily="21" charset="0"/>
              </a:rPr>
              <a:t>Experimental Halls:</a:t>
            </a:r>
          </a:p>
          <a:p>
            <a:r>
              <a:rPr lang="en-US" sz="2000" dirty="0">
                <a:solidFill>
                  <a:schemeClr val="tx2"/>
                </a:solidFill>
                <a:latin typeface="Calibri" pitchFamily="21" charset="0"/>
              </a:rPr>
              <a:t>	• 13 </a:t>
            </a:r>
            <a:r>
              <a:rPr lang="en-US" sz="2000" dirty="0" err="1">
                <a:solidFill>
                  <a:schemeClr val="tx2"/>
                </a:solidFill>
                <a:latin typeface="Calibri" pitchFamily="21" charset="0"/>
              </a:rPr>
              <a:t>m</a:t>
            </a:r>
            <a:r>
              <a:rPr lang="en-US" sz="2000" dirty="0">
                <a:solidFill>
                  <a:schemeClr val="tx2"/>
                </a:solidFill>
                <a:latin typeface="Calibri" pitchFamily="21" charset="0"/>
              </a:rPr>
              <a:t> by 14 </a:t>
            </a:r>
            <a:r>
              <a:rPr lang="en-US" sz="2000" dirty="0" err="1">
                <a:solidFill>
                  <a:schemeClr val="tx2"/>
                </a:solidFill>
                <a:latin typeface="Calibri" pitchFamily="21" charset="0"/>
              </a:rPr>
              <a:t>m</a:t>
            </a:r>
            <a:r>
              <a:rPr lang="en-US" sz="2000" dirty="0">
                <a:solidFill>
                  <a:schemeClr val="tx2"/>
                </a:solidFill>
                <a:latin typeface="Calibri" pitchFamily="21" charset="0"/>
              </a:rPr>
              <a:t> by 70 </a:t>
            </a:r>
            <a:r>
              <a:rPr lang="en-US" sz="2000" dirty="0" err="1">
                <a:solidFill>
                  <a:schemeClr val="tx2"/>
                </a:solidFill>
                <a:latin typeface="Calibri" pitchFamily="21" charset="0"/>
              </a:rPr>
              <a:t>m</a:t>
            </a:r>
            <a:endParaRPr lang="en-US" sz="2000" dirty="0">
              <a:solidFill>
                <a:schemeClr val="tx2"/>
              </a:solidFill>
              <a:latin typeface="Calibri" pitchFamily="21" charset="0"/>
            </a:endParaRPr>
          </a:p>
          <a:p>
            <a:r>
              <a:rPr lang="en-US" sz="2000" dirty="0">
                <a:solidFill>
                  <a:schemeClr val="tx2"/>
                </a:solidFill>
                <a:latin typeface="Calibri" pitchFamily="21" charset="0"/>
              </a:rPr>
              <a:t>	• 15 </a:t>
            </a:r>
            <a:r>
              <a:rPr lang="en-US" sz="2000" dirty="0" err="1">
                <a:solidFill>
                  <a:schemeClr val="tx2"/>
                </a:solidFill>
                <a:latin typeface="Calibri" pitchFamily="21" charset="0"/>
              </a:rPr>
              <a:t>m</a:t>
            </a:r>
            <a:r>
              <a:rPr lang="en-US" sz="2000" dirty="0">
                <a:solidFill>
                  <a:schemeClr val="tx2"/>
                </a:solidFill>
                <a:latin typeface="Calibri" pitchFamily="21" charset="0"/>
              </a:rPr>
              <a:t> by 15 </a:t>
            </a:r>
            <a:r>
              <a:rPr lang="en-US" sz="2000" dirty="0" err="1">
                <a:solidFill>
                  <a:schemeClr val="tx2"/>
                </a:solidFill>
                <a:latin typeface="Calibri" pitchFamily="21" charset="0"/>
              </a:rPr>
              <a:t>m</a:t>
            </a:r>
            <a:r>
              <a:rPr lang="en-US" sz="2000" dirty="0">
                <a:solidFill>
                  <a:schemeClr val="tx2"/>
                </a:solidFill>
                <a:latin typeface="Calibri" pitchFamily="21" charset="0"/>
              </a:rPr>
              <a:t> by 90 </a:t>
            </a:r>
            <a:r>
              <a:rPr lang="en-US" sz="2000" dirty="0" err="1">
                <a:solidFill>
                  <a:schemeClr val="tx2"/>
                </a:solidFill>
                <a:latin typeface="Calibri" pitchFamily="21" charset="0"/>
              </a:rPr>
              <a:t>m</a:t>
            </a:r>
            <a:endParaRPr lang="en-US" sz="2000" dirty="0" smtClean="0">
              <a:solidFill>
                <a:schemeClr val="tx2"/>
              </a:solidFill>
              <a:latin typeface="Calibri" pitchFamily="21" charset="0"/>
            </a:endParaRPr>
          </a:p>
          <a:p>
            <a:r>
              <a:rPr lang="en-US" sz="2000" dirty="0" smtClean="0">
                <a:solidFill>
                  <a:schemeClr val="tx2"/>
                </a:solidFill>
                <a:latin typeface="Calibri" pitchFamily="21" charset="0"/>
              </a:rPr>
              <a:t>Full</a:t>
            </a:r>
            <a:r>
              <a:rPr lang="en-US" sz="2000" dirty="0">
                <a:solidFill>
                  <a:schemeClr val="tx2"/>
                </a:solidFill>
                <a:latin typeface="Calibri" pitchFamily="21" charset="0"/>
              </a:rPr>
              <a:t>-Time Staff: 9 people</a:t>
            </a:r>
          </a:p>
          <a:p>
            <a:r>
              <a:rPr lang="en-US" sz="2000" dirty="0">
                <a:solidFill>
                  <a:schemeClr val="tx2"/>
                </a:solidFill>
                <a:latin typeface="Calibri" pitchFamily="21" charset="0"/>
              </a:rPr>
              <a:t>Systems: Electrical Power, 	Telecommunications (Internet), 	HVAC, Cryogenics, Closed Loop 	Cooling</a:t>
            </a:r>
          </a:p>
          <a:p>
            <a:r>
              <a:rPr lang="en-US" sz="2000" dirty="0" err="1">
                <a:solidFill>
                  <a:schemeClr val="tx2"/>
                </a:solidFill>
                <a:latin typeface="Calibri" pitchFamily="21" charset="0"/>
              </a:rPr>
              <a:t>NuMI</a:t>
            </a:r>
            <a:r>
              <a:rPr lang="en-US" sz="2000" dirty="0">
                <a:solidFill>
                  <a:schemeClr val="tx2"/>
                </a:solidFill>
                <a:latin typeface="Calibri" pitchFamily="21" charset="0"/>
              </a:rPr>
              <a:t> Neutrino Beam from </a:t>
            </a:r>
            <a:r>
              <a:rPr lang="en-US" sz="2000" dirty="0" err="1">
                <a:solidFill>
                  <a:schemeClr val="tx2"/>
                </a:solidFill>
                <a:latin typeface="Calibri" pitchFamily="21" charset="0"/>
              </a:rPr>
              <a:t>Fermilab</a:t>
            </a:r>
            <a:endParaRPr lang="en-US" sz="2000" dirty="0">
              <a:solidFill>
                <a:schemeClr val="tx2"/>
              </a:solidFill>
              <a:latin typeface="Calibri" pitchFamily="21" charset="0"/>
            </a:endParaRPr>
          </a:p>
          <a:p>
            <a:r>
              <a:rPr lang="en-US" sz="2000" dirty="0">
                <a:solidFill>
                  <a:schemeClr val="tx2"/>
                </a:solidFill>
                <a:latin typeface="Calibri" pitchFamily="21" charset="0"/>
              </a:rPr>
              <a:t>Access Time from Surface: 3 min</a:t>
            </a:r>
          </a:p>
          <a:p>
            <a:endParaRPr lang="en-US" dirty="0">
              <a:latin typeface="Calibri" pitchFamily="21" charset="0"/>
            </a:endParaRPr>
          </a:p>
        </p:txBody>
      </p:sp>
      <p:sp>
        <p:nvSpPr>
          <p:cNvPr id="6" name="Date Placeholder 5"/>
          <p:cNvSpPr>
            <a:spLocks noGrp="1"/>
          </p:cNvSpPr>
          <p:nvPr>
            <p:ph type="dt" sz="half" idx="10"/>
          </p:nvPr>
        </p:nvSpPr>
        <p:spPr/>
        <p:txBody>
          <a:bodyPr/>
          <a:lstStyle/>
          <a:p>
            <a:r>
              <a:rPr lang="en-US" smtClean="0"/>
              <a:t>8/28/10</a:t>
            </a:r>
            <a:endParaRPr lang="en-US"/>
          </a:p>
        </p:txBody>
      </p:sp>
      <p:sp>
        <p:nvSpPr>
          <p:cNvPr id="7" name="Slide Number Placeholder 6"/>
          <p:cNvSpPr>
            <a:spLocks noGrp="1"/>
          </p:cNvSpPr>
          <p:nvPr>
            <p:ph type="sldNum" sz="quarter" idx="12"/>
          </p:nvPr>
        </p:nvSpPr>
        <p:spPr/>
        <p:txBody>
          <a:bodyPr/>
          <a:lstStyle/>
          <a:p>
            <a:fld id="{542E01DB-2499-5147-BC64-31DF746B1AA0}" type="slidenum">
              <a:rPr lang="en-US" smtClean="0"/>
              <a:pPr/>
              <a:t>22</a:t>
            </a:fld>
            <a:endParaRPr lang="en-US"/>
          </a:p>
        </p:txBody>
      </p:sp>
      <p:sp>
        <p:nvSpPr>
          <p:cNvPr id="8" name="Footer Placeholder 7"/>
          <p:cNvSpPr>
            <a:spLocks noGrp="1"/>
          </p:cNvSpPr>
          <p:nvPr>
            <p:ph type="ftr" sz="quarter" idx="11"/>
          </p:nvPr>
        </p:nvSpPr>
        <p:spPr/>
        <p:txBody>
          <a:bodyPr/>
          <a:lstStyle/>
          <a:p>
            <a:r>
              <a:rPr lang="en-US" smtClean="0"/>
              <a:t>Reyco Henning - LRT2010</a:t>
            </a: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xtBox 6"/>
          <p:cNvSpPr txBox="1"/>
          <p:nvPr/>
        </p:nvSpPr>
        <p:spPr>
          <a:xfrm>
            <a:off x="495300" y="1257300"/>
            <a:ext cx="8407400" cy="5909311"/>
          </a:xfrm>
          <a:prstGeom prst="rect">
            <a:avLst/>
          </a:prstGeom>
          <a:noFill/>
        </p:spPr>
        <p:txBody>
          <a:bodyPr wrap="square" rtlCol="0">
            <a:spAutoFit/>
          </a:bodyPr>
          <a:lstStyle/>
          <a:p>
            <a:pPr lvl="0" defTabSz="914400" fontAlgn="base">
              <a:spcBef>
                <a:spcPct val="0"/>
              </a:spcBef>
              <a:spcAft>
                <a:spcPct val="0"/>
              </a:spcAft>
              <a:defRPr/>
            </a:pPr>
            <a:r>
              <a:rPr lang="en-US" b="1" kern="0" dirty="0" smtClean="0">
                <a:solidFill>
                  <a:schemeClr val="tx2"/>
                </a:solidFill>
                <a:latin typeface="Arial"/>
                <a:cs typeface="Arial"/>
              </a:rPr>
              <a:t>713 </a:t>
            </a:r>
            <a:r>
              <a:rPr lang="en-US" b="1" kern="0" dirty="0" err="1" smtClean="0">
                <a:solidFill>
                  <a:schemeClr val="tx2"/>
                </a:solidFill>
                <a:latin typeface="Arial"/>
                <a:cs typeface="Arial"/>
              </a:rPr>
              <a:t>m</a:t>
            </a:r>
            <a:r>
              <a:rPr lang="en-US" b="1" kern="0" dirty="0" smtClean="0">
                <a:solidFill>
                  <a:schemeClr val="tx2"/>
                </a:solidFill>
                <a:latin typeface="Arial"/>
                <a:cs typeface="Arial"/>
              </a:rPr>
              <a:t> deep = 2090 </a:t>
            </a:r>
            <a:r>
              <a:rPr lang="en-US" b="1" kern="0" dirty="0" err="1" smtClean="0">
                <a:solidFill>
                  <a:schemeClr val="tx2"/>
                </a:solidFill>
                <a:latin typeface="Arial"/>
                <a:cs typeface="Arial"/>
              </a:rPr>
              <a:t>mwe</a:t>
            </a:r>
            <a:endParaRPr lang="en-US" b="1" kern="0" dirty="0" smtClean="0">
              <a:solidFill>
                <a:schemeClr val="tx2"/>
              </a:solidFill>
              <a:latin typeface="Arial"/>
              <a:cs typeface="Arial"/>
            </a:endParaRPr>
          </a:p>
          <a:p>
            <a:pPr lvl="0" defTabSz="914400" fontAlgn="base">
              <a:spcBef>
                <a:spcPct val="0"/>
              </a:spcBef>
              <a:spcAft>
                <a:spcPct val="0"/>
              </a:spcAft>
              <a:defRPr/>
            </a:pPr>
            <a:r>
              <a:rPr lang="en-US" b="1" kern="0" dirty="0" smtClean="0">
                <a:solidFill>
                  <a:schemeClr val="tx2"/>
                </a:solidFill>
                <a:latin typeface="Arial"/>
                <a:cs typeface="Arial"/>
              </a:rPr>
              <a:t>Operated by the University of Minnesota and leased from the Park Service.  Located in an iron mine which is now a  Minnesota State Park near Lake Vermilion</a:t>
            </a:r>
            <a:endParaRPr lang="en-US" dirty="0" smtClean="0">
              <a:solidFill>
                <a:schemeClr val="tx2"/>
              </a:solidFill>
            </a:endParaRPr>
          </a:p>
          <a:p>
            <a:r>
              <a:rPr lang="en-US" dirty="0" smtClean="0">
                <a:solidFill>
                  <a:schemeClr val="tx2"/>
                </a:solidFill>
              </a:rPr>
              <a:t>Experiments:</a:t>
            </a:r>
          </a:p>
          <a:p>
            <a:pPr marL="800100" lvl="1" indent="-342900">
              <a:buFont typeface="Arial"/>
              <a:buChar char="•"/>
            </a:pPr>
            <a:r>
              <a:rPr lang="en-US" dirty="0" smtClean="0">
                <a:solidFill>
                  <a:schemeClr val="tx2"/>
                </a:solidFill>
              </a:rPr>
              <a:t>MINOS neutrino oscillation experiment, running since 2003, receiving beam from FNAL (NUMI beam)</a:t>
            </a:r>
          </a:p>
          <a:p>
            <a:pPr marL="800100" lvl="1" indent="-342900">
              <a:buFont typeface="Arial"/>
              <a:buChar char="•"/>
            </a:pPr>
            <a:r>
              <a:rPr lang="en-US" dirty="0" smtClean="0">
                <a:solidFill>
                  <a:schemeClr val="tx2"/>
                </a:solidFill>
              </a:rPr>
              <a:t>CDMS-2 Experiment ended in 2009 and now running SuperCDMS at Soudan through 2015 – new detectors, same shield and icebox.</a:t>
            </a:r>
          </a:p>
          <a:p>
            <a:pPr marL="800100" lvl="1" indent="-342900">
              <a:buFont typeface="Arial"/>
              <a:buChar char="•"/>
            </a:pPr>
            <a:r>
              <a:rPr lang="en-US" dirty="0" smtClean="0">
                <a:solidFill>
                  <a:schemeClr val="tx2"/>
                </a:solidFill>
              </a:rPr>
              <a:t>Copper Electroforming – Reeves and Sons, Inc funded by SBIR</a:t>
            </a:r>
          </a:p>
          <a:p>
            <a:pPr marL="800100" lvl="1" indent="-342900">
              <a:buFont typeface="Arial"/>
              <a:buChar char="•"/>
            </a:pPr>
            <a:r>
              <a:rPr lang="en-US" dirty="0" smtClean="0">
                <a:solidFill>
                  <a:schemeClr val="tx2"/>
                </a:solidFill>
              </a:rPr>
              <a:t>SOLO – </a:t>
            </a:r>
            <a:r>
              <a:rPr lang="en-US" dirty="0" err="1" smtClean="0">
                <a:solidFill>
                  <a:schemeClr val="tx2"/>
                </a:solidFill>
              </a:rPr>
              <a:t>HPGe</a:t>
            </a:r>
            <a:r>
              <a:rPr lang="en-US" dirty="0" smtClean="0">
                <a:solidFill>
                  <a:schemeClr val="tx2"/>
                </a:solidFill>
              </a:rPr>
              <a:t> doing screening mostly for LUX, managed by Brown University</a:t>
            </a:r>
          </a:p>
          <a:p>
            <a:pPr marL="800100" lvl="1" indent="-342900">
              <a:buFont typeface="Arial"/>
              <a:buChar char="•"/>
            </a:pPr>
            <a:r>
              <a:rPr lang="en-US" dirty="0" err="1" smtClean="0">
                <a:solidFill>
                  <a:schemeClr val="tx2"/>
                </a:solidFill>
              </a:rPr>
              <a:t>COGeNT</a:t>
            </a:r>
            <a:r>
              <a:rPr lang="en-US" dirty="0" smtClean="0">
                <a:solidFill>
                  <a:schemeClr val="tx2"/>
                </a:solidFill>
              </a:rPr>
              <a:t> dark matter search (University of Washington, PNNL)</a:t>
            </a:r>
          </a:p>
          <a:p>
            <a:pPr marL="800100" lvl="1" indent="-342900">
              <a:buFont typeface="Arial"/>
              <a:buChar char="•"/>
            </a:pPr>
            <a:r>
              <a:rPr lang="en-US" dirty="0" smtClean="0">
                <a:solidFill>
                  <a:schemeClr val="tx2"/>
                </a:solidFill>
              </a:rPr>
              <a:t>Neutron Multiplicity Meter (UCSB, Case) studying </a:t>
            </a:r>
            <a:r>
              <a:rPr lang="en-US" dirty="0" err="1" smtClean="0">
                <a:solidFill>
                  <a:schemeClr val="tx2"/>
                </a:solidFill>
              </a:rPr>
              <a:t>cosmogenic</a:t>
            </a:r>
            <a:r>
              <a:rPr lang="en-US" dirty="0" smtClean="0">
                <a:solidFill>
                  <a:schemeClr val="tx2"/>
                </a:solidFill>
              </a:rPr>
              <a:t> neutrons</a:t>
            </a:r>
          </a:p>
          <a:p>
            <a:pPr marL="800100" lvl="1" indent="-342900">
              <a:buFont typeface="Arial"/>
              <a:buChar char="•"/>
            </a:pPr>
            <a:r>
              <a:rPr lang="en-US" dirty="0" smtClean="0">
                <a:solidFill>
                  <a:schemeClr val="tx2"/>
                </a:solidFill>
              </a:rPr>
              <a:t>Soudan 2 Proton decay experiment (ended in 2001)</a:t>
            </a:r>
          </a:p>
          <a:p>
            <a:pPr marL="800100" lvl="1" indent="-342900">
              <a:buFont typeface="Arial"/>
              <a:buChar char="•"/>
            </a:pPr>
            <a:r>
              <a:rPr lang="en-US" dirty="0" smtClean="0">
                <a:solidFill>
                  <a:schemeClr val="tx2"/>
                </a:solidFill>
              </a:rPr>
              <a:t>Calorimeter removed in 2005, but proportional tube veto remains in place</a:t>
            </a:r>
          </a:p>
          <a:p>
            <a:pPr marL="800100" lvl="1" indent="-342900">
              <a:buFont typeface="Arial"/>
              <a:buChar char="•"/>
            </a:pPr>
            <a:r>
              <a:rPr lang="en-US" dirty="0" err="1" smtClean="0">
                <a:solidFill>
                  <a:schemeClr val="tx2"/>
                </a:solidFill>
              </a:rPr>
              <a:t>Muon</a:t>
            </a:r>
            <a:r>
              <a:rPr lang="en-US" dirty="0" smtClean="0">
                <a:solidFill>
                  <a:schemeClr val="tx2"/>
                </a:solidFill>
              </a:rPr>
              <a:t> Shielded Hall is the Soudan 2 proportional tubes lining a 35’ </a:t>
            </a:r>
            <a:r>
              <a:rPr lang="en-US" dirty="0" err="1" smtClean="0">
                <a:solidFill>
                  <a:schemeClr val="tx2"/>
                </a:solidFill>
              </a:rPr>
              <a:t>x</a:t>
            </a:r>
            <a:r>
              <a:rPr lang="en-US" dirty="0" smtClean="0">
                <a:solidFill>
                  <a:schemeClr val="tx2"/>
                </a:solidFill>
              </a:rPr>
              <a:t> 40’ </a:t>
            </a:r>
            <a:r>
              <a:rPr lang="en-US" dirty="0" err="1" smtClean="0">
                <a:solidFill>
                  <a:schemeClr val="tx2"/>
                </a:solidFill>
              </a:rPr>
              <a:t>x</a:t>
            </a:r>
            <a:r>
              <a:rPr lang="en-US" dirty="0" smtClean="0">
                <a:solidFill>
                  <a:schemeClr val="tx2"/>
                </a:solidFill>
              </a:rPr>
              <a:t> 100’ cavern, with a new user-configurable DAQ</a:t>
            </a:r>
          </a:p>
          <a:p>
            <a:endParaRPr lang="en-US" dirty="0" smtClean="0"/>
          </a:p>
          <a:p>
            <a:endParaRPr lang="en-US" dirty="0" smtClean="0"/>
          </a:p>
          <a:p>
            <a:endParaRPr lang="en-US" dirty="0" smtClean="0"/>
          </a:p>
          <a:p>
            <a:endParaRPr lang="en-US" dirty="0"/>
          </a:p>
        </p:txBody>
      </p:sp>
      <p:sp>
        <p:nvSpPr>
          <p:cNvPr id="6" name="Title 5"/>
          <p:cNvSpPr>
            <a:spLocks noGrp="1"/>
          </p:cNvSpPr>
          <p:nvPr>
            <p:ph type="title"/>
          </p:nvPr>
        </p:nvSpPr>
        <p:spPr/>
        <p:txBody>
          <a:bodyPr>
            <a:normAutofit fontScale="90000"/>
          </a:bodyPr>
          <a:lstStyle/>
          <a:p>
            <a:pPr lvl="0"/>
            <a:r>
              <a:rPr lang="en-US" b="1" kern="0" dirty="0" smtClean="0">
                <a:solidFill>
                  <a:srgbClr val="FF0000"/>
                </a:solidFill>
                <a:latin typeface="Arial"/>
                <a:cs typeface="Arial"/>
              </a:rPr>
              <a:t>Soudan Underground Laboratory </a:t>
            </a:r>
            <a:br>
              <a:rPr lang="en-US" b="1" kern="0" dirty="0" smtClean="0">
                <a:solidFill>
                  <a:srgbClr val="FF0000"/>
                </a:solidFill>
                <a:latin typeface="Arial"/>
                <a:cs typeface="Arial"/>
              </a:rPr>
            </a:br>
            <a:endParaRPr lang="en-US" dirty="0"/>
          </a:p>
        </p:txBody>
      </p:sp>
      <p:sp>
        <p:nvSpPr>
          <p:cNvPr id="3" name="Date Placeholder 2"/>
          <p:cNvSpPr>
            <a:spLocks noGrp="1"/>
          </p:cNvSpPr>
          <p:nvPr>
            <p:ph type="dt" sz="half" idx="10"/>
          </p:nvPr>
        </p:nvSpPr>
        <p:spPr/>
        <p:txBody>
          <a:bodyPr/>
          <a:lstStyle/>
          <a:p>
            <a:r>
              <a:rPr lang="en-US" smtClean="0"/>
              <a:t>8/28/10</a:t>
            </a:r>
            <a:endParaRPr lang="en-US"/>
          </a:p>
        </p:txBody>
      </p:sp>
      <p:sp>
        <p:nvSpPr>
          <p:cNvPr id="5" name="Footer Placeholder 4"/>
          <p:cNvSpPr>
            <a:spLocks noGrp="1"/>
          </p:cNvSpPr>
          <p:nvPr>
            <p:ph type="ftr" sz="quarter" idx="11"/>
          </p:nvPr>
        </p:nvSpPr>
        <p:spPr/>
        <p:txBody>
          <a:bodyPr/>
          <a:lstStyle/>
          <a:p>
            <a:r>
              <a:rPr lang="en-US" smtClean="0"/>
              <a:t>Reyco Henning - LRT2010</a:t>
            </a:r>
            <a:endParaRPr lang="en-US"/>
          </a:p>
        </p:txBody>
      </p:sp>
      <p:sp>
        <p:nvSpPr>
          <p:cNvPr id="4" name="Slide Number Placeholder 3"/>
          <p:cNvSpPr>
            <a:spLocks noGrp="1"/>
          </p:cNvSpPr>
          <p:nvPr>
            <p:ph type="sldNum" sz="quarter" idx="12"/>
          </p:nvPr>
        </p:nvSpPr>
        <p:spPr/>
        <p:txBody>
          <a:bodyPr/>
          <a:lstStyle/>
          <a:p>
            <a:fld id="{542E01DB-2499-5147-BC64-31DF746B1AA0}" type="slidenum">
              <a:rPr lang="en-US" smtClean="0"/>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2" descr="soudanpix"/>
          <p:cNvPicPr>
            <a:picLocks noChangeAspect="1" noChangeArrowheads="1"/>
          </p:cNvPicPr>
          <p:nvPr/>
        </p:nvPicPr>
        <p:blipFill>
          <a:blip r:embed="rId2">
            <a:lum bright="-12000" contrast="46000"/>
          </a:blip>
          <a:srcRect l="13467" t="27200" r="19867" b="19911"/>
          <a:stretch>
            <a:fillRect/>
          </a:stretch>
        </p:blipFill>
        <p:spPr bwMode="auto">
          <a:xfrm>
            <a:off x="0" y="1577501"/>
            <a:ext cx="9144000" cy="5149850"/>
          </a:xfrm>
          <a:prstGeom prst="rect">
            <a:avLst/>
          </a:prstGeom>
          <a:noFill/>
          <a:ln w="9525">
            <a:noFill/>
            <a:miter lim="800000"/>
            <a:headEnd/>
            <a:tailEnd/>
          </a:ln>
        </p:spPr>
      </p:pic>
      <p:sp>
        <p:nvSpPr>
          <p:cNvPr id="5" name="Text Box 3"/>
          <p:cNvSpPr txBox="1">
            <a:spLocks noChangeArrowheads="1"/>
          </p:cNvSpPr>
          <p:nvPr/>
        </p:nvSpPr>
        <p:spPr bwMode="auto">
          <a:xfrm rot="485746">
            <a:off x="3281363" y="5774851"/>
            <a:ext cx="1290637" cy="342900"/>
          </a:xfrm>
          <a:prstGeom prst="rect">
            <a:avLst/>
          </a:prstGeom>
          <a:solidFill>
            <a:schemeClr val="bg1"/>
          </a:solidFill>
          <a:ln w="38100">
            <a:solidFill>
              <a:srgbClr val="800000"/>
            </a:solidFill>
            <a:miter lim="800000"/>
            <a:headEnd/>
            <a:tailEnd/>
          </a:ln>
          <a:effectLst/>
        </p:spPr>
        <p:txBody>
          <a:bodyPr>
            <a:prstTxWarp prst="textNoShape">
              <a:avLst/>
            </a:prstTxWarp>
            <a:spAutoFit/>
          </a:bodyPr>
          <a:lstStyle/>
          <a:p>
            <a:pPr eaLnBrk="1" hangingPunct="1">
              <a:spcBef>
                <a:spcPct val="50000"/>
              </a:spcBef>
            </a:pPr>
            <a:r>
              <a:rPr lang="en-US" sz="1400" b="1">
                <a:solidFill>
                  <a:srgbClr val="800000"/>
                </a:solidFill>
              </a:rPr>
              <a:t>CDMS office</a:t>
            </a:r>
          </a:p>
        </p:txBody>
      </p:sp>
      <p:sp>
        <p:nvSpPr>
          <p:cNvPr id="9" name="Rectangle 7"/>
          <p:cNvSpPr>
            <a:spLocks noChangeArrowheads="1"/>
          </p:cNvSpPr>
          <p:nvPr/>
        </p:nvSpPr>
        <p:spPr bwMode="auto">
          <a:xfrm rot="20708563">
            <a:off x="8064500" y="2764951"/>
            <a:ext cx="457200" cy="228600"/>
          </a:xfrm>
          <a:prstGeom prst="rect">
            <a:avLst/>
          </a:prstGeom>
          <a:solidFill>
            <a:schemeClr val="hlink"/>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 name="Rectangle 8"/>
          <p:cNvSpPr>
            <a:spLocks noChangeArrowheads="1"/>
          </p:cNvSpPr>
          <p:nvPr/>
        </p:nvSpPr>
        <p:spPr bwMode="auto">
          <a:xfrm rot="397312">
            <a:off x="4635500" y="5474813"/>
            <a:ext cx="2068513" cy="914400"/>
          </a:xfrm>
          <a:prstGeom prst="rect">
            <a:avLst/>
          </a:prstGeom>
          <a:noFill/>
          <a:ln w="57150">
            <a:solidFill>
              <a:srgbClr val="0000FF"/>
            </a:solidFill>
            <a:miter lim="800000"/>
            <a:headEnd/>
            <a:tailEnd/>
          </a:ln>
          <a:effectLst/>
        </p:spPr>
        <p:txBody>
          <a:bodyPr wrap="none" anchor="ctr">
            <a:prstTxWarp prst="textNoShape">
              <a:avLst/>
            </a:prstTxWarp>
          </a:bodyPr>
          <a:lstStyle/>
          <a:p>
            <a:endParaRPr lang="en-US"/>
          </a:p>
        </p:txBody>
      </p:sp>
      <p:sp>
        <p:nvSpPr>
          <p:cNvPr id="11" name="Text Box 9"/>
          <p:cNvSpPr txBox="1">
            <a:spLocks noChangeArrowheads="1"/>
          </p:cNvSpPr>
          <p:nvPr/>
        </p:nvSpPr>
        <p:spPr bwMode="auto">
          <a:xfrm>
            <a:off x="6900863" y="3493613"/>
            <a:ext cx="1951037" cy="395288"/>
          </a:xfrm>
          <a:prstGeom prst="rect">
            <a:avLst/>
          </a:prstGeom>
          <a:noFill/>
          <a:ln w="28575">
            <a:solidFill>
              <a:srgbClr val="339966"/>
            </a:solidFill>
            <a:miter lim="800000"/>
            <a:headEnd/>
            <a:tailEnd/>
          </a:ln>
          <a:effectLst/>
        </p:spPr>
        <p:txBody>
          <a:bodyPr>
            <a:prstTxWarp prst="textNoShape">
              <a:avLst/>
            </a:prstTxWarp>
            <a:spAutoFit/>
          </a:bodyPr>
          <a:lstStyle/>
          <a:p>
            <a:pPr>
              <a:spcBef>
                <a:spcPct val="50000"/>
              </a:spcBef>
            </a:pPr>
            <a:r>
              <a:rPr lang="en-US" b="1">
                <a:solidFill>
                  <a:schemeClr val="hlink"/>
                </a:solidFill>
              </a:rPr>
              <a:t>Cu Electroform</a:t>
            </a:r>
          </a:p>
        </p:txBody>
      </p:sp>
      <p:sp>
        <p:nvSpPr>
          <p:cNvPr id="12" name="Line 10"/>
          <p:cNvSpPr>
            <a:spLocks noChangeShapeType="1"/>
          </p:cNvSpPr>
          <p:nvPr/>
        </p:nvSpPr>
        <p:spPr bwMode="auto">
          <a:xfrm flipH="1" flipV="1">
            <a:off x="8391525" y="3050701"/>
            <a:ext cx="87313" cy="465137"/>
          </a:xfrm>
          <a:prstGeom prst="line">
            <a:avLst/>
          </a:prstGeom>
          <a:noFill/>
          <a:ln w="19050">
            <a:solidFill>
              <a:srgbClr val="339966"/>
            </a:solidFill>
            <a:round/>
            <a:headEnd/>
            <a:tailEnd type="triangle" w="med" len="med"/>
          </a:ln>
          <a:effectLst/>
        </p:spPr>
        <p:txBody>
          <a:bodyPr>
            <a:prstTxWarp prst="textNoShape">
              <a:avLst/>
            </a:prstTxWarp>
          </a:bodyPr>
          <a:lstStyle/>
          <a:p>
            <a:endParaRPr lang="en-US"/>
          </a:p>
        </p:txBody>
      </p:sp>
      <p:sp>
        <p:nvSpPr>
          <p:cNvPr id="13" name="Text Box 11"/>
          <p:cNvSpPr txBox="1">
            <a:spLocks noChangeArrowheads="1"/>
          </p:cNvSpPr>
          <p:nvPr/>
        </p:nvSpPr>
        <p:spPr bwMode="auto">
          <a:xfrm>
            <a:off x="6110288" y="1785463"/>
            <a:ext cx="2879725" cy="395288"/>
          </a:xfrm>
          <a:prstGeom prst="rect">
            <a:avLst/>
          </a:prstGeom>
          <a:noFill/>
          <a:ln w="28575">
            <a:solidFill>
              <a:schemeClr val="hlink"/>
            </a:solidFill>
            <a:miter lim="800000"/>
            <a:headEnd/>
            <a:tailEnd/>
          </a:ln>
          <a:effectLst/>
        </p:spPr>
        <p:txBody>
          <a:bodyPr>
            <a:prstTxWarp prst="textNoShape">
              <a:avLst/>
            </a:prstTxWarp>
            <a:spAutoFit/>
          </a:bodyPr>
          <a:lstStyle/>
          <a:p>
            <a:pPr>
              <a:spcBef>
                <a:spcPct val="50000"/>
              </a:spcBef>
            </a:pPr>
            <a:r>
              <a:rPr lang="en-US" b="1">
                <a:solidFill>
                  <a:schemeClr val="hlink"/>
                </a:solidFill>
              </a:rPr>
              <a:t>HPGe Screening </a:t>
            </a:r>
            <a:r>
              <a:rPr lang="en-US" b="1" i="1">
                <a:solidFill>
                  <a:schemeClr val="hlink"/>
                </a:solidFill>
              </a:rPr>
              <a:t>(SOLO)</a:t>
            </a:r>
            <a:r>
              <a:rPr lang="en-US" b="1">
                <a:solidFill>
                  <a:schemeClr val="hlink"/>
                </a:solidFill>
              </a:rPr>
              <a:t> </a:t>
            </a:r>
          </a:p>
        </p:txBody>
      </p:sp>
      <p:sp>
        <p:nvSpPr>
          <p:cNvPr id="14" name="Text Box 12"/>
          <p:cNvSpPr txBox="1">
            <a:spLocks noChangeArrowheads="1"/>
          </p:cNvSpPr>
          <p:nvPr/>
        </p:nvSpPr>
        <p:spPr bwMode="auto">
          <a:xfrm rot="485746">
            <a:off x="3208338" y="5352576"/>
            <a:ext cx="1406525" cy="342900"/>
          </a:xfrm>
          <a:prstGeom prst="rect">
            <a:avLst/>
          </a:prstGeom>
          <a:solidFill>
            <a:schemeClr val="bg1"/>
          </a:solidFill>
          <a:ln w="38100">
            <a:solidFill>
              <a:srgbClr val="800000"/>
            </a:solidFill>
            <a:miter lim="800000"/>
            <a:headEnd/>
            <a:tailEnd/>
          </a:ln>
          <a:effectLst/>
        </p:spPr>
        <p:txBody>
          <a:bodyPr>
            <a:prstTxWarp prst="textNoShape">
              <a:avLst/>
            </a:prstTxWarp>
            <a:spAutoFit/>
          </a:bodyPr>
          <a:lstStyle/>
          <a:p>
            <a:pPr eaLnBrk="1" hangingPunct="1">
              <a:spcBef>
                <a:spcPct val="50000"/>
              </a:spcBef>
            </a:pPr>
            <a:r>
              <a:rPr lang="en-US" sz="1400" b="1">
                <a:solidFill>
                  <a:srgbClr val="800000"/>
                </a:solidFill>
              </a:rPr>
              <a:t>CDMS Exp.</a:t>
            </a:r>
          </a:p>
        </p:txBody>
      </p:sp>
      <p:sp>
        <p:nvSpPr>
          <p:cNvPr id="15" name="Text Box 13"/>
          <p:cNvSpPr txBox="1">
            <a:spLocks noChangeArrowheads="1"/>
          </p:cNvSpPr>
          <p:nvPr/>
        </p:nvSpPr>
        <p:spPr bwMode="auto">
          <a:xfrm rot="20639329">
            <a:off x="5819775" y="2872901"/>
            <a:ext cx="2112963" cy="434975"/>
          </a:xfrm>
          <a:prstGeom prst="rect">
            <a:avLst/>
          </a:prstGeom>
          <a:solidFill>
            <a:schemeClr val="bg1"/>
          </a:solidFill>
          <a:ln w="38100">
            <a:solidFill>
              <a:srgbClr val="0000D4"/>
            </a:solidFill>
            <a:miter lim="800000"/>
            <a:headEnd/>
            <a:tailEnd/>
          </a:ln>
          <a:effectLst/>
        </p:spPr>
        <p:txBody>
          <a:bodyPr>
            <a:prstTxWarp prst="textNoShape">
              <a:avLst/>
            </a:prstTxWarp>
            <a:spAutoFit/>
          </a:bodyPr>
          <a:lstStyle/>
          <a:p>
            <a:pPr>
              <a:spcBef>
                <a:spcPct val="50000"/>
              </a:spcBef>
            </a:pPr>
            <a:r>
              <a:rPr lang="en-US" sz="2000" b="1">
                <a:solidFill>
                  <a:srgbClr val="0000D4"/>
                </a:solidFill>
              </a:rPr>
              <a:t>MINOS</a:t>
            </a:r>
          </a:p>
        </p:txBody>
      </p:sp>
      <p:sp>
        <p:nvSpPr>
          <p:cNvPr id="16" name="Oval 14"/>
          <p:cNvSpPr>
            <a:spLocks noChangeArrowheads="1"/>
          </p:cNvSpPr>
          <p:nvPr/>
        </p:nvSpPr>
        <p:spPr bwMode="auto">
          <a:xfrm>
            <a:off x="8158163" y="2463326"/>
            <a:ext cx="246062" cy="188912"/>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en-US"/>
          </a:p>
        </p:txBody>
      </p:sp>
      <p:sp>
        <p:nvSpPr>
          <p:cNvPr id="17" name="Line 15"/>
          <p:cNvSpPr>
            <a:spLocks noChangeShapeType="1"/>
          </p:cNvSpPr>
          <p:nvPr/>
        </p:nvSpPr>
        <p:spPr bwMode="auto">
          <a:xfrm flipH="1">
            <a:off x="8418513" y="2187101"/>
            <a:ext cx="304800" cy="260350"/>
          </a:xfrm>
          <a:prstGeom prst="line">
            <a:avLst/>
          </a:prstGeom>
          <a:noFill/>
          <a:ln w="9525">
            <a:solidFill>
              <a:schemeClr val="hlink"/>
            </a:solidFill>
            <a:round/>
            <a:headEnd/>
            <a:tailEnd type="triangle" w="med" len="med"/>
          </a:ln>
          <a:effectLst/>
        </p:spPr>
        <p:txBody>
          <a:bodyPr>
            <a:prstTxWarp prst="textNoShape">
              <a:avLst/>
            </a:prstTxWarp>
          </a:bodyPr>
          <a:lstStyle/>
          <a:p>
            <a:endParaRPr lang="en-US"/>
          </a:p>
        </p:txBody>
      </p:sp>
      <p:sp>
        <p:nvSpPr>
          <p:cNvPr id="21" name="Text Box 19"/>
          <p:cNvSpPr txBox="1">
            <a:spLocks noChangeArrowheads="1"/>
          </p:cNvSpPr>
          <p:nvPr/>
        </p:nvSpPr>
        <p:spPr bwMode="auto">
          <a:xfrm>
            <a:off x="6818644" y="4965174"/>
            <a:ext cx="2266200" cy="1892826"/>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b="1" dirty="0">
                <a:solidFill>
                  <a:srgbClr val="0000D4"/>
                </a:solidFill>
                <a:latin typeface="Times" charset="0"/>
              </a:rPr>
              <a:t>Fully lined with an active </a:t>
            </a:r>
            <a:r>
              <a:rPr lang="en-US" b="1" dirty="0" err="1">
                <a:solidFill>
                  <a:srgbClr val="0000D4"/>
                </a:solidFill>
                <a:latin typeface="Times" charset="0"/>
              </a:rPr>
              <a:t>muon</a:t>
            </a:r>
            <a:r>
              <a:rPr lang="en-US" b="1" dirty="0">
                <a:solidFill>
                  <a:srgbClr val="0000D4"/>
                </a:solidFill>
                <a:latin typeface="Times" charset="0"/>
              </a:rPr>
              <a:t> </a:t>
            </a:r>
            <a:r>
              <a:rPr lang="en-US" b="1" dirty="0" smtClean="0">
                <a:solidFill>
                  <a:srgbClr val="0000D4"/>
                </a:solidFill>
                <a:latin typeface="Times" charset="0"/>
              </a:rPr>
              <a:t>veto.</a:t>
            </a:r>
          </a:p>
          <a:p>
            <a:pPr>
              <a:spcBef>
                <a:spcPct val="50000"/>
              </a:spcBef>
            </a:pPr>
            <a:r>
              <a:rPr lang="en-US" b="1" dirty="0" err="1" smtClean="0">
                <a:solidFill>
                  <a:srgbClr val="0000D4"/>
                </a:solidFill>
                <a:latin typeface="Times" charset="0"/>
              </a:rPr>
              <a:t>CoGeNT</a:t>
            </a:r>
            <a:r>
              <a:rPr lang="en-US" b="1" dirty="0" smtClean="0">
                <a:solidFill>
                  <a:srgbClr val="0000D4"/>
                </a:solidFill>
                <a:latin typeface="Times" charset="0"/>
              </a:rPr>
              <a:t>, </a:t>
            </a:r>
            <a:r>
              <a:rPr lang="en-US" b="1" dirty="0" err="1" smtClean="0">
                <a:solidFill>
                  <a:srgbClr val="0000D4"/>
                </a:solidFill>
                <a:latin typeface="Times" charset="0"/>
              </a:rPr>
              <a:t>Medtronics</a:t>
            </a:r>
            <a:r>
              <a:rPr lang="en-US" b="1" dirty="0" smtClean="0">
                <a:solidFill>
                  <a:srgbClr val="0000D4"/>
                </a:solidFill>
                <a:latin typeface="Times" charset="0"/>
              </a:rPr>
              <a:t/>
            </a:r>
            <a:br>
              <a:rPr lang="en-US" b="1" dirty="0" smtClean="0">
                <a:solidFill>
                  <a:srgbClr val="0000D4"/>
                </a:solidFill>
                <a:latin typeface="Times" charset="0"/>
              </a:rPr>
            </a:br>
            <a:r>
              <a:rPr lang="en-US" b="1" dirty="0" smtClean="0">
                <a:solidFill>
                  <a:srgbClr val="0000D4"/>
                </a:solidFill>
                <a:latin typeface="Times" charset="0"/>
              </a:rPr>
              <a:t>Cosmo-</a:t>
            </a:r>
            <a:r>
              <a:rPr lang="en-US" b="1" dirty="0" err="1" smtClean="0">
                <a:solidFill>
                  <a:srgbClr val="0000D4"/>
                </a:solidFill>
                <a:latin typeface="Times" charset="0"/>
              </a:rPr>
              <a:t>n</a:t>
            </a:r>
            <a:r>
              <a:rPr lang="en-US" b="1" dirty="0" smtClean="0">
                <a:solidFill>
                  <a:srgbClr val="0000D4"/>
                </a:solidFill>
                <a:latin typeface="Times" charset="0"/>
              </a:rPr>
              <a:t> Detector</a:t>
            </a:r>
            <a:br>
              <a:rPr lang="en-US" b="1" dirty="0" smtClean="0">
                <a:solidFill>
                  <a:srgbClr val="0000D4"/>
                </a:solidFill>
                <a:latin typeface="Times" charset="0"/>
              </a:rPr>
            </a:br>
            <a:r>
              <a:rPr lang="en-US" b="1" dirty="0" smtClean="0">
                <a:solidFill>
                  <a:srgbClr val="0000D4"/>
                </a:solidFill>
                <a:latin typeface="Times" charset="0"/>
              </a:rPr>
              <a:t>XIA alpha, </a:t>
            </a:r>
            <a:r>
              <a:rPr lang="en-US" b="1" dirty="0" err="1" smtClean="0">
                <a:solidFill>
                  <a:srgbClr val="0000D4"/>
                </a:solidFill>
                <a:latin typeface="Times" charset="0"/>
              </a:rPr>
              <a:t>BetaCage</a:t>
            </a:r>
            <a:r>
              <a:rPr lang="en-US" b="1" dirty="0" smtClean="0">
                <a:solidFill>
                  <a:srgbClr val="0000D4"/>
                </a:solidFill>
                <a:latin typeface="Times" charset="0"/>
              </a:rPr>
              <a:t/>
            </a:r>
            <a:br>
              <a:rPr lang="en-US" b="1" dirty="0" smtClean="0">
                <a:solidFill>
                  <a:srgbClr val="0000D4"/>
                </a:solidFill>
                <a:latin typeface="Times" charset="0"/>
              </a:rPr>
            </a:br>
            <a:r>
              <a:rPr lang="en-US" b="1" dirty="0" smtClean="0">
                <a:solidFill>
                  <a:srgbClr val="0000D4"/>
                </a:solidFill>
                <a:latin typeface="Times" charset="0"/>
              </a:rPr>
              <a:t>Gopher </a:t>
            </a:r>
            <a:r>
              <a:rPr lang="en-US" b="1" dirty="0" err="1" smtClean="0">
                <a:solidFill>
                  <a:srgbClr val="0000D4"/>
                </a:solidFill>
                <a:latin typeface="Times" charset="0"/>
              </a:rPr>
              <a:t>HPGe</a:t>
            </a:r>
            <a:endParaRPr lang="en-US" b="1" dirty="0" smtClean="0">
              <a:solidFill>
                <a:srgbClr val="0000D4"/>
              </a:solidFill>
              <a:latin typeface="Times" charset="0"/>
            </a:endParaRPr>
          </a:p>
        </p:txBody>
      </p:sp>
      <p:sp>
        <p:nvSpPr>
          <p:cNvPr id="22" name="Text Box 20"/>
          <p:cNvSpPr txBox="1">
            <a:spLocks noChangeArrowheads="1"/>
          </p:cNvSpPr>
          <p:nvPr/>
        </p:nvSpPr>
        <p:spPr bwMode="auto">
          <a:xfrm>
            <a:off x="0" y="6316188"/>
            <a:ext cx="3470275" cy="366713"/>
          </a:xfrm>
          <a:prstGeom prst="rect">
            <a:avLst/>
          </a:prstGeom>
          <a:solidFill>
            <a:schemeClr val="bg1"/>
          </a:solidFill>
          <a:ln w="9525">
            <a:noFill/>
            <a:miter lim="800000"/>
            <a:headEnd/>
            <a:tailEnd/>
          </a:ln>
          <a:effectLst/>
        </p:spPr>
        <p:txBody>
          <a:bodyPr>
            <a:prstTxWarp prst="textNoShape">
              <a:avLst/>
            </a:prstTxWarp>
            <a:spAutoFit/>
          </a:bodyPr>
          <a:lstStyle/>
          <a:p>
            <a:pPr>
              <a:spcBef>
                <a:spcPct val="50000"/>
              </a:spcBef>
            </a:pPr>
            <a:r>
              <a:rPr lang="en-US">
                <a:solidFill>
                  <a:srgbClr val="CF0803"/>
                </a:solidFill>
                <a:latin typeface="Comic Sans MS" charset="0"/>
              </a:rPr>
              <a:t>Historic Mine Tour (rail cars)</a:t>
            </a:r>
          </a:p>
        </p:txBody>
      </p:sp>
      <p:sp>
        <p:nvSpPr>
          <p:cNvPr id="23" name="Line 21"/>
          <p:cNvSpPr>
            <a:spLocks noChangeShapeType="1"/>
          </p:cNvSpPr>
          <p:nvPr/>
        </p:nvSpPr>
        <p:spPr bwMode="auto">
          <a:xfrm flipH="1">
            <a:off x="696913" y="5141438"/>
            <a:ext cx="115887" cy="1089025"/>
          </a:xfrm>
          <a:prstGeom prst="line">
            <a:avLst/>
          </a:prstGeom>
          <a:noFill/>
          <a:ln w="38100">
            <a:solidFill>
              <a:srgbClr val="CF0803"/>
            </a:solidFill>
            <a:round/>
            <a:headEnd/>
            <a:tailEnd type="triangle" w="med" len="med"/>
          </a:ln>
          <a:effectLst/>
        </p:spPr>
        <p:txBody>
          <a:bodyPr>
            <a:prstTxWarp prst="textNoShape">
              <a:avLst/>
            </a:prstTxWarp>
          </a:bodyPr>
          <a:lstStyle/>
          <a:p>
            <a:endParaRPr lang="en-US"/>
          </a:p>
        </p:txBody>
      </p:sp>
      <p:sp>
        <p:nvSpPr>
          <p:cNvPr id="24" name="Text Box 23"/>
          <p:cNvSpPr txBox="1">
            <a:spLocks noChangeArrowheads="1"/>
          </p:cNvSpPr>
          <p:nvPr/>
        </p:nvSpPr>
        <p:spPr bwMode="auto">
          <a:xfrm rot="383849">
            <a:off x="5000201" y="5774851"/>
            <a:ext cx="1658938" cy="396875"/>
          </a:xfrm>
          <a:prstGeom prst="rect">
            <a:avLst/>
          </a:prstGeom>
          <a:solidFill>
            <a:schemeClr val="bg1"/>
          </a:solidFill>
          <a:ln w="38100">
            <a:noFill/>
            <a:miter lim="800000"/>
            <a:headEnd/>
            <a:tailEnd/>
          </a:ln>
          <a:effectLst/>
        </p:spPr>
        <p:txBody>
          <a:bodyPr>
            <a:prstTxWarp prst="textNoShape">
              <a:avLst/>
            </a:prstTxWarp>
            <a:spAutoFit/>
          </a:bodyPr>
          <a:lstStyle/>
          <a:p>
            <a:pPr>
              <a:spcBef>
                <a:spcPct val="50000"/>
              </a:spcBef>
            </a:pPr>
            <a:r>
              <a:rPr lang="en-US" sz="2000" b="1" dirty="0">
                <a:latin typeface="Times" charset="0"/>
              </a:rPr>
              <a:t>Shielded hall</a:t>
            </a:r>
          </a:p>
        </p:txBody>
      </p:sp>
      <p:sp>
        <p:nvSpPr>
          <p:cNvPr id="25" name="Text Box 26"/>
          <p:cNvSpPr txBox="1">
            <a:spLocks noChangeArrowheads="1"/>
          </p:cNvSpPr>
          <p:nvPr/>
        </p:nvSpPr>
        <p:spPr bwMode="auto">
          <a:xfrm>
            <a:off x="0" y="2507776"/>
            <a:ext cx="1146175" cy="5810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a:latin typeface="Comic Sans MS" charset="0"/>
              </a:rPr>
              <a:t>Lift from Surface</a:t>
            </a:r>
          </a:p>
        </p:txBody>
      </p:sp>
      <p:sp>
        <p:nvSpPr>
          <p:cNvPr id="26" name="Line 27"/>
          <p:cNvSpPr>
            <a:spLocks noChangeShapeType="1"/>
          </p:cNvSpPr>
          <p:nvPr/>
        </p:nvSpPr>
        <p:spPr bwMode="auto">
          <a:xfrm>
            <a:off x="652463" y="3095151"/>
            <a:ext cx="422275" cy="1117600"/>
          </a:xfrm>
          <a:prstGeom prst="line">
            <a:avLst/>
          </a:prstGeom>
          <a:noFill/>
          <a:ln w="38100">
            <a:solidFill>
              <a:schemeClr val="tx1"/>
            </a:solidFill>
            <a:round/>
            <a:headEnd/>
            <a:tailEnd type="triangle" w="med" len="med"/>
          </a:ln>
          <a:effectLst/>
        </p:spPr>
        <p:txBody>
          <a:bodyPr>
            <a:prstTxWarp prst="textNoShape">
              <a:avLst/>
            </a:prstTxWarp>
          </a:bodyPr>
          <a:lstStyle/>
          <a:p>
            <a:endParaRPr lang="en-US"/>
          </a:p>
        </p:txBody>
      </p:sp>
      <p:pic>
        <p:nvPicPr>
          <p:cNvPr id="33" name="Picture 32" descr="SoudanLogo.jpg"/>
          <p:cNvPicPr>
            <a:picLocks noChangeAspect="1"/>
          </p:cNvPicPr>
          <p:nvPr/>
        </p:nvPicPr>
        <p:blipFill>
          <a:blip r:embed="rId3"/>
          <a:srcRect l="19617" t="13743" r="4601" b="57041"/>
          <a:stretch>
            <a:fillRect/>
          </a:stretch>
        </p:blipFill>
        <p:spPr>
          <a:xfrm>
            <a:off x="5507" y="0"/>
            <a:ext cx="4952898" cy="1431925"/>
          </a:xfrm>
          <a:prstGeom prst="rect">
            <a:avLst/>
          </a:prstGeom>
        </p:spPr>
      </p:pic>
      <p:cxnSp>
        <p:nvCxnSpPr>
          <p:cNvPr id="37" name="Straight Arrow Connector 36"/>
          <p:cNvCxnSpPr/>
          <p:nvPr/>
        </p:nvCxnSpPr>
        <p:spPr>
          <a:xfrm rot="10800000" flipV="1">
            <a:off x="6515100" y="5255244"/>
            <a:ext cx="303544" cy="256555"/>
          </a:xfrm>
          <a:prstGeom prst="straightConnector1">
            <a:avLst/>
          </a:prstGeom>
          <a:ln w="19050" cap="flat" cmpd="sng" algn="ctr">
            <a:solidFill>
              <a:srgbClr val="00009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27" name="Date Placeholder 26"/>
          <p:cNvSpPr>
            <a:spLocks noGrp="1"/>
          </p:cNvSpPr>
          <p:nvPr>
            <p:ph type="dt" sz="half" idx="10"/>
          </p:nvPr>
        </p:nvSpPr>
        <p:spPr/>
        <p:txBody>
          <a:bodyPr/>
          <a:lstStyle/>
          <a:p>
            <a:r>
              <a:rPr lang="en-US" smtClean="0"/>
              <a:t>8/28/10</a:t>
            </a:r>
            <a:endParaRPr lang="en-US"/>
          </a:p>
        </p:txBody>
      </p:sp>
      <p:sp>
        <p:nvSpPr>
          <p:cNvPr id="28" name="Slide Number Placeholder 27"/>
          <p:cNvSpPr>
            <a:spLocks noGrp="1"/>
          </p:cNvSpPr>
          <p:nvPr>
            <p:ph type="sldNum" sz="quarter" idx="12"/>
          </p:nvPr>
        </p:nvSpPr>
        <p:spPr/>
        <p:txBody>
          <a:bodyPr/>
          <a:lstStyle/>
          <a:p>
            <a:fld id="{542E01DB-2499-5147-BC64-31DF746B1AA0}" type="slidenum">
              <a:rPr lang="en-US" smtClean="0"/>
              <a:pPr/>
              <a:t>24</a:t>
            </a:fld>
            <a:endParaRPr lang="en-US"/>
          </a:p>
        </p:txBody>
      </p:sp>
      <p:sp>
        <p:nvSpPr>
          <p:cNvPr id="29" name="Footer Placeholder 28"/>
          <p:cNvSpPr>
            <a:spLocks noGrp="1"/>
          </p:cNvSpPr>
          <p:nvPr>
            <p:ph type="ftr" sz="quarter" idx="11"/>
          </p:nvPr>
        </p:nvSpPr>
        <p:spPr/>
        <p:txBody>
          <a:bodyPr/>
          <a:lstStyle/>
          <a:p>
            <a:r>
              <a:rPr lang="en-US" smtClean="0"/>
              <a:t>Reyco Henning - LRT2010</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P spid="24" grpId="0" animBg="1"/>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MINOS.jpg"/>
          <p:cNvPicPr>
            <a:picLocks noChangeAspect="1"/>
          </p:cNvPicPr>
          <p:nvPr/>
        </p:nvPicPr>
        <p:blipFill>
          <a:blip r:embed="rId2"/>
          <a:stretch>
            <a:fillRect/>
          </a:stretch>
        </p:blipFill>
        <p:spPr>
          <a:xfrm>
            <a:off x="0" y="465624"/>
            <a:ext cx="4463112" cy="2975408"/>
          </a:xfrm>
          <a:prstGeom prst="rect">
            <a:avLst/>
          </a:prstGeom>
        </p:spPr>
      </p:pic>
      <p:sp>
        <p:nvSpPr>
          <p:cNvPr id="4" name="TextBox 3"/>
          <p:cNvSpPr txBox="1"/>
          <p:nvPr/>
        </p:nvSpPr>
        <p:spPr>
          <a:xfrm>
            <a:off x="1374792" y="155779"/>
            <a:ext cx="2736490" cy="369332"/>
          </a:xfrm>
          <a:prstGeom prst="rect">
            <a:avLst/>
          </a:prstGeom>
          <a:noFill/>
        </p:spPr>
        <p:txBody>
          <a:bodyPr wrap="square" rtlCol="0">
            <a:spAutoFit/>
          </a:bodyPr>
          <a:lstStyle/>
          <a:p>
            <a:r>
              <a:rPr lang="en-US" dirty="0" smtClean="0"/>
              <a:t>MINOS</a:t>
            </a:r>
            <a:endParaRPr lang="en-US" dirty="0"/>
          </a:p>
        </p:txBody>
      </p:sp>
      <p:sp>
        <p:nvSpPr>
          <p:cNvPr id="5" name="TextBox 4"/>
          <p:cNvSpPr txBox="1"/>
          <p:nvPr/>
        </p:nvSpPr>
        <p:spPr>
          <a:xfrm>
            <a:off x="5887245" y="164068"/>
            <a:ext cx="2736490" cy="369332"/>
          </a:xfrm>
          <a:prstGeom prst="rect">
            <a:avLst/>
          </a:prstGeom>
          <a:noFill/>
        </p:spPr>
        <p:txBody>
          <a:bodyPr wrap="square" rtlCol="0">
            <a:spAutoFit/>
          </a:bodyPr>
          <a:lstStyle/>
          <a:p>
            <a:r>
              <a:rPr lang="en-US" dirty="0" smtClean="0"/>
              <a:t>Outreach</a:t>
            </a:r>
            <a:endParaRPr lang="en-US" dirty="0"/>
          </a:p>
        </p:txBody>
      </p:sp>
      <p:sp>
        <p:nvSpPr>
          <p:cNvPr id="6" name="TextBox 5"/>
          <p:cNvSpPr txBox="1"/>
          <p:nvPr/>
        </p:nvSpPr>
        <p:spPr>
          <a:xfrm>
            <a:off x="1374792" y="3508808"/>
            <a:ext cx="2736490" cy="369332"/>
          </a:xfrm>
          <a:prstGeom prst="rect">
            <a:avLst/>
          </a:prstGeom>
          <a:noFill/>
        </p:spPr>
        <p:txBody>
          <a:bodyPr wrap="square" rtlCol="0">
            <a:spAutoFit/>
          </a:bodyPr>
          <a:lstStyle/>
          <a:p>
            <a:r>
              <a:rPr lang="en-US" dirty="0" smtClean="0"/>
              <a:t>CDMS</a:t>
            </a:r>
            <a:endParaRPr lang="en-US" dirty="0"/>
          </a:p>
        </p:txBody>
      </p:sp>
      <p:sp>
        <p:nvSpPr>
          <p:cNvPr id="7" name="TextBox 6"/>
          <p:cNvSpPr txBox="1"/>
          <p:nvPr/>
        </p:nvSpPr>
        <p:spPr>
          <a:xfrm>
            <a:off x="5887245" y="3401750"/>
            <a:ext cx="2736490" cy="369332"/>
          </a:xfrm>
          <a:prstGeom prst="rect">
            <a:avLst/>
          </a:prstGeom>
          <a:noFill/>
        </p:spPr>
        <p:txBody>
          <a:bodyPr wrap="square" rtlCol="0">
            <a:spAutoFit/>
          </a:bodyPr>
          <a:lstStyle/>
          <a:p>
            <a:r>
              <a:rPr lang="en-US" dirty="0" err="1" smtClean="0"/>
              <a:t>Muon</a:t>
            </a:r>
            <a:r>
              <a:rPr lang="en-US" dirty="0" smtClean="0"/>
              <a:t>-shielded Hall</a:t>
            </a:r>
            <a:endParaRPr lang="en-US" dirty="0"/>
          </a:p>
        </p:txBody>
      </p:sp>
      <p:pic>
        <p:nvPicPr>
          <p:cNvPr id="12" name="Picture 11" descr="magicLong.png"/>
          <p:cNvPicPr>
            <a:picLocks noChangeAspect="1"/>
          </p:cNvPicPr>
          <p:nvPr/>
        </p:nvPicPr>
        <p:blipFill>
          <a:blip r:embed="rId3"/>
          <a:stretch>
            <a:fillRect/>
          </a:stretch>
        </p:blipFill>
        <p:spPr>
          <a:xfrm>
            <a:off x="5011783" y="465624"/>
            <a:ext cx="3986518" cy="2999032"/>
          </a:xfrm>
          <a:prstGeom prst="rect">
            <a:avLst/>
          </a:prstGeom>
        </p:spPr>
      </p:pic>
      <p:pic>
        <p:nvPicPr>
          <p:cNvPr id="13" name="Picture 12" descr="cdms.png"/>
          <p:cNvPicPr>
            <a:picLocks noChangeAspect="1"/>
          </p:cNvPicPr>
          <p:nvPr/>
        </p:nvPicPr>
        <p:blipFill>
          <a:blip r:embed="rId4"/>
          <a:stretch>
            <a:fillRect/>
          </a:stretch>
        </p:blipFill>
        <p:spPr>
          <a:xfrm>
            <a:off x="39425" y="3798012"/>
            <a:ext cx="4071857" cy="3059988"/>
          </a:xfrm>
          <a:prstGeom prst="rect">
            <a:avLst/>
          </a:prstGeom>
        </p:spPr>
      </p:pic>
      <p:pic>
        <p:nvPicPr>
          <p:cNvPr id="14" name="Picture 13" descr="jeff.png"/>
          <p:cNvPicPr>
            <a:picLocks noChangeAspect="1"/>
          </p:cNvPicPr>
          <p:nvPr/>
        </p:nvPicPr>
        <p:blipFill>
          <a:blip r:embed="rId5"/>
          <a:stretch>
            <a:fillRect/>
          </a:stretch>
        </p:blipFill>
        <p:spPr>
          <a:xfrm>
            <a:off x="4907562" y="3676100"/>
            <a:ext cx="4236438" cy="3181900"/>
          </a:xfrm>
          <a:prstGeom prst="rect">
            <a:avLst/>
          </a:prstGeom>
        </p:spPr>
      </p:pic>
      <p:sp>
        <p:nvSpPr>
          <p:cNvPr id="10" name="Date Placeholder 9"/>
          <p:cNvSpPr>
            <a:spLocks noGrp="1"/>
          </p:cNvSpPr>
          <p:nvPr>
            <p:ph type="dt" sz="half" idx="10"/>
          </p:nvPr>
        </p:nvSpPr>
        <p:spPr/>
        <p:txBody>
          <a:bodyPr/>
          <a:lstStyle/>
          <a:p>
            <a:r>
              <a:rPr lang="en-US" smtClean="0"/>
              <a:t>8/28/10</a:t>
            </a:r>
            <a:endParaRPr lang="en-US"/>
          </a:p>
        </p:txBody>
      </p:sp>
      <p:sp>
        <p:nvSpPr>
          <p:cNvPr id="11" name="Slide Number Placeholder 10"/>
          <p:cNvSpPr>
            <a:spLocks noGrp="1"/>
          </p:cNvSpPr>
          <p:nvPr>
            <p:ph type="sldNum" sz="quarter" idx="12"/>
          </p:nvPr>
        </p:nvSpPr>
        <p:spPr/>
        <p:txBody>
          <a:bodyPr/>
          <a:lstStyle/>
          <a:p>
            <a:fld id="{542E01DB-2499-5147-BC64-31DF746B1AA0}" type="slidenum">
              <a:rPr lang="en-US" smtClean="0"/>
              <a:pPr/>
              <a:t>25</a:t>
            </a:fld>
            <a:endParaRPr lang="en-US"/>
          </a:p>
        </p:txBody>
      </p:sp>
      <p:sp>
        <p:nvSpPr>
          <p:cNvPr id="15" name="Footer Placeholder 14"/>
          <p:cNvSpPr>
            <a:spLocks noGrp="1"/>
          </p:cNvSpPr>
          <p:nvPr>
            <p:ph type="ftr" sz="quarter" idx="11"/>
          </p:nvPr>
        </p:nvSpPr>
        <p:spPr/>
        <p:txBody>
          <a:bodyPr/>
          <a:lstStyle/>
          <a:p>
            <a:r>
              <a:rPr lang="en-US" smtClean="0"/>
              <a:t>Reyco Henning - LRT2010</a:t>
            </a: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818" name="Picture 2" descr="lbcf08.JPG"/>
          <p:cNvPicPr>
            <a:picLocks noChangeAspect="1"/>
          </p:cNvPicPr>
          <p:nvPr/>
        </p:nvPicPr>
        <p:blipFill>
          <a:blip r:embed="rId2"/>
          <a:srcRect/>
          <a:stretch>
            <a:fillRect/>
          </a:stretch>
        </p:blipFill>
        <p:spPr bwMode="auto">
          <a:xfrm>
            <a:off x="0" y="777875"/>
            <a:ext cx="9144000" cy="6080125"/>
          </a:xfrm>
          <a:prstGeom prst="rect">
            <a:avLst/>
          </a:prstGeom>
          <a:noFill/>
          <a:ln w="9525">
            <a:noFill/>
            <a:miter lim="800000"/>
            <a:headEnd/>
            <a:tailEnd/>
          </a:ln>
        </p:spPr>
      </p:pic>
      <p:sp>
        <p:nvSpPr>
          <p:cNvPr id="5" name="TextBox 4"/>
          <p:cNvSpPr txBox="1">
            <a:spLocks noChangeArrowheads="1"/>
          </p:cNvSpPr>
          <p:nvPr/>
        </p:nvSpPr>
        <p:spPr bwMode="auto">
          <a:xfrm>
            <a:off x="4800600" y="3429000"/>
            <a:ext cx="1184275" cy="338554"/>
          </a:xfrm>
          <a:prstGeom prst="rect">
            <a:avLst/>
          </a:prstGeom>
          <a:solidFill>
            <a:srgbClr val="245A24"/>
          </a:solidFill>
          <a:ln w="9525">
            <a:noFill/>
            <a:miter lim="800000"/>
            <a:headEnd/>
            <a:tailEnd/>
          </a:ln>
        </p:spPr>
        <p:txBody>
          <a:bodyPr>
            <a:prstTxWarp prst="textNoShape">
              <a:avLst/>
            </a:prstTxWarp>
            <a:spAutoFit/>
          </a:bodyPr>
          <a:lstStyle/>
          <a:p>
            <a:r>
              <a:rPr lang="en-US" sz="1600" dirty="0" err="1" smtClean="0">
                <a:solidFill>
                  <a:schemeClr val="bg1"/>
                </a:solidFill>
              </a:rPr>
              <a:t>GoGeNT</a:t>
            </a:r>
            <a:endParaRPr lang="en-US" sz="1600" dirty="0">
              <a:solidFill>
                <a:schemeClr val="bg1"/>
              </a:solidFill>
            </a:endParaRPr>
          </a:p>
        </p:txBody>
      </p:sp>
      <p:sp>
        <p:nvSpPr>
          <p:cNvPr id="6" name="TextBox 5"/>
          <p:cNvSpPr txBox="1">
            <a:spLocks noChangeArrowheads="1"/>
          </p:cNvSpPr>
          <p:nvPr/>
        </p:nvSpPr>
        <p:spPr bwMode="auto">
          <a:xfrm>
            <a:off x="2420938" y="3352800"/>
            <a:ext cx="1160462" cy="830997"/>
          </a:xfrm>
          <a:prstGeom prst="rect">
            <a:avLst/>
          </a:prstGeom>
          <a:solidFill>
            <a:srgbClr val="245A24"/>
          </a:solidFill>
          <a:ln w="9525">
            <a:noFill/>
            <a:miter lim="800000"/>
            <a:headEnd/>
            <a:tailEnd/>
          </a:ln>
        </p:spPr>
        <p:txBody>
          <a:bodyPr wrap="square">
            <a:prstTxWarp prst="textNoShape">
              <a:avLst/>
            </a:prstTxWarp>
            <a:spAutoFit/>
          </a:bodyPr>
          <a:lstStyle/>
          <a:p>
            <a:r>
              <a:rPr lang="en-US" sz="1600" dirty="0">
                <a:solidFill>
                  <a:schemeClr val="bg1"/>
                </a:solidFill>
              </a:rPr>
              <a:t>Neutron</a:t>
            </a:r>
            <a:r>
              <a:rPr lang="en-US" sz="1600" dirty="0" smtClean="0">
                <a:solidFill>
                  <a:schemeClr val="bg1"/>
                </a:solidFill>
              </a:rPr>
              <a:t> Multiplicity Meter</a:t>
            </a:r>
            <a:endParaRPr lang="en-US" sz="1600" dirty="0">
              <a:solidFill>
                <a:schemeClr val="bg1"/>
              </a:solidFill>
            </a:endParaRPr>
          </a:p>
        </p:txBody>
      </p:sp>
      <p:sp>
        <p:nvSpPr>
          <p:cNvPr id="10" name="TextBox 9"/>
          <p:cNvSpPr txBox="1">
            <a:spLocks noChangeArrowheads="1"/>
          </p:cNvSpPr>
          <p:nvPr/>
        </p:nvSpPr>
        <p:spPr bwMode="auto">
          <a:xfrm>
            <a:off x="4876800" y="1524000"/>
            <a:ext cx="2667000" cy="830997"/>
          </a:xfrm>
          <a:prstGeom prst="rect">
            <a:avLst/>
          </a:prstGeom>
          <a:solidFill>
            <a:srgbClr val="245A24"/>
          </a:solidFill>
          <a:ln w="9525">
            <a:noFill/>
            <a:miter lim="800000"/>
            <a:headEnd/>
            <a:tailEnd/>
          </a:ln>
        </p:spPr>
        <p:txBody>
          <a:bodyPr wrap="square">
            <a:prstTxWarp prst="textNoShape">
              <a:avLst/>
            </a:prstTxWarp>
            <a:spAutoFit/>
          </a:bodyPr>
          <a:lstStyle/>
          <a:p>
            <a:r>
              <a:rPr lang="en-US" sz="1600" dirty="0" smtClean="0">
                <a:solidFill>
                  <a:schemeClr val="bg1"/>
                </a:solidFill>
              </a:rPr>
              <a:t>CDMS </a:t>
            </a:r>
            <a:r>
              <a:rPr lang="en-US" sz="1600" dirty="0" err="1" smtClean="0">
                <a:solidFill>
                  <a:schemeClr val="bg1"/>
                </a:solidFill>
              </a:rPr>
              <a:t>screenging</a:t>
            </a:r>
            <a:r>
              <a:rPr lang="en-US" sz="1600" dirty="0" smtClean="0">
                <a:solidFill>
                  <a:schemeClr val="bg1"/>
                </a:solidFill>
              </a:rPr>
              <a:t> </a:t>
            </a:r>
            <a:r>
              <a:rPr lang="en-US" sz="1600" dirty="0" err="1" smtClean="0">
                <a:solidFill>
                  <a:schemeClr val="bg1"/>
                </a:solidFill>
              </a:rPr>
              <a:t>HPGe</a:t>
            </a:r>
            <a:endParaRPr lang="en-US" sz="1600" dirty="0" smtClean="0">
              <a:solidFill>
                <a:schemeClr val="bg1"/>
              </a:solidFill>
            </a:endParaRPr>
          </a:p>
          <a:p>
            <a:r>
              <a:rPr lang="en-US" sz="1600" dirty="0" smtClean="0">
                <a:solidFill>
                  <a:schemeClr val="bg1"/>
                </a:solidFill>
              </a:rPr>
              <a:t>Beta Cage DUSEL R&amp;D (Syracuse, Caltech)</a:t>
            </a:r>
          </a:p>
        </p:txBody>
      </p:sp>
      <p:sp>
        <p:nvSpPr>
          <p:cNvPr id="34822" name="TextBox 8"/>
          <p:cNvSpPr txBox="1">
            <a:spLocks noChangeArrowheads="1"/>
          </p:cNvSpPr>
          <p:nvPr/>
        </p:nvSpPr>
        <p:spPr bwMode="auto">
          <a:xfrm>
            <a:off x="1244600" y="50800"/>
            <a:ext cx="7112000" cy="707886"/>
          </a:xfrm>
          <a:prstGeom prst="rect">
            <a:avLst/>
          </a:prstGeom>
          <a:noFill/>
          <a:ln w="9525">
            <a:noFill/>
            <a:miter lim="800000"/>
            <a:headEnd/>
            <a:tailEnd/>
          </a:ln>
        </p:spPr>
        <p:txBody>
          <a:bodyPr wrap="square">
            <a:prstTxWarp prst="textNoShape">
              <a:avLst/>
            </a:prstTxWarp>
            <a:spAutoFit/>
          </a:bodyPr>
          <a:lstStyle/>
          <a:p>
            <a:r>
              <a:rPr lang="en-US" sz="2000" dirty="0" err="1">
                <a:latin typeface="Arial"/>
                <a:ea typeface="Comic Sans MS" charset="0"/>
                <a:cs typeface="Arial"/>
              </a:rPr>
              <a:t>Muon</a:t>
            </a:r>
            <a:r>
              <a:rPr lang="en-US" sz="2000" dirty="0">
                <a:latin typeface="Arial"/>
                <a:ea typeface="Comic Sans MS" charset="0"/>
                <a:cs typeface="Arial"/>
              </a:rPr>
              <a:t>-Shielded Experimental Hall  (35’ </a:t>
            </a:r>
            <a:r>
              <a:rPr lang="en-US" sz="2000" dirty="0" err="1">
                <a:latin typeface="Arial"/>
                <a:ea typeface="Comic Sans MS" charset="0"/>
                <a:cs typeface="Arial"/>
              </a:rPr>
              <a:t>x</a:t>
            </a:r>
            <a:r>
              <a:rPr lang="en-US" sz="2000" dirty="0">
                <a:latin typeface="Arial"/>
                <a:ea typeface="Comic Sans MS" charset="0"/>
                <a:cs typeface="Arial"/>
              </a:rPr>
              <a:t> 40’ </a:t>
            </a:r>
            <a:r>
              <a:rPr lang="en-US" sz="2000" dirty="0" err="1">
                <a:latin typeface="Arial"/>
                <a:ea typeface="Comic Sans MS" charset="0"/>
                <a:cs typeface="Arial"/>
              </a:rPr>
              <a:t>x</a:t>
            </a:r>
            <a:r>
              <a:rPr lang="en-US" sz="2000" dirty="0">
                <a:latin typeface="Arial"/>
                <a:ea typeface="Comic Sans MS" charset="0"/>
                <a:cs typeface="Arial"/>
              </a:rPr>
              <a:t> 100’</a:t>
            </a:r>
            <a:r>
              <a:rPr lang="en-US" sz="2000" dirty="0" smtClean="0">
                <a:latin typeface="Arial"/>
                <a:ea typeface="Comic Sans MS" charset="0"/>
                <a:cs typeface="Arial"/>
              </a:rPr>
              <a:t>)</a:t>
            </a:r>
          </a:p>
          <a:p>
            <a:r>
              <a:rPr lang="en-US" sz="2000" dirty="0" smtClean="0">
                <a:latin typeface="Arial"/>
                <a:ea typeface="Comic Sans MS" charset="0"/>
                <a:cs typeface="Arial"/>
              </a:rPr>
              <a:t>Picture before installation of the following experiments.  </a:t>
            </a:r>
            <a:endParaRPr lang="en-US" sz="2000" dirty="0">
              <a:latin typeface="Arial"/>
              <a:ea typeface="Comic Sans MS" charset="0"/>
              <a:cs typeface="Arial"/>
            </a:endParaRPr>
          </a:p>
        </p:txBody>
      </p:sp>
      <p:sp>
        <p:nvSpPr>
          <p:cNvPr id="8" name="TextBox 7"/>
          <p:cNvSpPr txBox="1">
            <a:spLocks noChangeArrowheads="1"/>
          </p:cNvSpPr>
          <p:nvPr/>
        </p:nvSpPr>
        <p:spPr bwMode="auto">
          <a:xfrm>
            <a:off x="6324600" y="3733800"/>
            <a:ext cx="1371600" cy="830997"/>
          </a:xfrm>
          <a:prstGeom prst="rect">
            <a:avLst/>
          </a:prstGeom>
          <a:solidFill>
            <a:srgbClr val="245A24"/>
          </a:solidFill>
          <a:ln w="9525">
            <a:noFill/>
            <a:miter lim="800000"/>
            <a:headEnd/>
            <a:tailEnd/>
          </a:ln>
        </p:spPr>
        <p:txBody>
          <a:bodyPr wrap="square">
            <a:prstTxWarp prst="textNoShape">
              <a:avLst/>
            </a:prstTxWarp>
            <a:spAutoFit/>
          </a:bodyPr>
          <a:lstStyle/>
          <a:p>
            <a:r>
              <a:rPr lang="en-US" sz="1600" dirty="0" err="1" smtClean="0">
                <a:solidFill>
                  <a:schemeClr val="bg1"/>
                </a:solidFill>
              </a:rPr>
              <a:t>Medtronics</a:t>
            </a:r>
            <a:r>
              <a:rPr lang="en-US" sz="1600" dirty="0" smtClean="0">
                <a:solidFill>
                  <a:schemeClr val="bg1"/>
                </a:solidFill>
              </a:rPr>
              <a:t> soft memory errors</a:t>
            </a:r>
          </a:p>
        </p:txBody>
      </p:sp>
      <p:sp>
        <p:nvSpPr>
          <p:cNvPr id="9" name="TextBox 8"/>
          <p:cNvSpPr txBox="1">
            <a:spLocks noChangeArrowheads="1"/>
          </p:cNvSpPr>
          <p:nvPr/>
        </p:nvSpPr>
        <p:spPr bwMode="auto">
          <a:xfrm>
            <a:off x="7772400" y="4343400"/>
            <a:ext cx="1371600" cy="584776"/>
          </a:xfrm>
          <a:prstGeom prst="rect">
            <a:avLst/>
          </a:prstGeom>
          <a:solidFill>
            <a:srgbClr val="245A24"/>
          </a:solidFill>
          <a:ln w="9525">
            <a:noFill/>
            <a:miter lim="800000"/>
            <a:headEnd/>
            <a:tailEnd/>
          </a:ln>
        </p:spPr>
        <p:txBody>
          <a:bodyPr wrap="square">
            <a:prstTxWarp prst="textNoShape">
              <a:avLst/>
            </a:prstTxWarp>
            <a:spAutoFit/>
          </a:bodyPr>
          <a:lstStyle/>
          <a:p>
            <a:r>
              <a:rPr lang="en-US" sz="1600" dirty="0" smtClean="0">
                <a:solidFill>
                  <a:schemeClr val="bg1"/>
                </a:solidFill>
              </a:rPr>
              <a:t>XIA Alpha counter tests</a:t>
            </a:r>
          </a:p>
        </p:txBody>
      </p:sp>
      <p:sp>
        <p:nvSpPr>
          <p:cNvPr id="11" name="Date Placeholder 10"/>
          <p:cNvSpPr>
            <a:spLocks noGrp="1"/>
          </p:cNvSpPr>
          <p:nvPr>
            <p:ph type="dt" sz="half" idx="10"/>
          </p:nvPr>
        </p:nvSpPr>
        <p:spPr/>
        <p:txBody>
          <a:bodyPr/>
          <a:lstStyle/>
          <a:p>
            <a:r>
              <a:rPr lang="en-US" smtClean="0"/>
              <a:t>8/28/10</a:t>
            </a:r>
            <a:endParaRPr lang="en-US"/>
          </a:p>
        </p:txBody>
      </p:sp>
      <p:sp>
        <p:nvSpPr>
          <p:cNvPr id="12" name="Slide Number Placeholder 11"/>
          <p:cNvSpPr>
            <a:spLocks noGrp="1"/>
          </p:cNvSpPr>
          <p:nvPr>
            <p:ph type="sldNum" sz="quarter" idx="12"/>
          </p:nvPr>
        </p:nvSpPr>
        <p:spPr/>
        <p:txBody>
          <a:bodyPr/>
          <a:lstStyle/>
          <a:p>
            <a:fld id="{542E01DB-2499-5147-BC64-31DF746B1AA0}" type="slidenum">
              <a:rPr lang="en-US" smtClean="0"/>
              <a:pPr/>
              <a:t>26</a:t>
            </a:fld>
            <a:endParaRPr lang="en-US"/>
          </a:p>
        </p:txBody>
      </p:sp>
      <p:sp>
        <p:nvSpPr>
          <p:cNvPr id="13" name="Footer Placeholder 12"/>
          <p:cNvSpPr>
            <a:spLocks noGrp="1"/>
          </p:cNvSpPr>
          <p:nvPr>
            <p:ph type="ftr" sz="quarter" idx="11"/>
          </p:nvPr>
        </p:nvSpPr>
        <p:spPr/>
        <p:txBody>
          <a:bodyPr/>
          <a:lstStyle/>
          <a:p>
            <a:r>
              <a:rPr lang="en-US" smtClean="0"/>
              <a:t>Reyco Henning - LRT2010</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0" grpId="1" animBg="1"/>
      <p:bldP spid="8" grpId="0" animBg="1"/>
      <p:bldP spid="9" grpId="0" animBg="1"/>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NMM.png"/>
          <p:cNvPicPr>
            <a:picLocks noChangeAspect="1"/>
          </p:cNvPicPr>
          <p:nvPr/>
        </p:nvPicPr>
        <p:blipFill>
          <a:blip r:embed="rId2"/>
          <a:stretch>
            <a:fillRect/>
          </a:stretch>
        </p:blipFill>
        <p:spPr>
          <a:xfrm>
            <a:off x="2008803" y="15467"/>
            <a:ext cx="5126394" cy="6827065"/>
          </a:xfrm>
          <a:prstGeom prst="rect">
            <a:avLst/>
          </a:prstGeom>
        </p:spPr>
      </p:pic>
      <p:sp>
        <p:nvSpPr>
          <p:cNvPr id="6" name="TextBox 5"/>
          <p:cNvSpPr txBox="1"/>
          <p:nvPr/>
        </p:nvSpPr>
        <p:spPr>
          <a:xfrm>
            <a:off x="4268401" y="2258520"/>
            <a:ext cx="1479537" cy="923330"/>
          </a:xfrm>
          <a:prstGeom prst="rect">
            <a:avLst/>
          </a:prstGeom>
          <a:noFill/>
        </p:spPr>
        <p:txBody>
          <a:bodyPr wrap="square" rtlCol="0">
            <a:spAutoFit/>
          </a:bodyPr>
          <a:lstStyle/>
          <a:p>
            <a:r>
              <a:rPr lang="en-US" b="1" dirty="0" smtClean="0">
                <a:solidFill>
                  <a:srgbClr val="FFFF00"/>
                </a:solidFill>
                <a:latin typeface="Comic Sans MS"/>
                <a:cs typeface="Comic Sans MS"/>
              </a:rPr>
              <a:t>Neutron Multiplicity Meter</a:t>
            </a:r>
            <a:endParaRPr lang="en-US" b="1" dirty="0">
              <a:solidFill>
                <a:srgbClr val="FFFF00"/>
              </a:solidFill>
              <a:latin typeface="Comic Sans MS"/>
              <a:cs typeface="Comic Sans MS"/>
            </a:endParaRPr>
          </a:p>
        </p:txBody>
      </p:sp>
      <p:sp>
        <p:nvSpPr>
          <p:cNvPr id="7" name="TextBox 6"/>
          <p:cNvSpPr txBox="1"/>
          <p:nvPr/>
        </p:nvSpPr>
        <p:spPr>
          <a:xfrm>
            <a:off x="3528632" y="4724247"/>
            <a:ext cx="1479537" cy="369332"/>
          </a:xfrm>
          <a:prstGeom prst="rect">
            <a:avLst/>
          </a:prstGeom>
          <a:noFill/>
        </p:spPr>
        <p:txBody>
          <a:bodyPr wrap="square" rtlCol="0">
            <a:spAutoFit/>
          </a:bodyPr>
          <a:lstStyle/>
          <a:p>
            <a:r>
              <a:rPr lang="en-US" b="1" dirty="0" err="1" smtClean="0">
                <a:solidFill>
                  <a:srgbClr val="FFFF00"/>
                </a:solidFill>
                <a:latin typeface="Comic Sans MS"/>
                <a:cs typeface="Comic Sans MS"/>
              </a:rPr>
              <a:t>CoGeNT</a:t>
            </a:r>
            <a:endParaRPr lang="en-US" b="1" dirty="0">
              <a:solidFill>
                <a:srgbClr val="FFFF00"/>
              </a:solidFill>
              <a:latin typeface="Comic Sans MS"/>
              <a:cs typeface="Comic Sans MS"/>
            </a:endParaRPr>
          </a:p>
        </p:txBody>
      </p:sp>
      <p:sp>
        <p:nvSpPr>
          <p:cNvPr id="8" name="Date Placeholder 7"/>
          <p:cNvSpPr>
            <a:spLocks noGrp="1"/>
          </p:cNvSpPr>
          <p:nvPr>
            <p:ph type="dt" sz="half" idx="10"/>
          </p:nvPr>
        </p:nvSpPr>
        <p:spPr/>
        <p:txBody>
          <a:bodyPr/>
          <a:lstStyle/>
          <a:p>
            <a:r>
              <a:rPr lang="en-US" smtClean="0"/>
              <a:t>8/28/10</a:t>
            </a:r>
            <a:endParaRPr lang="en-US"/>
          </a:p>
        </p:txBody>
      </p:sp>
      <p:sp>
        <p:nvSpPr>
          <p:cNvPr id="9" name="Slide Number Placeholder 8"/>
          <p:cNvSpPr>
            <a:spLocks noGrp="1"/>
          </p:cNvSpPr>
          <p:nvPr>
            <p:ph type="sldNum" sz="quarter" idx="12"/>
          </p:nvPr>
        </p:nvSpPr>
        <p:spPr/>
        <p:txBody>
          <a:bodyPr/>
          <a:lstStyle/>
          <a:p>
            <a:fld id="{542E01DB-2499-5147-BC64-31DF746B1AA0}" type="slidenum">
              <a:rPr lang="en-US" smtClean="0"/>
              <a:pPr/>
              <a:t>27</a:t>
            </a:fld>
            <a:endParaRPr lang="en-US"/>
          </a:p>
        </p:txBody>
      </p:sp>
      <p:sp>
        <p:nvSpPr>
          <p:cNvPr id="10" name="Footer Placeholder 9"/>
          <p:cNvSpPr>
            <a:spLocks noGrp="1"/>
          </p:cNvSpPr>
          <p:nvPr>
            <p:ph type="ftr" sz="quarter" idx="11"/>
          </p:nvPr>
        </p:nvSpPr>
        <p:spPr/>
        <p:txBody>
          <a:bodyPr/>
          <a:lstStyle/>
          <a:p>
            <a:r>
              <a:rPr lang="en-US" smtClean="0"/>
              <a:t>Reyco Henning - LRT2010</a:t>
            </a: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3"/>
          <a:srcRect/>
          <a:stretch>
            <a:fillRect/>
          </a:stretch>
        </p:blipFill>
        <p:spPr bwMode="auto">
          <a:xfrm>
            <a:off x="431800" y="795338"/>
            <a:ext cx="7543800" cy="5661025"/>
          </a:xfrm>
          <a:prstGeom prst="rect">
            <a:avLst/>
          </a:prstGeom>
          <a:noFill/>
          <a:ln w="9525">
            <a:noFill/>
            <a:round/>
            <a:headEnd/>
            <a:tailEnd/>
          </a:ln>
          <a:effectLst/>
        </p:spPr>
      </p:pic>
      <p:sp>
        <p:nvSpPr>
          <p:cNvPr id="6149" name="Text Box 5"/>
          <p:cNvSpPr txBox="1">
            <a:spLocks noChangeArrowheads="1"/>
          </p:cNvSpPr>
          <p:nvPr/>
        </p:nvSpPr>
        <p:spPr bwMode="auto">
          <a:xfrm>
            <a:off x="4545013" y="2195513"/>
            <a:ext cx="1601787" cy="1004887"/>
          </a:xfrm>
          <a:prstGeom prst="rect">
            <a:avLst/>
          </a:prstGeom>
          <a:noFill/>
          <a:ln w="9525">
            <a:noFill/>
            <a:round/>
            <a:headEnd/>
            <a:tailEnd/>
          </a:ln>
          <a:effectLst/>
        </p:spPr>
        <p:txBody>
          <a:bodyPr wrap="none" lIns="90000" tIns="45000" rIns="90000" bIns="450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FF0000"/>
                </a:solidFill>
                <a:latin typeface="Comic Sans MS" pitchFamily="-109" charset="0"/>
                <a:ea typeface="ＭＳ Ｐゴシック" pitchFamily="-109" charset="-128"/>
                <a:cs typeface="ＭＳ Ｐゴシック" pitchFamily="-109" charset="-128"/>
              </a:rPr>
              <a:t>2km</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FF0000"/>
                </a:solidFill>
                <a:latin typeface="Comic Sans MS" pitchFamily="-109" charset="0"/>
                <a:ea typeface="ＭＳ Ｐゴシック" pitchFamily="-109" charset="-128"/>
                <a:cs typeface="ＭＳ Ｐゴシック" pitchFamily="-109" charset="-128"/>
              </a:rPr>
              <a:t> overburden</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FF0000"/>
                </a:solidFill>
                <a:latin typeface="Comic Sans MS" pitchFamily="-109" charset="0"/>
                <a:ea typeface="ＭＳ Ｐゴシック" pitchFamily="-109" charset="-128"/>
                <a:cs typeface="ＭＳ Ｐゴシック" pitchFamily="-109" charset="-128"/>
              </a:rPr>
              <a:t>(6000mwe)‏</a:t>
            </a:r>
          </a:p>
        </p:txBody>
      </p:sp>
      <p:sp>
        <p:nvSpPr>
          <p:cNvPr id="6150" name="Text Box 6"/>
          <p:cNvSpPr txBox="1">
            <a:spLocks noChangeArrowheads="1"/>
          </p:cNvSpPr>
          <p:nvPr/>
        </p:nvSpPr>
        <p:spPr bwMode="auto">
          <a:xfrm>
            <a:off x="660400" y="3721100"/>
            <a:ext cx="2022475" cy="850900"/>
          </a:xfrm>
          <a:prstGeom prst="rect">
            <a:avLst/>
          </a:prstGeom>
          <a:noFill/>
          <a:ln w="9525">
            <a:noFill/>
            <a:round/>
            <a:headEnd/>
            <a:tailEnd/>
          </a:ln>
          <a:effectLst/>
        </p:spPr>
        <p:txBody>
          <a:bodyPr wrap="none" lIns="90000" tIns="45000" rIns="90000" bIns="450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F0000"/>
                </a:solidFill>
                <a:latin typeface="Comic Sans MS" pitchFamily="-109" charset="0"/>
                <a:ea typeface="ＭＳ Ｐゴシック" pitchFamily="-109" charset="-128"/>
                <a:cs typeface="ＭＳ Ｐゴシック" pitchFamily="-109" charset="-128"/>
              </a:rPr>
              <a:t>Underground</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F0000"/>
                </a:solidFill>
                <a:latin typeface="Comic Sans MS" pitchFamily="-109" charset="0"/>
                <a:ea typeface="ＭＳ Ｐゴシック" pitchFamily="-109" charset="-128"/>
                <a:cs typeface="ＭＳ Ｐゴシック" pitchFamily="-109" charset="-128"/>
              </a:rPr>
              <a:t>Laboratory</a:t>
            </a:r>
          </a:p>
        </p:txBody>
      </p:sp>
      <p:sp>
        <p:nvSpPr>
          <p:cNvPr id="6151" name="Text Box 7"/>
          <p:cNvSpPr txBox="1">
            <a:spLocks noChangeArrowheads="1"/>
          </p:cNvSpPr>
          <p:nvPr/>
        </p:nvSpPr>
        <p:spPr bwMode="auto">
          <a:xfrm>
            <a:off x="469900" y="1892300"/>
            <a:ext cx="1333500" cy="850900"/>
          </a:xfrm>
          <a:prstGeom prst="rect">
            <a:avLst/>
          </a:prstGeom>
          <a:noFill/>
          <a:ln w="9525">
            <a:noFill/>
            <a:round/>
            <a:headEnd/>
            <a:tailEnd/>
          </a:ln>
          <a:effectLst/>
        </p:spPr>
        <p:txBody>
          <a:bodyPr wrap="none" lIns="90000" tIns="45000" rIns="90000" bIns="450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F0000"/>
                </a:solidFill>
                <a:latin typeface="Comic Sans MS" pitchFamily="-109" charset="0"/>
                <a:ea typeface="ＭＳ Ｐゴシック" pitchFamily="-109" charset="-128"/>
                <a:cs typeface="ＭＳ Ｐゴシック" pitchFamily="-109" charset="-128"/>
              </a:rPr>
              <a:t>Surface</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F0000"/>
                </a:solidFill>
                <a:latin typeface="Comic Sans MS" pitchFamily="-109" charset="0"/>
                <a:ea typeface="ＭＳ Ｐゴシック" pitchFamily="-109" charset="-128"/>
                <a:cs typeface="ＭＳ Ｐゴシック" pitchFamily="-109" charset="-128"/>
              </a:rPr>
              <a:t>Facility</a:t>
            </a:r>
          </a:p>
        </p:txBody>
      </p:sp>
      <p:sp>
        <p:nvSpPr>
          <p:cNvPr id="6152" name="Line 8"/>
          <p:cNvSpPr>
            <a:spLocks noChangeShapeType="1"/>
          </p:cNvSpPr>
          <p:nvPr/>
        </p:nvSpPr>
        <p:spPr bwMode="auto">
          <a:xfrm flipV="1">
            <a:off x="1803400" y="1827213"/>
            <a:ext cx="1600200" cy="387350"/>
          </a:xfrm>
          <a:prstGeom prst="line">
            <a:avLst/>
          </a:prstGeom>
          <a:noFill/>
          <a:ln w="36720">
            <a:solidFill>
              <a:srgbClr val="FF0000"/>
            </a:solidFill>
            <a:round/>
            <a:headEnd/>
            <a:tailEnd type="triangle" w="med" len="med"/>
          </a:ln>
          <a:effectLst/>
        </p:spPr>
        <p:txBody>
          <a:bodyPr>
            <a:prstTxWarp prst="textNoShape">
              <a:avLst/>
            </a:prstTxWarp>
          </a:bodyPr>
          <a:lstStyle/>
          <a:p>
            <a:endParaRPr lang="en-US"/>
          </a:p>
        </p:txBody>
      </p:sp>
      <p:sp>
        <p:nvSpPr>
          <p:cNvPr id="6153" name="Line 9"/>
          <p:cNvSpPr>
            <a:spLocks noChangeShapeType="1"/>
          </p:cNvSpPr>
          <p:nvPr/>
        </p:nvSpPr>
        <p:spPr bwMode="auto">
          <a:xfrm>
            <a:off x="1346200" y="4572000"/>
            <a:ext cx="919163" cy="477838"/>
          </a:xfrm>
          <a:prstGeom prst="line">
            <a:avLst/>
          </a:prstGeom>
          <a:noFill/>
          <a:ln w="36720">
            <a:solidFill>
              <a:srgbClr val="FF0000"/>
            </a:solidFill>
            <a:round/>
            <a:headEnd/>
            <a:tailEnd type="triangle" w="med" len="med"/>
          </a:ln>
          <a:effectLst/>
        </p:spPr>
        <p:txBody>
          <a:bodyPr>
            <a:prstTxWarp prst="textNoShape">
              <a:avLst/>
            </a:prstTxWarp>
          </a:bodyPr>
          <a:lstStyle/>
          <a:p>
            <a:endParaRPr lang="en-US"/>
          </a:p>
        </p:txBody>
      </p:sp>
      <p:sp>
        <p:nvSpPr>
          <p:cNvPr id="6154" name="Line 10"/>
          <p:cNvSpPr>
            <a:spLocks noChangeShapeType="1"/>
          </p:cNvSpPr>
          <p:nvPr/>
        </p:nvSpPr>
        <p:spPr bwMode="auto">
          <a:xfrm>
            <a:off x="4318000" y="2286000"/>
            <a:ext cx="1588" cy="3886200"/>
          </a:xfrm>
          <a:prstGeom prst="line">
            <a:avLst/>
          </a:prstGeom>
          <a:noFill/>
          <a:ln w="36720">
            <a:solidFill>
              <a:srgbClr val="FF0000"/>
            </a:solidFill>
            <a:round/>
            <a:headEnd type="triangle" w="med" len="med"/>
            <a:tailEnd type="triangle" w="med" len="med"/>
          </a:ln>
          <a:effectLst/>
        </p:spPr>
        <p:txBody>
          <a:bodyPr>
            <a:prstTxWarp prst="textNoShape">
              <a:avLst/>
            </a:prstTxWarp>
          </a:bodyPr>
          <a:lstStyle/>
          <a:p>
            <a:endParaRPr lang="en-US"/>
          </a:p>
        </p:txBody>
      </p:sp>
      <p:sp>
        <p:nvSpPr>
          <p:cNvPr id="6155" name="Rectangle 11"/>
          <p:cNvSpPr>
            <a:spLocks noChangeArrowheads="1"/>
          </p:cNvSpPr>
          <p:nvPr/>
        </p:nvSpPr>
        <p:spPr bwMode="auto">
          <a:xfrm>
            <a:off x="4786313" y="3657600"/>
            <a:ext cx="3910012" cy="3022600"/>
          </a:xfrm>
          <a:prstGeom prst="rect">
            <a:avLst/>
          </a:prstGeom>
          <a:solidFill>
            <a:srgbClr val="FFFFFF"/>
          </a:solidFill>
          <a:ln w="9525">
            <a:solidFill>
              <a:srgbClr val="000000"/>
            </a:solidFill>
            <a:round/>
            <a:headEnd/>
            <a:tailEnd/>
          </a:ln>
          <a:effectLst>
            <a:outerShdw blurRad="63500" dist="101823" dir="2700000" algn="ctr" rotWithShape="0">
              <a:srgbClr val="808080"/>
            </a:outerShdw>
          </a:effectLst>
        </p:spPr>
        <p:txBody>
          <a:bodyPr wrap="none" anchor="ctr">
            <a:prstTxWarp prst="textNoShape">
              <a:avLst/>
            </a:prstTxWarp>
          </a:bodyPr>
          <a:lstStyle/>
          <a:p>
            <a:endParaRPr lang="en-US"/>
          </a:p>
        </p:txBody>
      </p:sp>
      <p:pic>
        <p:nvPicPr>
          <p:cNvPr id="6156" name="Picture 12"/>
          <p:cNvPicPr>
            <a:picLocks noChangeAspect="1" noChangeArrowheads="1"/>
          </p:cNvPicPr>
          <p:nvPr/>
        </p:nvPicPr>
        <p:blipFill>
          <a:blip r:embed="rId4"/>
          <a:srcRect/>
          <a:stretch>
            <a:fillRect/>
          </a:stretch>
        </p:blipFill>
        <p:spPr bwMode="auto">
          <a:xfrm>
            <a:off x="4854575" y="4056063"/>
            <a:ext cx="3733800" cy="2578100"/>
          </a:xfrm>
          <a:prstGeom prst="rect">
            <a:avLst/>
          </a:prstGeom>
          <a:noFill/>
          <a:ln w="9525">
            <a:noFill/>
            <a:round/>
            <a:headEnd/>
            <a:tailEnd/>
          </a:ln>
          <a:effectLst/>
        </p:spPr>
      </p:pic>
      <p:sp>
        <p:nvSpPr>
          <p:cNvPr id="6157" name="Text Box 13"/>
          <p:cNvSpPr txBox="1">
            <a:spLocks noChangeArrowheads="1"/>
          </p:cNvSpPr>
          <p:nvPr/>
        </p:nvSpPr>
        <p:spPr bwMode="auto">
          <a:xfrm>
            <a:off x="5689600" y="3811588"/>
            <a:ext cx="2200275" cy="303212"/>
          </a:xfrm>
          <a:prstGeom prst="rect">
            <a:avLst/>
          </a:prstGeom>
          <a:noFill/>
          <a:ln w="9525">
            <a:noFill/>
            <a:round/>
            <a:headEnd/>
            <a:tailEnd/>
          </a:ln>
          <a:effectLst/>
        </p:spPr>
        <p:txBody>
          <a:bodyPr wrap="none" lIns="90000" tIns="45000" rIns="90000" bIns="450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0000FF"/>
                </a:solidFill>
                <a:ea typeface="ＭＳ Ｐゴシック" pitchFamily="-109" charset="-128"/>
                <a:cs typeface="ＭＳ Ｐゴシック" pitchFamily="-109" charset="-128"/>
              </a:rPr>
              <a:t>Muon Flux = 0.27/m</a:t>
            </a:r>
            <a:r>
              <a:rPr lang="en-US" sz="1400" baseline="33000">
                <a:solidFill>
                  <a:srgbClr val="0000FF"/>
                </a:solidFill>
                <a:ea typeface="ＭＳ Ｐゴシック" pitchFamily="-109" charset="-128"/>
                <a:cs typeface="ＭＳ Ｐゴシック" pitchFamily="-109" charset="-128"/>
              </a:rPr>
              <a:t>2</a:t>
            </a:r>
            <a:r>
              <a:rPr lang="en-US" sz="1400">
                <a:solidFill>
                  <a:srgbClr val="0000FF"/>
                </a:solidFill>
                <a:ea typeface="ＭＳ Ｐゴシック" pitchFamily="-109" charset="-128"/>
                <a:cs typeface="ＭＳ Ｐゴシック" pitchFamily="-109" charset="-128"/>
              </a:rPr>
              <a:t>/day</a:t>
            </a:r>
          </a:p>
        </p:txBody>
      </p:sp>
      <p:sp>
        <p:nvSpPr>
          <p:cNvPr id="6158" name="Text Box 14"/>
          <p:cNvSpPr txBox="1">
            <a:spLocks noChangeArrowheads="1"/>
          </p:cNvSpPr>
          <p:nvPr/>
        </p:nvSpPr>
        <p:spPr bwMode="auto">
          <a:xfrm>
            <a:off x="5461000" y="6143625"/>
            <a:ext cx="2117725" cy="257175"/>
          </a:xfrm>
          <a:prstGeom prst="rect">
            <a:avLst/>
          </a:prstGeom>
          <a:noFill/>
          <a:ln w="9525">
            <a:noFill/>
            <a:round/>
            <a:headEnd/>
            <a:tailEnd/>
          </a:ln>
          <a:effectLst/>
        </p:spPr>
        <p:txBody>
          <a:bodyPr wrap="none" lIns="90000" tIns="45000" rIns="90000" bIns="450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100">
                <a:solidFill>
                  <a:srgbClr val="000000"/>
                </a:solidFill>
                <a:ea typeface="ＭＳ Ｐゴシック" pitchFamily="-109" charset="-128"/>
                <a:cs typeface="ＭＳ Ｐゴシック" pitchFamily="-109" charset="-128"/>
              </a:rPr>
              <a:t>MEI &amp; HIME astro/ph 0512125 </a:t>
            </a:r>
          </a:p>
        </p:txBody>
      </p:sp>
      <p:sp>
        <p:nvSpPr>
          <p:cNvPr id="17" name="Title 16"/>
          <p:cNvSpPr>
            <a:spLocks noGrp="1"/>
          </p:cNvSpPr>
          <p:nvPr>
            <p:ph type="title"/>
          </p:nvPr>
        </p:nvSpPr>
        <p:spPr>
          <a:xfrm>
            <a:off x="431800" y="0"/>
            <a:ext cx="8229600" cy="1143000"/>
          </a:xfrm>
        </p:spPr>
        <p:txBody>
          <a:bodyPr>
            <a:normAutofit fontScale="90000"/>
          </a:bodyPr>
          <a:lstStyle/>
          <a:p>
            <a:r>
              <a:rPr lang="en-US" dirty="0" smtClean="0"/>
              <a:t>SNOLAB</a:t>
            </a:r>
            <a:br>
              <a:rPr lang="en-US" dirty="0" smtClean="0"/>
            </a:br>
            <a:endParaRPr lang="en-US"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grpId="0" nodeType="clickEffect">
                                  <p:stCondLst>
                                    <p:cond delay="0"/>
                                  </p:stCondLst>
                                  <p:childTnLst>
                                    <p:set>
                                      <p:cBhvr additive="repl">
                                        <p:cTn id="6" dur="1" fill="hold">
                                          <p:stCondLst>
                                            <p:cond delay="0"/>
                                          </p:stCondLst>
                                        </p:cTn>
                                        <p:tgtEl>
                                          <p:spTgt spid="6155"/>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6156"/>
                                        </p:tgtEl>
                                        <p:attrNameLst>
                                          <p:attrName>style.visibility</p:attrName>
                                        </p:attrNameLst>
                                      </p:cBhvr>
                                      <p:to>
                                        <p:strVal val="visible"/>
                                      </p:to>
                                    </p:set>
                                  </p:childTnLst>
                                </p:cTn>
                              </p:par>
                              <p:par>
                                <p:cTn id="9" presetID="1" presetClass="entr" fill="hold" nodeType="withEffect">
                                  <p:stCondLst>
                                    <p:cond delay="0"/>
                                  </p:stCondLst>
                                  <p:childTnLst>
                                    <p:set>
                                      <p:cBhvr additive="repl">
                                        <p:cTn id="10" dur="1" fill="hold">
                                          <p:stCondLst>
                                            <p:cond delay="0"/>
                                          </p:stCondLst>
                                        </p:cTn>
                                        <p:tgtEl>
                                          <p:spTgt spid="6157"/>
                                        </p:tgtEl>
                                        <p:attrNameLst>
                                          <p:attrName>style.visibility</p:attrName>
                                        </p:attrNameLst>
                                      </p:cBhvr>
                                      <p:to>
                                        <p:strVal val="visible"/>
                                      </p:to>
                                    </p:set>
                                  </p:childTnLst>
                                </p:cTn>
                              </p:par>
                              <p:par>
                                <p:cTn id="11" presetID="1" presetClass="entr" fill="hold" nodeType="withEffect">
                                  <p:stCondLst>
                                    <p:cond delay="0"/>
                                  </p:stCondLst>
                                  <p:childTnLst>
                                    <p:set>
                                      <p:cBhvr additive="repl">
                                        <p:cTn id="12" dur="1" fill="hold">
                                          <p:stCondLst>
                                            <p:cond delay="0"/>
                                          </p:stCondLst>
                                        </p:cTn>
                                        <p:tgtEl>
                                          <p:spTgt spid="6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5" grpId="0" animBg="1"/>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9" name="Text Box 1"/>
          <p:cNvSpPr txBox="1">
            <a:spLocks noChangeArrowheads="1"/>
          </p:cNvSpPr>
          <p:nvPr/>
        </p:nvSpPr>
        <p:spPr bwMode="auto">
          <a:xfrm>
            <a:off x="5091113" y="42863"/>
            <a:ext cx="4689475" cy="682625"/>
          </a:xfrm>
          <a:prstGeom prst="rect">
            <a:avLst/>
          </a:prstGeom>
          <a:noFill/>
          <a:ln w="9525">
            <a:noFill/>
            <a:round/>
            <a:headEnd/>
            <a:tailEnd/>
          </a:ln>
          <a:effectLst/>
        </p:spPr>
        <p:txBody>
          <a:bodyPr lIns="90000" tIns="46800" rIns="90000" bIns="46800" anchor="ctr">
            <a:prstTxWarp prst="textNoShape">
              <a:avLst/>
            </a:prstTxWarp>
          </a:bodyPr>
          <a:lstStyle/>
          <a:p>
            <a:pPr algn="ctr">
              <a:lnSpc>
                <a:spcPct val="93000"/>
              </a:lnSpc>
              <a:buClr>
                <a:srgbClr val="0000FF"/>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dirty="0">
                <a:ea typeface="ＭＳ Ｐゴシック" pitchFamily="-109" charset="-128"/>
                <a:cs typeface="ＭＳ Ｐゴシック" pitchFamily="-109" charset="-128"/>
              </a:rPr>
              <a:t>SNOLAB Experimental Program</a:t>
            </a:r>
          </a:p>
        </p:txBody>
      </p:sp>
      <p:pic>
        <p:nvPicPr>
          <p:cNvPr id="7172" name="Picture 4"/>
          <p:cNvPicPr>
            <a:picLocks noChangeAspect="1" noChangeArrowheads="1"/>
          </p:cNvPicPr>
          <p:nvPr/>
        </p:nvPicPr>
        <p:blipFill>
          <a:blip r:embed="rId3"/>
          <a:srcRect/>
          <a:stretch>
            <a:fillRect/>
          </a:stretch>
        </p:blipFill>
        <p:spPr bwMode="auto">
          <a:xfrm>
            <a:off x="228600" y="795338"/>
            <a:ext cx="8686800" cy="5605462"/>
          </a:xfrm>
          <a:prstGeom prst="rect">
            <a:avLst/>
          </a:prstGeom>
          <a:noFill/>
          <a:ln w="9525">
            <a:noFill/>
            <a:round/>
            <a:headEnd/>
            <a:tailEnd/>
          </a:ln>
          <a:effectLst/>
        </p:spPr>
      </p:pic>
      <p:sp>
        <p:nvSpPr>
          <p:cNvPr id="7173" name="Text Box 5"/>
          <p:cNvSpPr txBox="1">
            <a:spLocks noChangeArrowheads="1"/>
          </p:cNvSpPr>
          <p:nvPr/>
        </p:nvSpPr>
        <p:spPr bwMode="auto">
          <a:xfrm>
            <a:off x="3254375" y="4800600"/>
            <a:ext cx="1774825" cy="577850"/>
          </a:xfrm>
          <a:prstGeom prst="rect">
            <a:avLst/>
          </a:prstGeom>
          <a:noFill/>
          <a:ln w="9525">
            <a:noFill/>
            <a:round/>
            <a:headEnd/>
            <a:tailEnd/>
          </a:ln>
          <a:effectLst/>
        </p:spPr>
        <p:txBody>
          <a:bodyPr lIns="90000" tIns="45000" rIns="90000" bIns="450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00"/>
                </a:solidFill>
                <a:latin typeface="Comic Sans MS" pitchFamily="-109" charset="0"/>
                <a:ea typeface="ＭＳ Ｐゴシック" pitchFamily="-109" charset="-128"/>
                <a:cs typeface="ＭＳ Ｐゴシック" pitchFamily="-109" charset="-128"/>
              </a:rPr>
              <a:t>Personnel facilities</a:t>
            </a:r>
          </a:p>
        </p:txBody>
      </p:sp>
      <p:sp>
        <p:nvSpPr>
          <p:cNvPr id="7174" name="Text Box 6"/>
          <p:cNvSpPr txBox="1">
            <a:spLocks noChangeArrowheads="1"/>
          </p:cNvSpPr>
          <p:nvPr/>
        </p:nvSpPr>
        <p:spPr bwMode="auto">
          <a:xfrm>
            <a:off x="457200" y="4114800"/>
            <a:ext cx="1139825" cy="577850"/>
          </a:xfrm>
          <a:prstGeom prst="rect">
            <a:avLst/>
          </a:prstGeom>
          <a:noFill/>
          <a:ln w="9525">
            <a:noFill/>
            <a:round/>
            <a:headEnd/>
            <a:tailEnd/>
          </a:ln>
          <a:effectLst/>
        </p:spPr>
        <p:txBody>
          <a:bodyPr lIns="90000" tIns="45000" rIns="90000" bIns="450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00"/>
                </a:solidFill>
                <a:latin typeface="Comic Sans MS" pitchFamily="-109" charset="0"/>
                <a:ea typeface="ＭＳ Ｐゴシック" pitchFamily="-109" charset="-128"/>
                <a:cs typeface="ＭＳ Ｐゴシック" pitchFamily="-109" charset="-128"/>
              </a:rPr>
              <a:t>SNO</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00"/>
                </a:solidFill>
                <a:latin typeface="Comic Sans MS" pitchFamily="-109" charset="0"/>
                <a:ea typeface="ＭＳ Ｐゴシック" pitchFamily="-109" charset="-128"/>
                <a:cs typeface="ＭＳ Ｐゴシック" pitchFamily="-109" charset="-128"/>
              </a:rPr>
              <a:t>Cavern</a:t>
            </a:r>
          </a:p>
        </p:txBody>
      </p:sp>
      <p:sp>
        <p:nvSpPr>
          <p:cNvPr id="7175" name="Text Box 7"/>
          <p:cNvSpPr txBox="1">
            <a:spLocks noChangeArrowheads="1"/>
          </p:cNvSpPr>
          <p:nvPr/>
        </p:nvSpPr>
        <p:spPr bwMode="auto">
          <a:xfrm>
            <a:off x="4168775" y="3781425"/>
            <a:ext cx="1774825" cy="333375"/>
          </a:xfrm>
          <a:prstGeom prst="rect">
            <a:avLst/>
          </a:prstGeom>
          <a:noFill/>
          <a:ln w="9525">
            <a:noFill/>
            <a:round/>
            <a:headEnd/>
            <a:tailEnd/>
          </a:ln>
          <a:effectLst/>
        </p:spPr>
        <p:txBody>
          <a:bodyPr lIns="90000" tIns="45000" rIns="90000" bIns="450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00"/>
                </a:solidFill>
                <a:latin typeface="Comic Sans MS" pitchFamily="-109" charset="0"/>
                <a:ea typeface="ＭＳ Ｐゴシック" pitchFamily="-109" charset="-128"/>
                <a:cs typeface="ＭＳ Ｐゴシック" pitchFamily="-109" charset="-128"/>
              </a:rPr>
              <a:t>Ladder Labs</a:t>
            </a:r>
          </a:p>
        </p:txBody>
      </p:sp>
      <p:sp>
        <p:nvSpPr>
          <p:cNvPr id="7176" name="Text Box 8"/>
          <p:cNvSpPr txBox="1">
            <a:spLocks noChangeArrowheads="1"/>
          </p:cNvSpPr>
          <p:nvPr/>
        </p:nvSpPr>
        <p:spPr bwMode="auto">
          <a:xfrm>
            <a:off x="3738563" y="1266825"/>
            <a:ext cx="1290637" cy="333375"/>
          </a:xfrm>
          <a:prstGeom prst="rect">
            <a:avLst/>
          </a:prstGeom>
          <a:noFill/>
          <a:ln w="9525">
            <a:noFill/>
            <a:round/>
            <a:headEnd/>
            <a:tailEnd/>
          </a:ln>
          <a:effectLst/>
        </p:spPr>
        <p:txBody>
          <a:bodyPr lIns="90000" tIns="45000" rIns="90000" bIns="450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00"/>
                </a:solidFill>
                <a:latin typeface="Comic Sans MS" pitchFamily="-109" charset="0"/>
                <a:ea typeface="ＭＳ Ｐゴシック" pitchFamily="-109" charset="-128"/>
                <a:cs typeface="ＭＳ Ｐゴシック" pitchFamily="-109" charset="-128"/>
              </a:rPr>
              <a:t>Cube Hall</a:t>
            </a:r>
          </a:p>
        </p:txBody>
      </p:sp>
      <p:sp>
        <p:nvSpPr>
          <p:cNvPr id="7177" name="Text Box 9"/>
          <p:cNvSpPr txBox="1">
            <a:spLocks noChangeArrowheads="1"/>
          </p:cNvSpPr>
          <p:nvPr/>
        </p:nvSpPr>
        <p:spPr bwMode="auto">
          <a:xfrm>
            <a:off x="5786438" y="1600200"/>
            <a:ext cx="1071562" cy="333375"/>
          </a:xfrm>
          <a:prstGeom prst="rect">
            <a:avLst/>
          </a:prstGeom>
          <a:noFill/>
          <a:ln w="9525">
            <a:noFill/>
            <a:round/>
            <a:headEnd/>
            <a:tailEnd/>
          </a:ln>
          <a:effectLst/>
        </p:spPr>
        <p:txBody>
          <a:bodyPr lIns="90000" tIns="45000" rIns="90000" bIns="450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00"/>
                </a:solidFill>
                <a:latin typeface="Comic Sans MS" pitchFamily="-109" charset="0"/>
                <a:ea typeface="ＭＳ Ｐゴシック" pitchFamily="-109" charset="-128"/>
                <a:cs typeface="ＭＳ Ｐゴシック" pitchFamily="-109" charset="-128"/>
              </a:rPr>
              <a:t>Cryopit</a:t>
            </a:r>
          </a:p>
        </p:txBody>
      </p:sp>
      <p:sp>
        <p:nvSpPr>
          <p:cNvPr id="7178" name="AutoShape 10"/>
          <p:cNvSpPr>
            <a:spLocks noChangeArrowheads="1"/>
          </p:cNvSpPr>
          <p:nvPr/>
        </p:nvSpPr>
        <p:spPr bwMode="auto">
          <a:xfrm>
            <a:off x="5826125" y="2855913"/>
            <a:ext cx="2146300" cy="350837"/>
          </a:xfrm>
          <a:prstGeom prst="wedgeRoundRectCallout">
            <a:avLst>
              <a:gd name="adj1" fmla="val -85157"/>
              <a:gd name="adj2" fmla="val 82273"/>
              <a:gd name="adj3" fmla="val 16667"/>
            </a:avLst>
          </a:prstGeom>
          <a:solidFill>
            <a:srgbClr val="FFFF99"/>
          </a:solidFill>
          <a:ln w="18360">
            <a:solidFill>
              <a:srgbClr val="996633"/>
            </a:solidFill>
            <a:round/>
            <a:headEnd/>
            <a:tailEnd/>
          </a:ln>
          <a:effectLst/>
        </p:spPr>
        <p:txBody>
          <a:bodyPr lIns="99360" tIns="54360" rIns="99360" bIns="54360" anchor="ctr">
            <a:prstTxWarp prst="textNoShape">
              <a:avLst/>
            </a:prstTxWarp>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996633"/>
                </a:solidFill>
                <a:latin typeface="Comic Sans MS" pitchFamily="-109" charset="0"/>
                <a:ea typeface="ＭＳ Ｐゴシック" pitchFamily="-109" charset="-128"/>
                <a:cs typeface="ＭＳ Ｐゴシック" pitchFamily="-109" charset="-128"/>
              </a:rPr>
              <a:t>2011: SuperCDMS?</a:t>
            </a:r>
          </a:p>
        </p:txBody>
      </p:sp>
      <p:sp>
        <p:nvSpPr>
          <p:cNvPr id="7179" name="Text Box 11"/>
          <p:cNvSpPr txBox="1">
            <a:spLocks noChangeArrowheads="1"/>
          </p:cNvSpPr>
          <p:nvPr/>
        </p:nvSpPr>
        <p:spPr bwMode="auto">
          <a:xfrm>
            <a:off x="2084388" y="4222750"/>
            <a:ext cx="1116012" cy="577850"/>
          </a:xfrm>
          <a:prstGeom prst="rect">
            <a:avLst/>
          </a:prstGeom>
          <a:noFill/>
          <a:ln w="9525">
            <a:noFill/>
            <a:round/>
            <a:headEnd/>
            <a:tailEnd/>
          </a:ln>
          <a:effectLst/>
        </p:spPr>
        <p:txBody>
          <a:bodyPr lIns="90000" tIns="45000" rIns="90000" bIns="450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00"/>
                </a:solidFill>
                <a:latin typeface="Comic Sans MS" pitchFamily="-109" charset="0"/>
                <a:ea typeface="ＭＳ Ｐゴシック" pitchFamily="-109" charset="-128"/>
                <a:cs typeface="ＭＳ Ｐゴシック" pitchFamily="-109" charset="-128"/>
              </a:rPr>
              <a:t>South</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00"/>
                </a:solidFill>
                <a:latin typeface="Comic Sans MS" pitchFamily="-109" charset="0"/>
                <a:ea typeface="ＭＳ Ｐゴシック" pitchFamily="-109" charset="-128"/>
                <a:cs typeface="ＭＳ Ｐゴシック" pitchFamily="-109" charset="-128"/>
              </a:rPr>
              <a:t>Drift</a:t>
            </a:r>
          </a:p>
        </p:txBody>
      </p:sp>
      <p:sp>
        <p:nvSpPr>
          <p:cNvPr id="7180" name="Text Box 12"/>
          <p:cNvSpPr txBox="1">
            <a:spLocks noChangeArrowheads="1"/>
          </p:cNvSpPr>
          <p:nvPr/>
        </p:nvSpPr>
        <p:spPr bwMode="auto">
          <a:xfrm>
            <a:off x="2835275" y="2165350"/>
            <a:ext cx="1279525" cy="577850"/>
          </a:xfrm>
          <a:prstGeom prst="rect">
            <a:avLst/>
          </a:prstGeom>
          <a:noFill/>
          <a:ln w="9525">
            <a:noFill/>
            <a:round/>
            <a:headEnd/>
            <a:tailEnd/>
          </a:ln>
          <a:effectLst/>
        </p:spPr>
        <p:txBody>
          <a:bodyPr lIns="90000" tIns="45000" rIns="90000" bIns="450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00"/>
                </a:solidFill>
                <a:latin typeface="Comic Sans MS" pitchFamily="-109" charset="0"/>
                <a:ea typeface="ＭＳ Ｐゴシック" pitchFamily="-109" charset="-128"/>
                <a:cs typeface="ＭＳ Ｐゴシック" pitchFamily="-109" charset="-128"/>
              </a:rPr>
              <a:t>HALO</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00"/>
                </a:solidFill>
                <a:latin typeface="Comic Sans MS" pitchFamily="-109" charset="0"/>
                <a:ea typeface="ＭＳ Ｐゴシック" pitchFamily="-109" charset="-128"/>
                <a:cs typeface="ＭＳ Ｐゴシック" pitchFamily="-109" charset="-128"/>
              </a:rPr>
              <a:t>Stub</a:t>
            </a:r>
          </a:p>
        </p:txBody>
      </p:sp>
      <p:sp>
        <p:nvSpPr>
          <p:cNvPr id="7181" name="Text Box 13"/>
          <p:cNvSpPr txBox="1">
            <a:spLocks noChangeArrowheads="1"/>
          </p:cNvSpPr>
          <p:nvPr/>
        </p:nvSpPr>
        <p:spPr bwMode="auto">
          <a:xfrm>
            <a:off x="4114800" y="2286000"/>
            <a:ext cx="976313" cy="577850"/>
          </a:xfrm>
          <a:prstGeom prst="rect">
            <a:avLst/>
          </a:prstGeom>
          <a:noFill/>
          <a:ln w="9525">
            <a:noFill/>
            <a:round/>
            <a:headEnd/>
            <a:tailEnd/>
          </a:ln>
          <a:effectLst/>
        </p:spPr>
        <p:txBody>
          <a:bodyPr lIns="90000" tIns="45000" rIns="90000" bIns="450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00"/>
                </a:solidFill>
                <a:latin typeface="Comic Sans MS" pitchFamily="-109" charset="0"/>
                <a:ea typeface="ＭＳ Ｐゴシック" pitchFamily="-109" charset="-128"/>
                <a:cs typeface="ＭＳ Ｐゴシック" pitchFamily="-109" charset="-128"/>
              </a:rPr>
              <a:t>Utility</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00"/>
                </a:solidFill>
                <a:latin typeface="Comic Sans MS" pitchFamily="-109" charset="0"/>
                <a:ea typeface="ＭＳ Ｐゴシック" pitchFamily="-109" charset="-128"/>
                <a:cs typeface="ＭＳ Ｐゴシック" pitchFamily="-109" charset="-128"/>
              </a:rPr>
              <a:t>Drift</a:t>
            </a:r>
          </a:p>
        </p:txBody>
      </p:sp>
      <p:sp>
        <p:nvSpPr>
          <p:cNvPr id="7182" name="AutoShape 14"/>
          <p:cNvSpPr>
            <a:spLocks noChangeArrowheads="1"/>
          </p:cNvSpPr>
          <p:nvPr/>
        </p:nvSpPr>
        <p:spPr bwMode="auto">
          <a:xfrm>
            <a:off x="1828800" y="914400"/>
            <a:ext cx="1450975" cy="1371600"/>
          </a:xfrm>
          <a:prstGeom prst="wedgeRoundRectCallout">
            <a:avLst>
              <a:gd name="adj1" fmla="val 80523"/>
              <a:gd name="adj2" fmla="val 54667"/>
              <a:gd name="adj3" fmla="val 16667"/>
            </a:avLst>
          </a:prstGeom>
          <a:solidFill>
            <a:srgbClr val="33CC66"/>
          </a:solidFill>
          <a:ln w="18360">
            <a:solidFill>
              <a:srgbClr val="996633"/>
            </a:solidFill>
            <a:round/>
            <a:headEnd/>
            <a:tailEnd/>
          </a:ln>
          <a:effectLst/>
        </p:spPr>
        <p:txBody>
          <a:bodyPr lIns="99360" tIns="54360" rIns="99360" bIns="54360" anchor="ctr">
            <a:prstTxWarp prst="textNoShape">
              <a:avLst/>
            </a:prstTxWarp>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FF3366"/>
                </a:solidFill>
                <a:latin typeface="Comic Sans MS" pitchFamily="-109" charset="0"/>
                <a:ea typeface="ＭＳ Ｐゴシック" pitchFamily="-109" charset="-128"/>
                <a:cs typeface="ＭＳ Ｐゴシック" pitchFamily="-109" charset="-128"/>
              </a:rPr>
              <a:t>Now: HALO</a:t>
            </a:r>
          </a:p>
        </p:txBody>
      </p:sp>
      <p:sp>
        <p:nvSpPr>
          <p:cNvPr id="7183" name="AutoShape 15"/>
          <p:cNvSpPr>
            <a:spLocks noChangeArrowheads="1"/>
          </p:cNvSpPr>
          <p:nvPr/>
        </p:nvSpPr>
        <p:spPr bwMode="auto">
          <a:xfrm>
            <a:off x="4343400" y="2447925"/>
            <a:ext cx="1914525" cy="295275"/>
          </a:xfrm>
          <a:prstGeom prst="wedgeRoundRectCallout">
            <a:avLst>
              <a:gd name="adj1" fmla="val -50940"/>
              <a:gd name="adj2" fmla="val -146718"/>
              <a:gd name="adj3" fmla="val 16667"/>
            </a:avLst>
          </a:prstGeom>
          <a:solidFill>
            <a:srgbClr val="FFFF99"/>
          </a:solidFill>
          <a:ln w="18360">
            <a:solidFill>
              <a:srgbClr val="996633"/>
            </a:solidFill>
            <a:round/>
            <a:headEnd/>
            <a:tailEnd/>
          </a:ln>
          <a:effectLst/>
        </p:spPr>
        <p:txBody>
          <a:bodyPr lIns="99360" tIns="54360" rIns="99360" bIns="54360" anchor="ctr">
            <a:prstTxWarp prst="textNoShape">
              <a:avLst/>
            </a:prstTxWarp>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996633"/>
                </a:solidFill>
                <a:latin typeface="Comic Sans MS" pitchFamily="-109" charset="0"/>
                <a:ea typeface="ＭＳ Ｐゴシック" pitchFamily="-109" charset="-128"/>
                <a:cs typeface="ＭＳ Ｐゴシック" pitchFamily="-109" charset="-128"/>
              </a:rPr>
              <a:t>2010: COUPP-4kg</a:t>
            </a:r>
          </a:p>
        </p:txBody>
      </p:sp>
      <p:sp>
        <p:nvSpPr>
          <p:cNvPr id="7184" name="Text Box 16"/>
          <p:cNvSpPr txBox="1">
            <a:spLocks noChangeArrowheads="1"/>
          </p:cNvSpPr>
          <p:nvPr/>
        </p:nvSpPr>
        <p:spPr bwMode="auto">
          <a:xfrm>
            <a:off x="5680075" y="4694238"/>
            <a:ext cx="1139825" cy="577850"/>
          </a:xfrm>
          <a:prstGeom prst="rect">
            <a:avLst/>
          </a:prstGeom>
          <a:noFill/>
          <a:ln w="9525">
            <a:noFill/>
            <a:round/>
            <a:headEnd/>
            <a:tailEnd/>
          </a:ln>
          <a:effectLst/>
        </p:spPr>
        <p:txBody>
          <a:bodyPr lIns="90000" tIns="45000" rIns="90000" bIns="450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00"/>
                </a:solidFill>
                <a:latin typeface="Comic Sans MS" pitchFamily="-109" charset="0"/>
                <a:ea typeface="ＭＳ Ｐゴシック" pitchFamily="-109" charset="-128"/>
                <a:cs typeface="ＭＳ Ｐゴシック" pitchFamily="-109" charset="-128"/>
              </a:rPr>
              <a:t>Utility</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00"/>
                </a:solidFill>
                <a:latin typeface="Comic Sans MS" pitchFamily="-109" charset="0"/>
                <a:ea typeface="ＭＳ Ｐゴシック" pitchFamily="-109" charset="-128"/>
                <a:cs typeface="ＭＳ Ｐゴシック" pitchFamily="-109" charset="-128"/>
              </a:rPr>
              <a:t>Area</a:t>
            </a:r>
          </a:p>
        </p:txBody>
      </p:sp>
      <p:sp>
        <p:nvSpPr>
          <p:cNvPr id="7185" name="Text Box 17"/>
          <p:cNvSpPr txBox="1">
            <a:spLocks noChangeArrowheads="1"/>
          </p:cNvSpPr>
          <p:nvPr/>
        </p:nvSpPr>
        <p:spPr bwMode="auto">
          <a:xfrm>
            <a:off x="1906588" y="922338"/>
            <a:ext cx="1204912" cy="303212"/>
          </a:xfrm>
          <a:prstGeom prst="rect">
            <a:avLst/>
          </a:prstGeom>
          <a:noFill/>
          <a:ln w="9525">
            <a:noFill/>
            <a:round/>
            <a:headEnd/>
            <a:tailEnd/>
          </a:ln>
          <a:effectLst/>
        </p:spPr>
        <p:txBody>
          <a:bodyPr wrap="none" lIns="90000" tIns="45000" rIns="90000" bIns="450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FF3366"/>
                </a:solidFill>
                <a:latin typeface="Comic Sans MS" pitchFamily="-109" charset="0"/>
                <a:ea typeface="ＭＳ Ｐゴシック" pitchFamily="-109" charset="-128"/>
                <a:cs typeface="ＭＳ Ｐゴシック" pitchFamily="-109" charset="-128"/>
              </a:rPr>
              <a:t>Now: HALO</a:t>
            </a:r>
          </a:p>
        </p:txBody>
      </p:sp>
      <p:pic>
        <p:nvPicPr>
          <p:cNvPr id="7186" name="Picture 18"/>
          <p:cNvPicPr>
            <a:picLocks noChangeAspect="1" noChangeArrowheads="1"/>
          </p:cNvPicPr>
          <p:nvPr/>
        </p:nvPicPr>
        <p:blipFill>
          <a:blip r:embed="rId4"/>
          <a:srcRect/>
          <a:stretch>
            <a:fillRect/>
          </a:stretch>
        </p:blipFill>
        <p:spPr bwMode="auto">
          <a:xfrm>
            <a:off x="1971675" y="1189038"/>
            <a:ext cx="1143000" cy="860425"/>
          </a:xfrm>
          <a:prstGeom prst="rect">
            <a:avLst/>
          </a:prstGeom>
          <a:noFill/>
          <a:ln w="9525">
            <a:noFill/>
            <a:round/>
            <a:headEnd/>
            <a:tailEnd/>
          </a:ln>
          <a:effectLst/>
        </p:spPr>
      </p:pic>
      <p:sp>
        <p:nvSpPr>
          <p:cNvPr id="7187" name="AutoShape 19"/>
          <p:cNvSpPr>
            <a:spLocks noChangeArrowheads="1"/>
          </p:cNvSpPr>
          <p:nvPr/>
        </p:nvSpPr>
        <p:spPr bwMode="auto">
          <a:xfrm>
            <a:off x="2627313" y="3411538"/>
            <a:ext cx="1450975" cy="1371600"/>
          </a:xfrm>
          <a:prstGeom prst="wedgeRoundRectCallout">
            <a:avLst>
              <a:gd name="adj1" fmla="val -109157"/>
              <a:gd name="adj2" fmla="val 931"/>
              <a:gd name="adj3" fmla="val 16667"/>
            </a:avLst>
          </a:prstGeom>
          <a:solidFill>
            <a:srgbClr val="33CC66"/>
          </a:solidFill>
          <a:ln w="18360">
            <a:solidFill>
              <a:srgbClr val="996633"/>
            </a:solidFill>
            <a:round/>
            <a:headEnd/>
            <a:tailEnd/>
          </a:ln>
          <a:effectLst/>
        </p:spPr>
        <p:txBody>
          <a:bodyPr wrap="none" anchor="ctr">
            <a:prstTxWarp prst="textNoShape">
              <a:avLst/>
            </a:prstTxWarp>
          </a:bodyPr>
          <a:lstStyle/>
          <a:p>
            <a:endParaRPr lang="en-US"/>
          </a:p>
        </p:txBody>
      </p:sp>
      <p:sp>
        <p:nvSpPr>
          <p:cNvPr id="7188" name="Text Box 20"/>
          <p:cNvSpPr txBox="1">
            <a:spLocks noChangeArrowheads="1"/>
          </p:cNvSpPr>
          <p:nvPr/>
        </p:nvSpPr>
        <p:spPr bwMode="auto">
          <a:xfrm>
            <a:off x="2705100" y="3419475"/>
            <a:ext cx="1377950" cy="303213"/>
          </a:xfrm>
          <a:prstGeom prst="rect">
            <a:avLst/>
          </a:prstGeom>
          <a:noFill/>
          <a:ln w="9525">
            <a:noFill/>
            <a:round/>
            <a:headEnd/>
            <a:tailEnd/>
          </a:ln>
          <a:effectLst/>
        </p:spPr>
        <p:txBody>
          <a:bodyPr wrap="none" lIns="90000" tIns="45000" rIns="90000" bIns="450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FF3366"/>
                </a:solidFill>
                <a:latin typeface="Comic Sans MS" pitchFamily="-109" charset="0"/>
                <a:ea typeface="ＭＳ Ｐゴシック" pitchFamily="-109" charset="-128"/>
                <a:cs typeface="ＭＳ Ｐゴシック" pitchFamily="-109" charset="-128"/>
              </a:rPr>
              <a:t>Now: DEAP-1</a:t>
            </a:r>
          </a:p>
        </p:txBody>
      </p:sp>
      <p:pic>
        <p:nvPicPr>
          <p:cNvPr id="7189" name="Picture 21"/>
          <p:cNvPicPr>
            <a:picLocks noChangeAspect="1" noChangeArrowheads="1"/>
          </p:cNvPicPr>
          <p:nvPr/>
        </p:nvPicPr>
        <p:blipFill>
          <a:blip r:embed="rId5"/>
          <a:srcRect/>
          <a:stretch>
            <a:fillRect/>
          </a:stretch>
        </p:blipFill>
        <p:spPr bwMode="auto">
          <a:xfrm>
            <a:off x="2770188" y="3686175"/>
            <a:ext cx="1143000" cy="860425"/>
          </a:xfrm>
          <a:prstGeom prst="rect">
            <a:avLst/>
          </a:prstGeom>
          <a:noFill/>
          <a:ln w="9525">
            <a:noFill/>
            <a:round/>
            <a:headEnd/>
            <a:tailEnd/>
          </a:ln>
          <a:effectLst/>
        </p:spPr>
      </p:pic>
      <p:sp>
        <p:nvSpPr>
          <p:cNvPr id="7190" name="AutoShape 22"/>
          <p:cNvSpPr>
            <a:spLocks noChangeArrowheads="1"/>
          </p:cNvSpPr>
          <p:nvPr/>
        </p:nvSpPr>
        <p:spPr bwMode="auto">
          <a:xfrm>
            <a:off x="5141913" y="3843338"/>
            <a:ext cx="1450975" cy="1493837"/>
          </a:xfrm>
          <a:prstGeom prst="wedgeRoundRectCallout">
            <a:avLst>
              <a:gd name="adj1" fmla="val -101449"/>
              <a:gd name="adj2" fmla="val -70676"/>
              <a:gd name="adj3" fmla="val 16667"/>
            </a:avLst>
          </a:prstGeom>
          <a:solidFill>
            <a:srgbClr val="33CC66"/>
          </a:solidFill>
          <a:ln w="18360">
            <a:solidFill>
              <a:srgbClr val="996633"/>
            </a:solidFill>
            <a:round/>
            <a:headEnd/>
            <a:tailEnd/>
          </a:ln>
          <a:effectLst/>
        </p:spPr>
        <p:txBody>
          <a:bodyPr wrap="none" anchor="ctr">
            <a:prstTxWarp prst="textNoShape">
              <a:avLst/>
            </a:prstTxWarp>
          </a:bodyPr>
          <a:lstStyle/>
          <a:p>
            <a:endParaRPr lang="en-US"/>
          </a:p>
        </p:txBody>
      </p:sp>
      <p:sp>
        <p:nvSpPr>
          <p:cNvPr id="7191" name="Text Box 23"/>
          <p:cNvSpPr txBox="1">
            <a:spLocks noChangeArrowheads="1"/>
          </p:cNvSpPr>
          <p:nvPr/>
        </p:nvSpPr>
        <p:spPr bwMode="auto">
          <a:xfrm>
            <a:off x="5210175" y="3840163"/>
            <a:ext cx="1417638" cy="515937"/>
          </a:xfrm>
          <a:prstGeom prst="rect">
            <a:avLst/>
          </a:prstGeom>
          <a:noFill/>
          <a:ln w="9525">
            <a:noFill/>
            <a:round/>
            <a:headEnd/>
            <a:tailEnd/>
          </a:ln>
          <a:effectLst/>
        </p:spPr>
        <p:txBody>
          <a:bodyPr wrap="none" lIns="90000" tIns="45000" rIns="90000" bIns="450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FF3366"/>
                </a:solidFill>
                <a:latin typeface="Comic Sans MS" pitchFamily="-109" charset="0"/>
                <a:ea typeface="ＭＳ Ｐゴシック" pitchFamily="-109" charset="-128"/>
                <a:cs typeface="ＭＳ Ｐゴシック" pitchFamily="-109" charset="-128"/>
              </a:rPr>
              <a:t>Now: </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FF3366"/>
                </a:solidFill>
                <a:latin typeface="Comic Sans MS" pitchFamily="-109" charset="0"/>
                <a:ea typeface="ＭＳ Ｐゴシック" pitchFamily="-109" charset="-128"/>
                <a:cs typeface="ＭＳ Ｐゴシック" pitchFamily="-109" charset="-128"/>
              </a:rPr>
              <a:t>PICASSO-IIB</a:t>
            </a:r>
          </a:p>
        </p:txBody>
      </p:sp>
      <p:pic>
        <p:nvPicPr>
          <p:cNvPr id="7192" name="Picture 24"/>
          <p:cNvPicPr>
            <a:picLocks noChangeAspect="1" noChangeArrowheads="1"/>
          </p:cNvPicPr>
          <p:nvPr/>
        </p:nvPicPr>
        <p:blipFill>
          <a:blip r:embed="rId6"/>
          <a:srcRect/>
          <a:stretch>
            <a:fillRect/>
          </a:stretch>
        </p:blipFill>
        <p:spPr bwMode="auto">
          <a:xfrm>
            <a:off x="5284788" y="4329113"/>
            <a:ext cx="1143000" cy="860425"/>
          </a:xfrm>
          <a:prstGeom prst="rect">
            <a:avLst/>
          </a:prstGeom>
          <a:noFill/>
          <a:ln w="9525">
            <a:noFill/>
            <a:round/>
            <a:headEnd/>
            <a:tailEnd/>
          </a:ln>
          <a:effectLst/>
        </p:spPr>
      </p:pic>
      <p:sp>
        <p:nvSpPr>
          <p:cNvPr id="7193" name="AutoShape 25"/>
          <p:cNvSpPr>
            <a:spLocks noChangeArrowheads="1"/>
          </p:cNvSpPr>
          <p:nvPr/>
        </p:nvSpPr>
        <p:spPr bwMode="auto">
          <a:xfrm>
            <a:off x="387350" y="2003425"/>
            <a:ext cx="1450975" cy="1514475"/>
          </a:xfrm>
          <a:prstGeom prst="wedgeRoundRectCallout">
            <a:avLst>
              <a:gd name="adj1" fmla="val -5148"/>
              <a:gd name="adj2" fmla="val 67593"/>
              <a:gd name="adj3" fmla="val 16667"/>
            </a:avLst>
          </a:prstGeom>
          <a:solidFill>
            <a:srgbClr val="33CC66"/>
          </a:solidFill>
          <a:ln w="18360">
            <a:solidFill>
              <a:srgbClr val="996633"/>
            </a:solidFill>
            <a:round/>
            <a:headEnd/>
            <a:tailEnd/>
          </a:ln>
          <a:effectLst/>
        </p:spPr>
        <p:txBody>
          <a:bodyPr wrap="none" anchor="ctr">
            <a:prstTxWarp prst="textNoShape">
              <a:avLst/>
            </a:prstTxWarp>
          </a:bodyPr>
          <a:lstStyle/>
          <a:p>
            <a:endParaRPr lang="en-US"/>
          </a:p>
        </p:txBody>
      </p:sp>
      <p:sp>
        <p:nvSpPr>
          <p:cNvPr id="7194" name="Text Box 26"/>
          <p:cNvSpPr txBox="1">
            <a:spLocks noChangeArrowheads="1"/>
          </p:cNvSpPr>
          <p:nvPr/>
        </p:nvSpPr>
        <p:spPr bwMode="auto">
          <a:xfrm>
            <a:off x="447675" y="2030413"/>
            <a:ext cx="1304925" cy="515937"/>
          </a:xfrm>
          <a:prstGeom prst="rect">
            <a:avLst/>
          </a:prstGeom>
          <a:noFill/>
          <a:ln w="9525">
            <a:noFill/>
            <a:round/>
            <a:headEnd/>
            <a:tailEnd/>
          </a:ln>
          <a:effectLst/>
        </p:spPr>
        <p:txBody>
          <a:bodyPr wrap="none" lIns="90000" tIns="45000" rIns="90000" bIns="450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FF3366"/>
                </a:solidFill>
                <a:latin typeface="Comic Sans MS" pitchFamily="-109" charset="0"/>
                <a:ea typeface="ＭＳ Ｐゴシック" pitchFamily="-109" charset="-128"/>
                <a:cs typeface="ＭＳ Ｐゴシック" pitchFamily="-109" charset="-128"/>
              </a:rPr>
              <a:t>Now: </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FF3366"/>
                </a:solidFill>
                <a:latin typeface="Comic Sans MS" pitchFamily="-109" charset="0"/>
                <a:ea typeface="ＭＳ Ｐゴシック" pitchFamily="-109" charset="-128"/>
                <a:cs typeface="ＭＳ Ｐゴシック" pitchFamily="-109" charset="-128"/>
              </a:rPr>
              <a:t>PICASSO-II</a:t>
            </a:r>
          </a:p>
        </p:txBody>
      </p:sp>
      <p:pic>
        <p:nvPicPr>
          <p:cNvPr id="7195" name="Picture 27"/>
          <p:cNvPicPr>
            <a:picLocks noChangeAspect="1" noChangeArrowheads="1"/>
          </p:cNvPicPr>
          <p:nvPr/>
        </p:nvPicPr>
        <p:blipFill>
          <a:blip r:embed="rId7"/>
          <a:srcRect/>
          <a:stretch>
            <a:fillRect/>
          </a:stretch>
        </p:blipFill>
        <p:spPr bwMode="auto">
          <a:xfrm>
            <a:off x="530225" y="2527300"/>
            <a:ext cx="1143000" cy="860425"/>
          </a:xfrm>
          <a:prstGeom prst="rect">
            <a:avLst/>
          </a:prstGeom>
          <a:noFill/>
          <a:ln w="9525">
            <a:noFill/>
            <a:round/>
            <a:headEnd/>
            <a:tailEnd/>
          </a:ln>
          <a:effectLst/>
        </p:spPr>
      </p:pic>
      <p:sp>
        <p:nvSpPr>
          <p:cNvPr id="7196" name="AutoShape 28"/>
          <p:cNvSpPr>
            <a:spLocks noChangeArrowheads="1"/>
          </p:cNvSpPr>
          <p:nvPr/>
        </p:nvSpPr>
        <p:spPr bwMode="auto">
          <a:xfrm>
            <a:off x="3400425" y="163513"/>
            <a:ext cx="1646238" cy="1493837"/>
          </a:xfrm>
          <a:prstGeom prst="wedgeRoundRectCallout">
            <a:avLst>
              <a:gd name="adj1" fmla="val 9324"/>
              <a:gd name="adj2" fmla="val 67181"/>
              <a:gd name="adj3" fmla="val 16667"/>
            </a:avLst>
          </a:prstGeom>
          <a:solidFill>
            <a:srgbClr val="33CC66"/>
          </a:solidFill>
          <a:ln w="18360">
            <a:solidFill>
              <a:srgbClr val="996633"/>
            </a:solidFill>
            <a:round/>
            <a:headEnd/>
            <a:tailEnd/>
          </a:ln>
          <a:effectLst/>
        </p:spPr>
        <p:txBody>
          <a:bodyPr wrap="none" anchor="ctr">
            <a:prstTxWarp prst="textNoShape">
              <a:avLst/>
            </a:prstTxWarp>
          </a:bodyPr>
          <a:lstStyle/>
          <a:p>
            <a:endParaRPr lang="en-US"/>
          </a:p>
        </p:txBody>
      </p:sp>
      <p:sp>
        <p:nvSpPr>
          <p:cNvPr id="7197" name="Text Box 29"/>
          <p:cNvSpPr txBox="1">
            <a:spLocks noChangeArrowheads="1"/>
          </p:cNvSpPr>
          <p:nvPr/>
        </p:nvSpPr>
        <p:spPr bwMode="auto">
          <a:xfrm>
            <a:off x="3408363" y="176213"/>
            <a:ext cx="1625600" cy="515937"/>
          </a:xfrm>
          <a:prstGeom prst="rect">
            <a:avLst/>
          </a:prstGeom>
          <a:noFill/>
          <a:ln w="9525">
            <a:noFill/>
            <a:round/>
            <a:headEnd/>
            <a:tailEnd/>
          </a:ln>
          <a:effectLst/>
        </p:spPr>
        <p:txBody>
          <a:bodyPr wrap="none" lIns="90000" tIns="45000" rIns="90000" bIns="450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FF3366"/>
                </a:solidFill>
                <a:latin typeface="Comic Sans MS" pitchFamily="-109" charset="0"/>
                <a:ea typeface="ＭＳ Ｐゴシック" pitchFamily="-109" charset="-128"/>
                <a:cs typeface="ＭＳ Ｐゴシック" pitchFamily="-109" charset="-128"/>
              </a:rPr>
              <a:t>Now:DEAP-3600</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FF3366"/>
                </a:solidFill>
                <a:latin typeface="Comic Sans MS" pitchFamily="-109" charset="0"/>
                <a:ea typeface="ＭＳ Ｐゴシック" pitchFamily="-109" charset="-128"/>
                <a:cs typeface="ＭＳ Ｐゴシック" pitchFamily="-109" charset="-128"/>
              </a:rPr>
              <a:t>MiniCLEAN</a:t>
            </a:r>
          </a:p>
        </p:txBody>
      </p:sp>
      <p:pic>
        <p:nvPicPr>
          <p:cNvPr id="7198" name="Picture 30"/>
          <p:cNvPicPr>
            <a:picLocks noChangeAspect="1" noChangeArrowheads="1"/>
          </p:cNvPicPr>
          <p:nvPr/>
        </p:nvPicPr>
        <p:blipFill>
          <a:blip r:embed="rId8"/>
          <a:srcRect/>
          <a:stretch>
            <a:fillRect/>
          </a:stretch>
        </p:blipFill>
        <p:spPr bwMode="auto">
          <a:xfrm>
            <a:off x="3594100" y="725488"/>
            <a:ext cx="1143000" cy="860425"/>
          </a:xfrm>
          <a:prstGeom prst="rect">
            <a:avLst/>
          </a:prstGeom>
          <a:noFill/>
          <a:ln w="9525">
            <a:noFill/>
            <a:round/>
            <a:headEnd/>
            <a:tailEnd/>
          </a:ln>
          <a:effectLst/>
        </p:spPr>
      </p:pic>
      <p:sp>
        <p:nvSpPr>
          <p:cNvPr id="7199" name="AutoShape 31"/>
          <p:cNvSpPr>
            <a:spLocks noChangeArrowheads="1"/>
          </p:cNvSpPr>
          <p:nvPr/>
        </p:nvSpPr>
        <p:spPr bwMode="auto">
          <a:xfrm>
            <a:off x="1468438" y="5084763"/>
            <a:ext cx="1450975" cy="1371600"/>
          </a:xfrm>
          <a:prstGeom prst="wedgeRoundRectCallout">
            <a:avLst>
              <a:gd name="adj1" fmla="val -50644"/>
              <a:gd name="adj2" fmla="val -100403"/>
              <a:gd name="adj3" fmla="val 16667"/>
            </a:avLst>
          </a:prstGeom>
          <a:solidFill>
            <a:srgbClr val="33CC66"/>
          </a:solidFill>
          <a:ln w="18360">
            <a:solidFill>
              <a:srgbClr val="996633"/>
            </a:solidFill>
            <a:round/>
            <a:headEnd/>
            <a:tailEnd/>
          </a:ln>
          <a:effectLst/>
        </p:spPr>
        <p:txBody>
          <a:bodyPr wrap="none" anchor="ctr">
            <a:prstTxWarp prst="textNoShape">
              <a:avLst/>
            </a:prstTxWarp>
          </a:bodyPr>
          <a:lstStyle/>
          <a:p>
            <a:endParaRPr lang="en-US"/>
          </a:p>
        </p:txBody>
      </p:sp>
      <p:sp>
        <p:nvSpPr>
          <p:cNvPr id="7200" name="Text Box 32"/>
          <p:cNvSpPr txBox="1">
            <a:spLocks noChangeArrowheads="1"/>
          </p:cNvSpPr>
          <p:nvPr/>
        </p:nvSpPr>
        <p:spPr bwMode="auto">
          <a:xfrm>
            <a:off x="1546225" y="5094288"/>
            <a:ext cx="1216025" cy="303212"/>
          </a:xfrm>
          <a:prstGeom prst="rect">
            <a:avLst/>
          </a:prstGeom>
          <a:noFill/>
          <a:ln w="9525">
            <a:noFill/>
            <a:round/>
            <a:headEnd/>
            <a:tailEnd/>
          </a:ln>
          <a:effectLst/>
        </p:spPr>
        <p:txBody>
          <a:bodyPr wrap="none" lIns="90000" tIns="45000" rIns="90000" bIns="450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FF3366"/>
                </a:solidFill>
                <a:latin typeface="Comic Sans MS" pitchFamily="-109" charset="0"/>
                <a:ea typeface="ＭＳ Ｐゴシック" pitchFamily="-109" charset="-128"/>
                <a:cs typeface="ＭＳ Ｐゴシック" pitchFamily="-109" charset="-128"/>
              </a:rPr>
              <a:t>Now: SNO+</a:t>
            </a:r>
          </a:p>
        </p:txBody>
      </p:sp>
      <p:pic>
        <p:nvPicPr>
          <p:cNvPr id="7201" name="Picture 33"/>
          <p:cNvPicPr>
            <a:picLocks noChangeAspect="1" noChangeArrowheads="1"/>
          </p:cNvPicPr>
          <p:nvPr/>
        </p:nvPicPr>
        <p:blipFill>
          <a:blip r:embed="rId9"/>
          <a:srcRect/>
          <a:stretch>
            <a:fillRect/>
          </a:stretch>
        </p:blipFill>
        <p:spPr bwMode="auto">
          <a:xfrm>
            <a:off x="1611313" y="5359400"/>
            <a:ext cx="1143000" cy="860425"/>
          </a:xfrm>
          <a:prstGeom prst="rect">
            <a:avLst/>
          </a:prstGeom>
          <a:noFill/>
          <a:ln w="9525">
            <a:noFill/>
            <a:round/>
            <a:headEnd/>
            <a:tailEnd/>
          </a:ln>
          <a:effectLst/>
        </p:spPr>
      </p:pic>
      <p:sp>
        <p:nvSpPr>
          <p:cNvPr id="7202" name="AutoShape 34"/>
          <p:cNvSpPr>
            <a:spLocks noChangeArrowheads="1"/>
          </p:cNvSpPr>
          <p:nvPr/>
        </p:nvSpPr>
        <p:spPr bwMode="auto">
          <a:xfrm>
            <a:off x="1676400" y="2514600"/>
            <a:ext cx="2209800" cy="350838"/>
          </a:xfrm>
          <a:prstGeom prst="wedgeRoundRectCallout">
            <a:avLst>
              <a:gd name="adj1" fmla="val 61690"/>
              <a:gd name="adj2" fmla="val 172231"/>
              <a:gd name="adj3" fmla="val 16667"/>
            </a:avLst>
          </a:prstGeom>
          <a:solidFill>
            <a:srgbClr val="FFFF99"/>
          </a:solidFill>
          <a:ln w="18360">
            <a:solidFill>
              <a:srgbClr val="996633"/>
            </a:solidFill>
            <a:round/>
            <a:headEnd/>
            <a:tailEnd/>
          </a:ln>
          <a:effectLst/>
        </p:spPr>
        <p:txBody>
          <a:bodyPr lIns="99360" tIns="54360" rIns="99360" bIns="54360" anchor="ctr">
            <a:prstTxWarp prst="textNoShape">
              <a:avLst/>
            </a:prstTxWarp>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996633"/>
                </a:solidFill>
                <a:latin typeface="Comic Sans MS" pitchFamily="-109" charset="0"/>
                <a:ea typeface="ＭＳ Ｐゴシック" pitchFamily="-109" charset="-128"/>
                <a:cs typeface="ＭＳ Ｐゴシック" pitchFamily="-109" charset="-128"/>
              </a:rPr>
              <a:t>2011: COUPP 60kg</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7182"/>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7185"/>
                                        </p:tgtEl>
                                        <p:attrNameLst>
                                          <p:attrName>style.visibility</p:attrName>
                                        </p:attrNameLst>
                                      </p:cBhvr>
                                      <p:to>
                                        <p:strVal val="visible"/>
                                      </p:to>
                                    </p:set>
                                  </p:childTnLst>
                                </p:cTn>
                              </p:par>
                              <p:par>
                                <p:cTn id="9" presetID="1" presetClass="entr" fill="hold" nodeType="withEffect">
                                  <p:stCondLst>
                                    <p:cond delay="0"/>
                                  </p:stCondLst>
                                  <p:childTnLst>
                                    <p:set>
                                      <p:cBhvr additive="repl">
                                        <p:cTn id="10" dur="1" fill="hold">
                                          <p:stCondLst>
                                            <p:cond delay="0"/>
                                          </p:stCondLst>
                                        </p:cTn>
                                        <p:tgtEl>
                                          <p:spTgt spid="7186"/>
                                        </p:tgtEl>
                                        <p:attrNameLst>
                                          <p:attrName>style.visibility</p:attrName>
                                        </p:attrNameLst>
                                      </p:cBhvr>
                                      <p:to>
                                        <p:strVal val="visible"/>
                                      </p:to>
                                    </p:set>
                                  </p:childTnLst>
                                </p:cTn>
                              </p:par>
                              <p:par>
                                <p:cTn id="11" presetID="1" presetClass="entr" fill="hold" grpId="0" nodeType="withEffect">
                                  <p:stCondLst>
                                    <p:cond delay="0"/>
                                  </p:stCondLst>
                                  <p:childTnLst>
                                    <p:set>
                                      <p:cBhvr additive="repl">
                                        <p:cTn id="12" dur="1" fill="hold">
                                          <p:stCondLst>
                                            <p:cond delay="0"/>
                                          </p:stCondLst>
                                        </p:cTn>
                                        <p:tgtEl>
                                          <p:spTgt spid="7187"/>
                                        </p:tgtEl>
                                        <p:attrNameLst>
                                          <p:attrName>style.visibility</p:attrName>
                                        </p:attrNameLst>
                                      </p:cBhvr>
                                      <p:to>
                                        <p:strVal val="visible"/>
                                      </p:to>
                                    </p:set>
                                  </p:childTnLst>
                                </p:cTn>
                              </p:par>
                              <p:par>
                                <p:cTn id="13" presetID="1" presetClass="entr" fill="hold" nodeType="withEffect">
                                  <p:stCondLst>
                                    <p:cond delay="0"/>
                                  </p:stCondLst>
                                  <p:childTnLst>
                                    <p:set>
                                      <p:cBhvr additive="repl">
                                        <p:cTn id="14" dur="1" fill="hold">
                                          <p:stCondLst>
                                            <p:cond delay="0"/>
                                          </p:stCondLst>
                                        </p:cTn>
                                        <p:tgtEl>
                                          <p:spTgt spid="7188"/>
                                        </p:tgtEl>
                                        <p:attrNameLst>
                                          <p:attrName>style.visibility</p:attrName>
                                        </p:attrNameLst>
                                      </p:cBhvr>
                                      <p:to>
                                        <p:strVal val="visible"/>
                                      </p:to>
                                    </p:set>
                                  </p:childTnLst>
                                </p:cTn>
                              </p:par>
                              <p:par>
                                <p:cTn id="15" presetID="1" presetClass="entr" fill="hold" nodeType="withEffect">
                                  <p:stCondLst>
                                    <p:cond delay="0"/>
                                  </p:stCondLst>
                                  <p:childTnLst>
                                    <p:set>
                                      <p:cBhvr additive="repl">
                                        <p:cTn id="16" dur="1" fill="hold">
                                          <p:stCondLst>
                                            <p:cond delay="0"/>
                                          </p:stCondLst>
                                        </p:cTn>
                                        <p:tgtEl>
                                          <p:spTgt spid="7189"/>
                                        </p:tgtEl>
                                        <p:attrNameLst>
                                          <p:attrName>style.visibility</p:attrName>
                                        </p:attrNameLst>
                                      </p:cBhvr>
                                      <p:to>
                                        <p:strVal val="visible"/>
                                      </p:to>
                                    </p:set>
                                  </p:childTnLst>
                                </p:cTn>
                              </p:par>
                              <p:par>
                                <p:cTn id="17" presetID="1" presetClass="entr" fill="hold" grpId="0" nodeType="withEffect">
                                  <p:stCondLst>
                                    <p:cond delay="0"/>
                                  </p:stCondLst>
                                  <p:childTnLst>
                                    <p:set>
                                      <p:cBhvr additive="repl">
                                        <p:cTn id="18" dur="1" fill="hold">
                                          <p:stCondLst>
                                            <p:cond delay="0"/>
                                          </p:stCondLst>
                                        </p:cTn>
                                        <p:tgtEl>
                                          <p:spTgt spid="7190"/>
                                        </p:tgtEl>
                                        <p:attrNameLst>
                                          <p:attrName>style.visibility</p:attrName>
                                        </p:attrNameLst>
                                      </p:cBhvr>
                                      <p:to>
                                        <p:strVal val="visible"/>
                                      </p:to>
                                    </p:set>
                                  </p:childTnLst>
                                </p:cTn>
                              </p:par>
                              <p:par>
                                <p:cTn id="19" presetID="1" presetClass="entr" fill="hold" nodeType="withEffect">
                                  <p:stCondLst>
                                    <p:cond delay="0"/>
                                  </p:stCondLst>
                                  <p:childTnLst>
                                    <p:set>
                                      <p:cBhvr additive="repl">
                                        <p:cTn id="20" dur="1" fill="hold">
                                          <p:stCondLst>
                                            <p:cond delay="0"/>
                                          </p:stCondLst>
                                        </p:cTn>
                                        <p:tgtEl>
                                          <p:spTgt spid="7191"/>
                                        </p:tgtEl>
                                        <p:attrNameLst>
                                          <p:attrName>style.visibility</p:attrName>
                                        </p:attrNameLst>
                                      </p:cBhvr>
                                      <p:to>
                                        <p:strVal val="visible"/>
                                      </p:to>
                                    </p:set>
                                  </p:childTnLst>
                                </p:cTn>
                              </p:par>
                              <p:par>
                                <p:cTn id="21" presetID="1" presetClass="entr" fill="hold" nodeType="withEffect">
                                  <p:stCondLst>
                                    <p:cond delay="0"/>
                                  </p:stCondLst>
                                  <p:childTnLst>
                                    <p:set>
                                      <p:cBhvr additive="repl">
                                        <p:cTn id="22" dur="1" fill="hold">
                                          <p:stCondLst>
                                            <p:cond delay="0"/>
                                          </p:stCondLst>
                                        </p:cTn>
                                        <p:tgtEl>
                                          <p:spTgt spid="7192"/>
                                        </p:tgtEl>
                                        <p:attrNameLst>
                                          <p:attrName>style.visibility</p:attrName>
                                        </p:attrNameLst>
                                      </p:cBhvr>
                                      <p:to>
                                        <p:strVal val="visible"/>
                                      </p:to>
                                    </p:set>
                                  </p:childTnLst>
                                </p:cTn>
                              </p:par>
                              <p:par>
                                <p:cTn id="23" presetID="1" presetClass="entr" fill="hold" grpId="0" nodeType="withEffect">
                                  <p:stCondLst>
                                    <p:cond delay="0"/>
                                  </p:stCondLst>
                                  <p:childTnLst>
                                    <p:set>
                                      <p:cBhvr additive="repl">
                                        <p:cTn id="24" dur="1" fill="hold">
                                          <p:stCondLst>
                                            <p:cond delay="0"/>
                                          </p:stCondLst>
                                        </p:cTn>
                                        <p:tgtEl>
                                          <p:spTgt spid="7193"/>
                                        </p:tgtEl>
                                        <p:attrNameLst>
                                          <p:attrName>style.visibility</p:attrName>
                                        </p:attrNameLst>
                                      </p:cBhvr>
                                      <p:to>
                                        <p:strVal val="visible"/>
                                      </p:to>
                                    </p:set>
                                  </p:childTnLst>
                                </p:cTn>
                              </p:par>
                              <p:par>
                                <p:cTn id="25" presetID="1" presetClass="entr" fill="hold" nodeType="withEffect">
                                  <p:stCondLst>
                                    <p:cond delay="0"/>
                                  </p:stCondLst>
                                  <p:childTnLst>
                                    <p:set>
                                      <p:cBhvr additive="repl">
                                        <p:cTn id="26" dur="1" fill="hold">
                                          <p:stCondLst>
                                            <p:cond delay="0"/>
                                          </p:stCondLst>
                                        </p:cTn>
                                        <p:tgtEl>
                                          <p:spTgt spid="7194"/>
                                        </p:tgtEl>
                                        <p:attrNameLst>
                                          <p:attrName>style.visibility</p:attrName>
                                        </p:attrNameLst>
                                      </p:cBhvr>
                                      <p:to>
                                        <p:strVal val="visible"/>
                                      </p:to>
                                    </p:set>
                                  </p:childTnLst>
                                </p:cTn>
                              </p:par>
                              <p:par>
                                <p:cTn id="27" presetID="1" presetClass="entr" fill="hold" nodeType="withEffect">
                                  <p:stCondLst>
                                    <p:cond delay="0"/>
                                  </p:stCondLst>
                                  <p:childTnLst>
                                    <p:set>
                                      <p:cBhvr additive="repl">
                                        <p:cTn id="28" dur="1" fill="hold">
                                          <p:stCondLst>
                                            <p:cond delay="0"/>
                                          </p:stCondLst>
                                        </p:cTn>
                                        <p:tgtEl>
                                          <p:spTgt spid="7195"/>
                                        </p:tgtEl>
                                        <p:attrNameLst>
                                          <p:attrName>style.visibility</p:attrName>
                                        </p:attrNameLst>
                                      </p:cBhvr>
                                      <p:to>
                                        <p:strVal val="visible"/>
                                      </p:to>
                                    </p:set>
                                  </p:childTnLst>
                                </p:cTn>
                              </p:par>
                              <p:par>
                                <p:cTn id="29" presetID="1" presetClass="entr" fill="hold" grpId="0" nodeType="withEffect">
                                  <p:stCondLst>
                                    <p:cond delay="0"/>
                                  </p:stCondLst>
                                  <p:childTnLst>
                                    <p:set>
                                      <p:cBhvr additive="repl">
                                        <p:cTn id="30" dur="1" fill="hold">
                                          <p:stCondLst>
                                            <p:cond delay="0"/>
                                          </p:stCondLst>
                                        </p:cTn>
                                        <p:tgtEl>
                                          <p:spTgt spid="7196"/>
                                        </p:tgtEl>
                                        <p:attrNameLst>
                                          <p:attrName>style.visibility</p:attrName>
                                        </p:attrNameLst>
                                      </p:cBhvr>
                                      <p:to>
                                        <p:strVal val="visible"/>
                                      </p:to>
                                    </p:set>
                                  </p:childTnLst>
                                </p:cTn>
                              </p:par>
                              <p:par>
                                <p:cTn id="31" presetID="1" presetClass="entr" fill="hold" nodeType="withEffect">
                                  <p:stCondLst>
                                    <p:cond delay="0"/>
                                  </p:stCondLst>
                                  <p:childTnLst>
                                    <p:set>
                                      <p:cBhvr additive="repl">
                                        <p:cTn id="32" dur="1" fill="hold">
                                          <p:stCondLst>
                                            <p:cond delay="0"/>
                                          </p:stCondLst>
                                        </p:cTn>
                                        <p:tgtEl>
                                          <p:spTgt spid="7197"/>
                                        </p:tgtEl>
                                        <p:attrNameLst>
                                          <p:attrName>style.visibility</p:attrName>
                                        </p:attrNameLst>
                                      </p:cBhvr>
                                      <p:to>
                                        <p:strVal val="visible"/>
                                      </p:to>
                                    </p:set>
                                  </p:childTnLst>
                                </p:cTn>
                              </p:par>
                              <p:par>
                                <p:cTn id="33" presetID="1" presetClass="entr" fill="hold" nodeType="withEffect">
                                  <p:stCondLst>
                                    <p:cond delay="0"/>
                                  </p:stCondLst>
                                  <p:childTnLst>
                                    <p:set>
                                      <p:cBhvr additive="repl">
                                        <p:cTn id="34" dur="1" fill="hold">
                                          <p:stCondLst>
                                            <p:cond delay="0"/>
                                          </p:stCondLst>
                                        </p:cTn>
                                        <p:tgtEl>
                                          <p:spTgt spid="7198"/>
                                        </p:tgtEl>
                                        <p:attrNameLst>
                                          <p:attrName>style.visibility</p:attrName>
                                        </p:attrNameLst>
                                      </p:cBhvr>
                                      <p:to>
                                        <p:strVal val="visible"/>
                                      </p:to>
                                    </p:set>
                                  </p:childTnLst>
                                </p:cTn>
                              </p:par>
                              <p:par>
                                <p:cTn id="35" presetID="1" presetClass="entr" fill="hold" grpId="0" nodeType="withEffect">
                                  <p:stCondLst>
                                    <p:cond delay="0"/>
                                  </p:stCondLst>
                                  <p:childTnLst>
                                    <p:set>
                                      <p:cBhvr additive="repl">
                                        <p:cTn id="36" dur="1" fill="hold">
                                          <p:stCondLst>
                                            <p:cond delay="0"/>
                                          </p:stCondLst>
                                        </p:cTn>
                                        <p:tgtEl>
                                          <p:spTgt spid="7199"/>
                                        </p:tgtEl>
                                        <p:attrNameLst>
                                          <p:attrName>style.visibility</p:attrName>
                                        </p:attrNameLst>
                                      </p:cBhvr>
                                      <p:to>
                                        <p:strVal val="visible"/>
                                      </p:to>
                                    </p:set>
                                  </p:childTnLst>
                                </p:cTn>
                              </p:par>
                              <p:par>
                                <p:cTn id="37" presetID="1" presetClass="entr" fill="hold" nodeType="withEffect">
                                  <p:stCondLst>
                                    <p:cond delay="0"/>
                                  </p:stCondLst>
                                  <p:childTnLst>
                                    <p:set>
                                      <p:cBhvr additive="repl">
                                        <p:cTn id="38" dur="1" fill="hold">
                                          <p:stCondLst>
                                            <p:cond delay="0"/>
                                          </p:stCondLst>
                                        </p:cTn>
                                        <p:tgtEl>
                                          <p:spTgt spid="7200"/>
                                        </p:tgtEl>
                                        <p:attrNameLst>
                                          <p:attrName>style.visibility</p:attrName>
                                        </p:attrNameLst>
                                      </p:cBhvr>
                                      <p:to>
                                        <p:strVal val="visible"/>
                                      </p:to>
                                    </p:set>
                                  </p:childTnLst>
                                </p:cTn>
                              </p:par>
                              <p:par>
                                <p:cTn id="39" presetID="1" presetClass="entr" fill="hold" nodeType="withEffect">
                                  <p:stCondLst>
                                    <p:cond delay="0"/>
                                  </p:stCondLst>
                                  <p:childTnLst>
                                    <p:set>
                                      <p:cBhvr additive="repl">
                                        <p:cTn id="40" dur="1" fill="hold">
                                          <p:stCondLst>
                                            <p:cond delay="0"/>
                                          </p:stCondLst>
                                        </p:cTn>
                                        <p:tgtEl>
                                          <p:spTgt spid="720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fill="hold" nodeType="clickEffect">
                                  <p:stCondLst>
                                    <p:cond delay="0"/>
                                  </p:stCondLst>
                                  <p:childTnLst>
                                    <p:set>
                                      <p:cBhvr additive="repl">
                                        <p:cTn id="44" dur="1" fill="hold">
                                          <p:stCondLst>
                                            <p:cond delay="0"/>
                                          </p:stCondLst>
                                        </p:cTn>
                                        <p:tgtEl>
                                          <p:spTgt spid="7178"/>
                                        </p:tgtEl>
                                        <p:attrNameLst>
                                          <p:attrName>style.visibility</p:attrName>
                                        </p:attrNameLst>
                                      </p:cBhvr>
                                      <p:to>
                                        <p:strVal val="visible"/>
                                      </p:to>
                                    </p:set>
                                  </p:childTnLst>
                                </p:cTn>
                              </p:par>
                              <p:par>
                                <p:cTn id="45" presetID="1" presetClass="entr" fill="hold" nodeType="withEffect">
                                  <p:stCondLst>
                                    <p:cond delay="0"/>
                                  </p:stCondLst>
                                  <p:childTnLst>
                                    <p:set>
                                      <p:cBhvr additive="repl">
                                        <p:cTn id="46" dur="1" fill="hold">
                                          <p:stCondLst>
                                            <p:cond delay="0"/>
                                          </p:stCondLst>
                                        </p:cTn>
                                        <p:tgtEl>
                                          <p:spTgt spid="7202"/>
                                        </p:tgtEl>
                                        <p:attrNameLst>
                                          <p:attrName>style.visibility</p:attrName>
                                        </p:attrNameLst>
                                      </p:cBhvr>
                                      <p:to>
                                        <p:strVal val="visible"/>
                                      </p:to>
                                    </p:set>
                                  </p:childTnLst>
                                </p:cTn>
                              </p:par>
                              <p:par>
                                <p:cTn id="47" presetID="1" presetClass="entr" fill="hold" nodeType="withEffect">
                                  <p:stCondLst>
                                    <p:cond delay="0"/>
                                  </p:stCondLst>
                                  <p:childTnLst>
                                    <p:set>
                                      <p:cBhvr additive="repl">
                                        <p:cTn id="48" dur="1" fill="hold">
                                          <p:stCondLst>
                                            <p:cond delay="0"/>
                                          </p:stCondLst>
                                        </p:cTn>
                                        <p:tgtEl>
                                          <p:spTgt spid="7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7" grpId="0" animBg="1"/>
      <p:bldP spid="7190" grpId="0" animBg="1"/>
      <p:bldP spid="7193" grpId="0" animBg="1"/>
      <p:bldP spid="7196" grpId="0" animBg="1"/>
      <p:bldP spid="7199" grpId="0" animBg="1"/>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Depths</a:t>
            </a:r>
            <a:endParaRPr lang="en-US" dirty="0"/>
          </a:p>
        </p:txBody>
      </p:sp>
      <p:sp>
        <p:nvSpPr>
          <p:cNvPr id="3" name="Content Placeholder 2"/>
          <p:cNvSpPr>
            <a:spLocks noGrp="1"/>
          </p:cNvSpPr>
          <p:nvPr>
            <p:ph idx="1"/>
          </p:nvPr>
        </p:nvSpPr>
        <p:spPr/>
        <p:txBody>
          <a:bodyPr/>
          <a:lstStyle/>
          <a:p>
            <a:r>
              <a:rPr lang="en-US" dirty="0" smtClean="0"/>
              <a:t>Shallow (&lt; few hundred </a:t>
            </a:r>
            <a:r>
              <a:rPr lang="en-US" dirty="0" err="1" smtClean="0"/>
              <a:t>mwe</a:t>
            </a:r>
            <a:r>
              <a:rPr lang="en-US" dirty="0" smtClean="0"/>
              <a:t>)</a:t>
            </a:r>
          </a:p>
          <a:p>
            <a:pPr lvl="1"/>
            <a:r>
              <a:rPr lang="en-US" dirty="0" smtClean="0"/>
              <a:t>Material Assay</a:t>
            </a:r>
          </a:p>
          <a:p>
            <a:pPr lvl="1"/>
            <a:r>
              <a:rPr lang="en-US" dirty="0" smtClean="0"/>
              <a:t>Reduced </a:t>
            </a:r>
            <a:r>
              <a:rPr lang="en-US" dirty="0" err="1" smtClean="0"/>
              <a:t>Cosmogenic</a:t>
            </a:r>
            <a:r>
              <a:rPr lang="en-US" dirty="0" smtClean="0"/>
              <a:t> activation – electroforming and materials manufacture</a:t>
            </a:r>
          </a:p>
          <a:p>
            <a:r>
              <a:rPr lang="en-US" dirty="0" smtClean="0"/>
              <a:t>Deep (few thousand)</a:t>
            </a:r>
          </a:p>
          <a:p>
            <a:pPr lvl="1"/>
            <a:r>
              <a:rPr lang="en-US" dirty="0" smtClean="0"/>
              <a:t>Ultra-low background materials assay.</a:t>
            </a:r>
          </a:p>
          <a:p>
            <a:pPr lvl="1"/>
            <a:r>
              <a:rPr lang="en-US" dirty="0" smtClean="0"/>
              <a:t>Physics Experiments</a:t>
            </a:r>
            <a:endParaRPr lang="en-US" dirty="0"/>
          </a:p>
        </p:txBody>
      </p:sp>
      <p:sp>
        <p:nvSpPr>
          <p:cNvPr id="4" name="Date Placeholder 3"/>
          <p:cNvSpPr>
            <a:spLocks noGrp="1"/>
          </p:cNvSpPr>
          <p:nvPr>
            <p:ph type="dt" sz="half" idx="10"/>
          </p:nvPr>
        </p:nvSpPr>
        <p:spPr/>
        <p:txBody>
          <a:bodyPr/>
          <a:lstStyle/>
          <a:p>
            <a:r>
              <a:rPr lang="en-US" smtClean="0"/>
              <a:t>8/28/10</a:t>
            </a:r>
            <a:endParaRPr lang="en-US"/>
          </a:p>
        </p:txBody>
      </p:sp>
      <p:sp>
        <p:nvSpPr>
          <p:cNvPr id="5" name="Footer Placeholder 4"/>
          <p:cNvSpPr>
            <a:spLocks noGrp="1"/>
          </p:cNvSpPr>
          <p:nvPr>
            <p:ph type="ftr" sz="quarter" idx="11"/>
          </p:nvPr>
        </p:nvSpPr>
        <p:spPr/>
        <p:txBody>
          <a:bodyPr/>
          <a:lstStyle/>
          <a:p>
            <a:r>
              <a:rPr lang="en-US" smtClean="0"/>
              <a:t>Reyco Henning - LRT2010</a:t>
            </a:r>
            <a:endParaRPr lang="en-US"/>
          </a:p>
        </p:txBody>
      </p:sp>
      <p:sp>
        <p:nvSpPr>
          <p:cNvPr id="6" name="Slide Number Placeholder 5"/>
          <p:cNvSpPr>
            <a:spLocks noGrp="1"/>
          </p:cNvSpPr>
          <p:nvPr>
            <p:ph type="sldNum" sz="quarter" idx="12"/>
          </p:nvPr>
        </p:nvSpPr>
        <p:spPr/>
        <p:txBody>
          <a:bodyPr/>
          <a:lstStyle/>
          <a:p>
            <a:fld id="{542E01DB-2499-5147-BC64-31DF746B1AA0}" type="slidenum">
              <a:rPr lang="en-US" smtClean="0"/>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304800" y="6553200"/>
            <a:ext cx="1520825" cy="244475"/>
          </a:xfrm>
          <a:prstGeom prst="rect">
            <a:avLst/>
          </a:prstGeom>
          <a:noFill/>
          <a:ln w="9525">
            <a:noFill/>
            <a:round/>
            <a:headEnd/>
            <a:tailEnd/>
          </a:ln>
          <a:effectLst/>
        </p:spPr>
        <p:txBody>
          <a:bodyPr lIns="90000" tIns="46800" rIns="90000" bIns="468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000">
                <a:solidFill>
                  <a:srgbClr val="000000"/>
                </a:solidFill>
                <a:ea typeface="ＭＳ Ｐゴシック" pitchFamily="-109" charset="-128"/>
                <a:cs typeface="ＭＳ Ｐゴシック" pitchFamily="-109" charset="-128"/>
              </a:rPr>
              <a:t>8 July 2010</a:t>
            </a:r>
          </a:p>
        </p:txBody>
      </p:sp>
      <p:sp>
        <p:nvSpPr>
          <p:cNvPr id="10242" name="Text Box 2"/>
          <p:cNvSpPr txBox="1">
            <a:spLocks noChangeArrowheads="1"/>
          </p:cNvSpPr>
          <p:nvPr/>
        </p:nvSpPr>
        <p:spPr bwMode="auto">
          <a:xfrm>
            <a:off x="2057400" y="6553200"/>
            <a:ext cx="5254625" cy="244475"/>
          </a:xfrm>
          <a:prstGeom prst="rect">
            <a:avLst/>
          </a:prstGeom>
          <a:noFill/>
          <a:ln w="9525">
            <a:noFill/>
            <a:round/>
            <a:headEnd/>
            <a:tailEnd/>
          </a:ln>
          <a:effectLst/>
        </p:spPr>
        <p:txBody>
          <a:bodyPr lIns="90000" tIns="46800" rIns="90000" bIns="46800">
            <a:prstTxWarp prst="textNoShape">
              <a:avLst/>
            </a:prstTxWarp>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000">
                <a:solidFill>
                  <a:srgbClr val="000000"/>
                </a:solidFill>
                <a:ea typeface="ＭＳ Ｐゴシック" pitchFamily="-109" charset="-128"/>
                <a:cs typeface="ＭＳ Ｐゴシック" pitchFamily="-109" charset="-128"/>
              </a:rPr>
              <a:t>Fraser Duncan,    MiniCLEAN Review</a:t>
            </a:r>
          </a:p>
        </p:txBody>
      </p:sp>
      <p:pic>
        <p:nvPicPr>
          <p:cNvPr id="10243" name="Picture 3"/>
          <p:cNvPicPr>
            <a:picLocks noChangeAspect="1" noChangeArrowheads="1"/>
          </p:cNvPicPr>
          <p:nvPr/>
        </p:nvPicPr>
        <p:blipFill>
          <a:blip r:embed="rId3"/>
          <a:srcRect/>
          <a:stretch>
            <a:fillRect/>
          </a:stretch>
        </p:blipFill>
        <p:spPr bwMode="auto">
          <a:xfrm>
            <a:off x="0" y="0"/>
            <a:ext cx="9144000" cy="731520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Sanford Underground Laboratory / DUSEL</a:t>
            </a:r>
            <a:endParaRPr lang="en-US" dirty="0"/>
          </a:p>
        </p:txBody>
      </p:sp>
      <p:sp>
        <p:nvSpPr>
          <p:cNvPr id="3" name="Content Placeholder 2"/>
          <p:cNvSpPr>
            <a:spLocks noGrp="1"/>
          </p:cNvSpPr>
          <p:nvPr>
            <p:ph idx="1"/>
          </p:nvPr>
        </p:nvSpPr>
        <p:spPr/>
        <p:txBody>
          <a:bodyPr/>
          <a:lstStyle/>
          <a:p>
            <a:r>
              <a:rPr lang="en-US" dirty="0" smtClean="0"/>
              <a:t>See talk by G. Gilchrist</a:t>
            </a:r>
            <a:endParaRPr lang="en-US" dirty="0"/>
          </a:p>
        </p:txBody>
      </p:sp>
      <p:sp>
        <p:nvSpPr>
          <p:cNvPr id="4" name="Date Placeholder 3"/>
          <p:cNvSpPr>
            <a:spLocks noGrp="1"/>
          </p:cNvSpPr>
          <p:nvPr>
            <p:ph type="dt" sz="half" idx="10"/>
          </p:nvPr>
        </p:nvSpPr>
        <p:spPr/>
        <p:txBody>
          <a:bodyPr/>
          <a:lstStyle/>
          <a:p>
            <a:r>
              <a:rPr lang="en-US" smtClean="0"/>
              <a:t>8/28/10</a:t>
            </a:r>
            <a:endParaRPr lang="en-US"/>
          </a:p>
        </p:txBody>
      </p:sp>
      <p:sp>
        <p:nvSpPr>
          <p:cNvPr id="5" name="Footer Placeholder 4"/>
          <p:cNvSpPr>
            <a:spLocks noGrp="1"/>
          </p:cNvSpPr>
          <p:nvPr>
            <p:ph type="ftr" sz="quarter" idx="11"/>
          </p:nvPr>
        </p:nvSpPr>
        <p:spPr/>
        <p:txBody>
          <a:bodyPr/>
          <a:lstStyle/>
          <a:p>
            <a:r>
              <a:rPr lang="en-US" smtClean="0"/>
              <a:t>Reyco Henning - LRT2010</a:t>
            </a:r>
            <a:endParaRPr lang="en-US"/>
          </a:p>
        </p:txBody>
      </p:sp>
      <p:sp>
        <p:nvSpPr>
          <p:cNvPr id="6" name="Slide Number Placeholder 5"/>
          <p:cNvSpPr>
            <a:spLocks noGrp="1"/>
          </p:cNvSpPr>
          <p:nvPr>
            <p:ph type="sldNum" sz="quarter" idx="12"/>
          </p:nvPr>
        </p:nvSpPr>
        <p:spPr/>
        <p:txBody>
          <a:bodyPr/>
          <a:lstStyle/>
          <a:p>
            <a:fld id="{542E01DB-2499-5147-BC64-31DF746B1AA0}" type="slidenum">
              <a:rPr lang="en-US" smtClean="0"/>
              <a:pPr/>
              <a:t>31</a:t>
            </a:fld>
            <a:endParaRPr lang="en-US"/>
          </a:p>
        </p:txBody>
      </p:sp>
      <p:pic>
        <p:nvPicPr>
          <p:cNvPr id="7" name="Picture 6"/>
          <p:cNvPicPr>
            <a:picLocks noChangeAspect="1"/>
          </p:cNvPicPr>
          <p:nvPr/>
        </p:nvPicPr>
        <p:blipFill>
          <a:blip r:embed="rId2"/>
          <a:stretch>
            <a:fillRect/>
          </a:stretch>
        </p:blipFill>
        <p:spPr>
          <a:xfrm>
            <a:off x="1976162" y="2368550"/>
            <a:ext cx="5339038" cy="39878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Conclusions	</a:t>
            </a:r>
            <a:endParaRPr lang="en-US" dirty="0"/>
          </a:p>
        </p:txBody>
      </p:sp>
      <p:sp>
        <p:nvSpPr>
          <p:cNvPr id="11" name="Content Placeholder 10"/>
          <p:cNvSpPr>
            <a:spLocks noGrp="1"/>
          </p:cNvSpPr>
          <p:nvPr>
            <p:ph idx="1"/>
          </p:nvPr>
        </p:nvSpPr>
        <p:spPr/>
        <p:txBody>
          <a:bodyPr/>
          <a:lstStyle/>
          <a:p>
            <a:r>
              <a:rPr lang="en-US" dirty="0" smtClean="0"/>
              <a:t>Many local facilities provide easy access and opportunities for local students and faculty.</a:t>
            </a:r>
          </a:p>
          <a:p>
            <a:r>
              <a:rPr lang="en-US" dirty="0" smtClean="0"/>
              <a:t>Complementary to large underground facilities. </a:t>
            </a:r>
          </a:p>
          <a:p>
            <a:r>
              <a:rPr lang="en-US" dirty="0" smtClean="0"/>
              <a:t>SNOLAB and DUSEL point to an exciting future for underground science in North America</a:t>
            </a:r>
            <a:endParaRPr lang="en-US" dirty="0"/>
          </a:p>
        </p:txBody>
      </p:sp>
      <p:sp>
        <p:nvSpPr>
          <p:cNvPr id="4" name="Date Placeholder 3"/>
          <p:cNvSpPr>
            <a:spLocks noGrp="1"/>
          </p:cNvSpPr>
          <p:nvPr>
            <p:ph type="dt" sz="half" idx="10"/>
          </p:nvPr>
        </p:nvSpPr>
        <p:spPr/>
        <p:txBody>
          <a:bodyPr/>
          <a:lstStyle/>
          <a:p>
            <a:r>
              <a:rPr lang="en-US" smtClean="0"/>
              <a:t>8/28/10</a:t>
            </a:r>
            <a:endParaRPr lang="en-US"/>
          </a:p>
        </p:txBody>
      </p:sp>
      <p:sp>
        <p:nvSpPr>
          <p:cNvPr id="5" name="Footer Placeholder 4"/>
          <p:cNvSpPr>
            <a:spLocks noGrp="1"/>
          </p:cNvSpPr>
          <p:nvPr>
            <p:ph type="ftr" sz="quarter" idx="11"/>
          </p:nvPr>
        </p:nvSpPr>
        <p:spPr/>
        <p:txBody>
          <a:bodyPr/>
          <a:lstStyle/>
          <a:p>
            <a:r>
              <a:rPr lang="en-US" smtClean="0"/>
              <a:t>Reyco Henning - LRT2010</a:t>
            </a:r>
            <a:endParaRPr lang="en-US"/>
          </a:p>
        </p:txBody>
      </p:sp>
      <p:sp>
        <p:nvSpPr>
          <p:cNvPr id="6" name="Slide Number Placeholder 5"/>
          <p:cNvSpPr>
            <a:spLocks noGrp="1"/>
          </p:cNvSpPr>
          <p:nvPr>
            <p:ph type="sldNum" sz="quarter" idx="12"/>
          </p:nvPr>
        </p:nvSpPr>
        <p:spPr/>
        <p:txBody>
          <a:bodyPr/>
          <a:lstStyle/>
          <a:p>
            <a:fld id="{542E01DB-2499-5147-BC64-31DF746B1AA0}" type="slidenum">
              <a:rPr lang="en-US" smtClean="0"/>
              <a:pPr/>
              <a:t>32</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Acknowledgements</a:t>
            </a:r>
            <a:endParaRPr lang="en-US" dirty="0"/>
          </a:p>
        </p:txBody>
      </p:sp>
      <p:sp>
        <p:nvSpPr>
          <p:cNvPr id="6" name="Content Placeholder 5"/>
          <p:cNvSpPr>
            <a:spLocks noGrp="1"/>
          </p:cNvSpPr>
          <p:nvPr>
            <p:ph idx="1"/>
          </p:nvPr>
        </p:nvSpPr>
        <p:spPr/>
        <p:txBody>
          <a:bodyPr>
            <a:normAutofit fontScale="92500" lnSpcReduction="10000"/>
          </a:bodyPr>
          <a:lstStyle/>
          <a:p>
            <a:r>
              <a:rPr lang="en-US" dirty="0" smtClean="0"/>
              <a:t>LRT 2010 Organizers</a:t>
            </a:r>
          </a:p>
          <a:p>
            <a:r>
              <a:rPr lang="en-US" dirty="0" smtClean="0"/>
              <a:t>Slides:</a:t>
            </a:r>
          </a:p>
          <a:p>
            <a:pPr lvl="1"/>
            <a:r>
              <a:rPr lang="en-US" dirty="0" smtClean="0"/>
              <a:t>Fraser Duncan – SNOLAB</a:t>
            </a:r>
          </a:p>
          <a:p>
            <a:pPr lvl="1"/>
            <a:r>
              <a:rPr lang="en-US" dirty="0" err="1" smtClean="0"/>
              <a:t>Jaret</a:t>
            </a:r>
            <a:r>
              <a:rPr lang="en-US" dirty="0" smtClean="0"/>
              <a:t> </a:t>
            </a:r>
            <a:r>
              <a:rPr lang="en-US" dirty="0" err="1" smtClean="0"/>
              <a:t>Heise</a:t>
            </a:r>
            <a:r>
              <a:rPr lang="en-US" dirty="0" smtClean="0"/>
              <a:t> – SUL/DUSEL</a:t>
            </a:r>
          </a:p>
          <a:p>
            <a:pPr lvl="1"/>
            <a:r>
              <a:rPr lang="en-US" dirty="0" err="1" smtClean="0"/>
              <a:t>Prisca</a:t>
            </a:r>
            <a:r>
              <a:rPr lang="en-US" dirty="0" smtClean="0"/>
              <a:t> Cushman, Marvin </a:t>
            </a:r>
            <a:r>
              <a:rPr lang="en-US" dirty="0" err="1" smtClean="0"/>
              <a:t>Marshak</a:t>
            </a:r>
            <a:r>
              <a:rPr lang="en-US" dirty="0" smtClean="0"/>
              <a:t> (U. of Minnesota) – SOUDAN</a:t>
            </a:r>
          </a:p>
          <a:p>
            <a:pPr lvl="1"/>
            <a:r>
              <a:rPr lang="en-US" dirty="0" smtClean="0"/>
              <a:t>Yuen-</a:t>
            </a:r>
            <a:r>
              <a:rPr lang="en-US" dirty="0" err="1" smtClean="0"/>
              <a:t>Dat</a:t>
            </a:r>
            <a:r>
              <a:rPr lang="en-US" dirty="0" smtClean="0"/>
              <a:t> Chan, Al Smith (Lawrence Berkeley National Laboratory) – Oroville</a:t>
            </a:r>
          </a:p>
          <a:p>
            <a:pPr lvl="1"/>
            <a:r>
              <a:rPr lang="en-US" dirty="0" smtClean="0"/>
              <a:t>Eric Hoppe, Dick </a:t>
            </a:r>
            <a:r>
              <a:rPr lang="en-US" dirty="0" err="1" smtClean="0"/>
              <a:t>Kouzes</a:t>
            </a:r>
            <a:r>
              <a:rPr lang="en-US" dirty="0" smtClean="0"/>
              <a:t>, Jim Fast – PNNL</a:t>
            </a:r>
          </a:p>
          <a:p>
            <a:pPr lvl="1"/>
            <a:r>
              <a:rPr lang="en-US" dirty="0" smtClean="0"/>
              <a:t>Steve Elliott (LANL), Norbert </a:t>
            </a:r>
            <a:r>
              <a:rPr lang="en-US" dirty="0" err="1" smtClean="0"/>
              <a:t>Rempe</a:t>
            </a:r>
            <a:r>
              <a:rPr lang="en-US" dirty="0" smtClean="0"/>
              <a:t> -- WIPP </a:t>
            </a:r>
          </a:p>
          <a:p>
            <a:endParaRPr lang="en-US" dirty="0"/>
          </a:p>
        </p:txBody>
      </p:sp>
      <p:sp>
        <p:nvSpPr>
          <p:cNvPr id="2" name="Date Placeholder 1"/>
          <p:cNvSpPr>
            <a:spLocks noGrp="1"/>
          </p:cNvSpPr>
          <p:nvPr>
            <p:ph type="dt" sz="half" idx="10"/>
          </p:nvPr>
        </p:nvSpPr>
        <p:spPr/>
        <p:txBody>
          <a:bodyPr/>
          <a:lstStyle/>
          <a:p>
            <a:r>
              <a:rPr lang="en-US" smtClean="0"/>
              <a:t>8/28/10</a:t>
            </a:r>
            <a:endParaRPr lang="en-US"/>
          </a:p>
        </p:txBody>
      </p:sp>
      <p:sp>
        <p:nvSpPr>
          <p:cNvPr id="3" name="Footer Placeholder 2"/>
          <p:cNvSpPr>
            <a:spLocks noGrp="1"/>
          </p:cNvSpPr>
          <p:nvPr>
            <p:ph type="ftr" sz="quarter" idx="11"/>
          </p:nvPr>
        </p:nvSpPr>
        <p:spPr/>
        <p:txBody>
          <a:bodyPr/>
          <a:lstStyle/>
          <a:p>
            <a:r>
              <a:rPr lang="en-US" smtClean="0"/>
              <a:t>Reyco Henning - LRT2010</a:t>
            </a:r>
            <a:endParaRPr lang="en-US"/>
          </a:p>
        </p:txBody>
      </p:sp>
      <p:sp>
        <p:nvSpPr>
          <p:cNvPr id="4" name="Slide Number Placeholder 3"/>
          <p:cNvSpPr>
            <a:spLocks noGrp="1"/>
          </p:cNvSpPr>
          <p:nvPr>
            <p:ph type="sldNum" sz="quarter" idx="12"/>
          </p:nvPr>
        </p:nvSpPr>
        <p:spPr/>
        <p:txBody>
          <a:bodyPr/>
          <a:lstStyle/>
          <a:p>
            <a:fld id="{542E01DB-2499-5147-BC64-31DF746B1AA0}" type="slidenum">
              <a:rPr lang="en-US" smtClean="0"/>
              <a:pPr/>
              <a:t>33</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81300"/>
            <a:ext cx="8229600" cy="1143000"/>
          </a:xfrm>
        </p:spPr>
        <p:txBody>
          <a:bodyPr/>
          <a:lstStyle/>
          <a:p>
            <a:r>
              <a:rPr lang="en-US" dirty="0" smtClean="0"/>
              <a:t>Backups</a:t>
            </a:r>
            <a:endParaRPr lang="en-US" dirty="0"/>
          </a:p>
        </p:txBody>
      </p:sp>
      <p:sp>
        <p:nvSpPr>
          <p:cNvPr id="4" name="Date Placeholder 3"/>
          <p:cNvSpPr>
            <a:spLocks noGrp="1"/>
          </p:cNvSpPr>
          <p:nvPr>
            <p:ph type="dt" sz="half" idx="10"/>
          </p:nvPr>
        </p:nvSpPr>
        <p:spPr/>
        <p:txBody>
          <a:bodyPr/>
          <a:lstStyle/>
          <a:p>
            <a:r>
              <a:rPr lang="en-US" smtClean="0"/>
              <a:t>8/28/10</a:t>
            </a:r>
            <a:endParaRPr lang="en-US"/>
          </a:p>
        </p:txBody>
      </p:sp>
      <p:sp>
        <p:nvSpPr>
          <p:cNvPr id="5" name="Footer Placeholder 4"/>
          <p:cNvSpPr>
            <a:spLocks noGrp="1"/>
          </p:cNvSpPr>
          <p:nvPr>
            <p:ph type="ftr" sz="quarter" idx="11"/>
          </p:nvPr>
        </p:nvSpPr>
        <p:spPr/>
        <p:txBody>
          <a:bodyPr/>
          <a:lstStyle/>
          <a:p>
            <a:r>
              <a:rPr lang="en-US" smtClean="0"/>
              <a:t>Reyco Henning - LRT2010</a:t>
            </a:r>
            <a:endParaRPr lang="en-US"/>
          </a:p>
        </p:txBody>
      </p:sp>
      <p:sp>
        <p:nvSpPr>
          <p:cNvPr id="6" name="Slide Number Placeholder 5"/>
          <p:cNvSpPr>
            <a:spLocks noGrp="1"/>
          </p:cNvSpPr>
          <p:nvPr>
            <p:ph type="sldNum" sz="quarter" idx="12"/>
          </p:nvPr>
        </p:nvSpPr>
        <p:spPr/>
        <p:txBody>
          <a:bodyPr/>
          <a:lstStyle/>
          <a:p>
            <a:fld id="{542E01DB-2499-5147-BC64-31DF746B1AA0}" type="slidenum">
              <a:rPr lang="en-US" smtClean="0"/>
              <a:pPr/>
              <a:t>34</a:t>
            </a:fld>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14" descr="105-0564_IMG"/>
          <p:cNvPicPr>
            <a:picLocks noChangeAspect="1" noChangeArrowheads="1"/>
          </p:cNvPicPr>
          <p:nvPr/>
        </p:nvPicPr>
        <p:blipFill>
          <a:blip r:embed="rId2"/>
          <a:srcRect/>
          <a:stretch>
            <a:fillRect/>
          </a:stretch>
        </p:blipFill>
        <p:spPr bwMode="auto">
          <a:xfrm>
            <a:off x="5257800" y="3829049"/>
            <a:ext cx="3657600" cy="2743200"/>
          </a:xfrm>
          <a:prstGeom prst="rect">
            <a:avLst/>
          </a:prstGeom>
          <a:noFill/>
        </p:spPr>
      </p:pic>
      <p:sp>
        <p:nvSpPr>
          <p:cNvPr id="5" name="Text Box 15"/>
          <p:cNvSpPr txBox="1">
            <a:spLocks noChangeArrowheads="1"/>
          </p:cNvSpPr>
          <p:nvPr/>
        </p:nvSpPr>
        <p:spPr bwMode="auto">
          <a:xfrm>
            <a:off x="7880747" y="3983036"/>
            <a:ext cx="1252398" cy="646331"/>
          </a:xfrm>
          <a:prstGeom prst="rect">
            <a:avLst/>
          </a:prstGeom>
          <a:noFill/>
          <a:ln w="9525">
            <a:noFill/>
            <a:miter lim="800000"/>
            <a:headEnd/>
            <a:tailEnd/>
          </a:ln>
          <a:effectLst/>
        </p:spPr>
        <p:txBody>
          <a:bodyPr wrap="square">
            <a:prstTxWarp prst="textNoShape">
              <a:avLst/>
            </a:prstTxWarp>
            <a:spAutoFit/>
          </a:bodyPr>
          <a:lstStyle/>
          <a:p>
            <a:pPr eaLnBrk="1" hangingPunct="1">
              <a:spcBef>
                <a:spcPct val="50000"/>
              </a:spcBef>
            </a:pPr>
            <a:r>
              <a:rPr lang="en-US" b="1" dirty="0">
                <a:solidFill>
                  <a:schemeClr val="bg1"/>
                </a:solidFill>
                <a:latin typeface="Times New Roman" charset="0"/>
              </a:rPr>
              <a:t>Detector Prep</a:t>
            </a:r>
          </a:p>
        </p:txBody>
      </p:sp>
      <p:sp>
        <p:nvSpPr>
          <p:cNvPr id="6" name="Text Box 16"/>
          <p:cNvSpPr txBox="1">
            <a:spLocks noChangeArrowheads="1"/>
          </p:cNvSpPr>
          <p:nvPr/>
        </p:nvSpPr>
        <p:spPr bwMode="auto">
          <a:xfrm>
            <a:off x="7288952" y="4629367"/>
            <a:ext cx="711200" cy="581025"/>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b="1" dirty="0">
                <a:solidFill>
                  <a:schemeClr val="bg1"/>
                </a:solidFill>
                <a:latin typeface="Times New Roman" charset="0"/>
              </a:rPr>
              <a:t>RF room</a:t>
            </a:r>
          </a:p>
        </p:txBody>
      </p:sp>
      <p:sp>
        <p:nvSpPr>
          <p:cNvPr id="7" name="Text Box 17"/>
          <p:cNvSpPr txBox="1">
            <a:spLocks noChangeArrowheads="1"/>
          </p:cNvSpPr>
          <p:nvPr/>
        </p:nvSpPr>
        <p:spPr bwMode="auto">
          <a:xfrm>
            <a:off x="5257800" y="5535611"/>
            <a:ext cx="1295400" cy="646331"/>
          </a:xfrm>
          <a:prstGeom prst="rect">
            <a:avLst/>
          </a:prstGeom>
          <a:noFill/>
          <a:ln w="9525">
            <a:noFill/>
            <a:miter lim="800000"/>
            <a:headEnd/>
            <a:tailEnd/>
          </a:ln>
          <a:effectLst/>
        </p:spPr>
        <p:txBody>
          <a:bodyPr wrap="square">
            <a:prstTxWarp prst="textNoShape">
              <a:avLst/>
            </a:prstTxWarp>
            <a:spAutoFit/>
          </a:bodyPr>
          <a:lstStyle/>
          <a:p>
            <a:pPr eaLnBrk="1" hangingPunct="1">
              <a:spcBef>
                <a:spcPct val="50000"/>
              </a:spcBef>
            </a:pPr>
            <a:r>
              <a:rPr lang="en-US" b="1" dirty="0">
                <a:solidFill>
                  <a:schemeClr val="bg1"/>
                </a:solidFill>
                <a:latin typeface="Times New Roman" charset="0"/>
              </a:rPr>
              <a:t>Machine Shop</a:t>
            </a:r>
          </a:p>
        </p:txBody>
      </p:sp>
      <p:pic>
        <p:nvPicPr>
          <p:cNvPr id="8" name="Picture 7" descr="lunch.JPG"/>
          <p:cNvPicPr>
            <a:picLocks noChangeAspect="1"/>
          </p:cNvPicPr>
          <p:nvPr/>
        </p:nvPicPr>
        <p:blipFill>
          <a:blip r:embed="rId3"/>
          <a:stretch>
            <a:fillRect/>
          </a:stretch>
        </p:blipFill>
        <p:spPr>
          <a:xfrm>
            <a:off x="4648200" y="274636"/>
            <a:ext cx="4267200" cy="3200400"/>
          </a:xfrm>
          <a:prstGeom prst="rect">
            <a:avLst/>
          </a:prstGeom>
        </p:spPr>
      </p:pic>
      <p:pic>
        <p:nvPicPr>
          <p:cNvPr id="9" name="Picture 8" descr="DSC01235.JPG"/>
          <p:cNvPicPr>
            <a:picLocks noChangeAspect="1"/>
          </p:cNvPicPr>
          <p:nvPr/>
        </p:nvPicPr>
        <p:blipFill>
          <a:blip r:embed="rId4"/>
          <a:stretch>
            <a:fillRect/>
          </a:stretch>
        </p:blipFill>
        <p:spPr>
          <a:xfrm>
            <a:off x="129159" y="1868424"/>
            <a:ext cx="3742182" cy="4989576"/>
          </a:xfrm>
          <a:prstGeom prst="rect">
            <a:avLst/>
          </a:prstGeom>
        </p:spPr>
      </p:pic>
      <p:sp>
        <p:nvSpPr>
          <p:cNvPr id="10" name="Date Placeholder 9"/>
          <p:cNvSpPr>
            <a:spLocks noGrp="1"/>
          </p:cNvSpPr>
          <p:nvPr>
            <p:ph type="dt" sz="half" idx="10"/>
          </p:nvPr>
        </p:nvSpPr>
        <p:spPr/>
        <p:txBody>
          <a:bodyPr/>
          <a:lstStyle/>
          <a:p>
            <a:r>
              <a:rPr lang="en-US" smtClean="0"/>
              <a:t>8/28/10</a:t>
            </a:r>
            <a:endParaRPr lang="en-US"/>
          </a:p>
        </p:txBody>
      </p:sp>
      <p:sp>
        <p:nvSpPr>
          <p:cNvPr id="11" name="Slide Number Placeholder 10"/>
          <p:cNvSpPr>
            <a:spLocks noGrp="1"/>
          </p:cNvSpPr>
          <p:nvPr>
            <p:ph type="sldNum" sz="quarter" idx="12"/>
          </p:nvPr>
        </p:nvSpPr>
        <p:spPr/>
        <p:txBody>
          <a:bodyPr/>
          <a:lstStyle/>
          <a:p>
            <a:fld id="{542E01DB-2499-5147-BC64-31DF746B1AA0}" type="slidenum">
              <a:rPr lang="en-US" smtClean="0"/>
              <a:pPr/>
              <a:t>35</a:t>
            </a:fld>
            <a:endParaRPr lang="en-US"/>
          </a:p>
        </p:txBody>
      </p:sp>
      <p:sp>
        <p:nvSpPr>
          <p:cNvPr id="12" name="Footer Placeholder 11"/>
          <p:cNvSpPr>
            <a:spLocks noGrp="1"/>
          </p:cNvSpPr>
          <p:nvPr>
            <p:ph type="ftr" sz="quarter" idx="11"/>
          </p:nvPr>
        </p:nvSpPr>
        <p:spPr/>
        <p:txBody>
          <a:bodyPr/>
          <a:lstStyle/>
          <a:p>
            <a:r>
              <a:rPr lang="en-US" smtClean="0"/>
              <a:t>Reyco Henning - LRT2010</a:t>
            </a:r>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oudancage.png"/>
          <p:cNvPicPr>
            <a:picLocks noChangeAspect="1"/>
          </p:cNvPicPr>
          <p:nvPr/>
        </p:nvPicPr>
        <p:blipFill>
          <a:blip r:embed="rId2"/>
          <a:stretch>
            <a:fillRect/>
          </a:stretch>
        </p:blipFill>
        <p:spPr>
          <a:xfrm>
            <a:off x="948169" y="1323439"/>
            <a:ext cx="7247661" cy="5400696"/>
          </a:xfrm>
          <a:prstGeom prst="rect">
            <a:avLst/>
          </a:prstGeom>
        </p:spPr>
      </p:pic>
      <p:sp>
        <p:nvSpPr>
          <p:cNvPr id="5" name="Date Placeholder 4"/>
          <p:cNvSpPr>
            <a:spLocks noGrp="1"/>
          </p:cNvSpPr>
          <p:nvPr>
            <p:ph type="dt" sz="half" idx="10"/>
          </p:nvPr>
        </p:nvSpPr>
        <p:spPr/>
        <p:txBody>
          <a:bodyPr/>
          <a:lstStyle/>
          <a:p>
            <a:r>
              <a:rPr lang="en-US" smtClean="0"/>
              <a:t>8/28/10</a:t>
            </a:r>
            <a:endParaRPr lang="en-US"/>
          </a:p>
        </p:txBody>
      </p:sp>
      <p:sp>
        <p:nvSpPr>
          <p:cNvPr id="6" name="Slide Number Placeholder 5"/>
          <p:cNvSpPr>
            <a:spLocks noGrp="1"/>
          </p:cNvSpPr>
          <p:nvPr>
            <p:ph type="sldNum" sz="quarter" idx="12"/>
          </p:nvPr>
        </p:nvSpPr>
        <p:spPr/>
        <p:txBody>
          <a:bodyPr/>
          <a:lstStyle/>
          <a:p>
            <a:fld id="{542E01DB-2499-5147-BC64-31DF746B1AA0}" type="slidenum">
              <a:rPr lang="en-US" smtClean="0"/>
              <a:pPr/>
              <a:t>36</a:t>
            </a:fld>
            <a:endParaRPr lang="en-US"/>
          </a:p>
        </p:txBody>
      </p:sp>
      <p:sp>
        <p:nvSpPr>
          <p:cNvPr id="8" name="Footer Placeholder 7"/>
          <p:cNvSpPr>
            <a:spLocks noGrp="1"/>
          </p:cNvSpPr>
          <p:nvPr>
            <p:ph type="ftr" sz="quarter" idx="11"/>
          </p:nvPr>
        </p:nvSpPr>
        <p:spPr/>
        <p:txBody>
          <a:bodyPr/>
          <a:lstStyle/>
          <a:p>
            <a:r>
              <a:rPr lang="en-US" smtClean="0"/>
              <a:t>Reyco Henning - LRT2010</a:t>
            </a:r>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smtClean="0">
                <a:solidFill>
                  <a:schemeClr val="bg1"/>
                </a:solidFill>
                <a:ea typeface="ＭＳ Ｐゴシック" pitchFamily="21" charset="-128"/>
                <a:cs typeface="ＭＳ Ｐゴシック" pitchFamily="21" charset="-128"/>
              </a:rPr>
              <a:t>Recent Projects Supported by LBF</a:t>
            </a:r>
          </a:p>
        </p:txBody>
      </p:sp>
      <p:pic>
        <p:nvPicPr>
          <p:cNvPr id="19459" name="Picture 3"/>
          <p:cNvPicPr>
            <a:picLocks noChangeAspect="1"/>
          </p:cNvPicPr>
          <p:nvPr/>
        </p:nvPicPr>
        <p:blipFill>
          <a:blip r:embed="rId2"/>
          <a:srcRect/>
          <a:stretch>
            <a:fillRect/>
          </a:stretch>
        </p:blipFill>
        <p:spPr bwMode="auto">
          <a:xfrm>
            <a:off x="949325" y="1066800"/>
            <a:ext cx="7356475" cy="5629275"/>
          </a:xfrm>
          <a:prstGeom prst="rect">
            <a:avLst/>
          </a:prstGeom>
          <a:noFill/>
          <a:ln w="9525">
            <a:noFill/>
            <a:miter lim="800000"/>
            <a:headEnd/>
            <a:tailEnd/>
          </a:ln>
        </p:spPr>
      </p:pic>
      <p:sp>
        <p:nvSpPr>
          <p:cNvPr id="19460" name="TextBox 5"/>
          <p:cNvSpPr txBox="1">
            <a:spLocks noChangeArrowheads="1"/>
          </p:cNvSpPr>
          <p:nvPr/>
        </p:nvSpPr>
        <p:spPr bwMode="auto">
          <a:xfrm>
            <a:off x="1828800" y="5334000"/>
            <a:ext cx="1724025" cy="923925"/>
          </a:xfrm>
          <a:prstGeom prst="rect">
            <a:avLst/>
          </a:prstGeom>
          <a:noFill/>
          <a:ln w="9525">
            <a:noFill/>
            <a:miter lim="800000"/>
            <a:headEnd/>
            <a:tailEnd/>
          </a:ln>
        </p:spPr>
        <p:txBody>
          <a:bodyPr wrap="none">
            <a:prstTxWarp prst="textNoShape">
              <a:avLst/>
            </a:prstTxWarp>
            <a:spAutoFit/>
          </a:bodyPr>
          <a:lstStyle/>
          <a:p>
            <a:r>
              <a:rPr lang="en-US">
                <a:latin typeface="Calibri" pitchFamily="21" charset="0"/>
              </a:rPr>
              <a:t>Contact:</a:t>
            </a:r>
          </a:p>
          <a:p>
            <a:r>
              <a:rPr lang="en-US">
                <a:latin typeface="Calibri" pitchFamily="21" charset="0"/>
                <a:hlinkClick r:id="rId3"/>
              </a:rPr>
              <a:t>ydchan@lbl.gov</a:t>
            </a:r>
            <a:endParaRPr lang="en-US">
              <a:latin typeface="Calibri" pitchFamily="21" charset="0"/>
            </a:endParaRPr>
          </a:p>
          <a:p>
            <a:r>
              <a:rPr lang="en-US">
                <a:latin typeface="Calibri" pitchFamily="21" charset="0"/>
              </a:rPr>
              <a:t>arsmith@lbl.gov</a:t>
            </a:r>
          </a:p>
        </p:txBody>
      </p:sp>
      <p:pic>
        <p:nvPicPr>
          <p:cNvPr id="19461" name="Picture 6" descr="Untitled-6.jpg"/>
          <p:cNvPicPr>
            <a:picLocks noChangeAspect="1"/>
          </p:cNvPicPr>
          <p:nvPr/>
        </p:nvPicPr>
        <p:blipFill>
          <a:blip r:embed="rId4"/>
          <a:srcRect/>
          <a:stretch>
            <a:fillRect/>
          </a:stretch>
        </p:blipFill>
        <p:spPr bwMode="auto">
          <a:xfrm>
            <a:off x="7391400" y="4800600"/>
            <a:ext cx="495300" cy="493713"/>
          </a:xfrm>
          <a:prstGeom prst="rect">
            <a:avLst/>
          </a:prstGeom>
          <a:noFill/>
          <a:ln w="9525">
            <a:noFill/>
            <a:miter lim="800000"/>
            <a:headEnd/>
            <a:tailEnd/>
          </a:ln>
        </p:spPr>
      </p:pic>
      <p:sp>
        <p:nvSpPr>
          <p:cNvPr id="8" name="TextBox 7"/>
          <p:cNvSpPr txBox="1"/>
          <p:nvPr/>
        </p:nvSpPr>
        <p:spPr>
          <a:xfrm>
            <a:off x="7315200" y="5257800"/>
            <a:ext cx="639763" cy="261938"/>
          </a:xfrm>
          <a:prstGeom prst="rect">
            <a:avLst/>
          </a:prstGeom>
          <a:noFill/>
        </p:spPr>
        <p:txBody>
          <a:bodyPr wrap="none">
            <a:spAutoFit/>
          </a:bodyPr>
          <a:lstStyle/>
          <a:p>
            <a:pPr>
              <a:defRPr/>
            </a:pPr>
            <a:r>
              <a:rPr lang="en-US" sz="1100" dirty="0">
                <a:solidFill>
                  <a:schemeClr val="tx2">
                    <a:lumMod val="60000"/>
                    <a:lumOff val="40000"/>
                  </a:schemeClr>
                </a:solidFill>
                <a:latin typeface="Times"/>
                <a:ea typeface="ＭＳ Ｐゴシック" charset="-128"/>
                <a:cs typeface="Times"/>
              </a:rPr>
              <a:t>COUPP</a:t>
            </a:r>
          </a:p>
        </p:txBody>
      </p:sp>
      <p:sp>
        <p:nvSpPr>
          <p:cNvPr id="7" name="Date Placeholder 6"/>
          <p:cNvSpPr>
            <a:spLocks noGrp="1"/>
          </p:cNvSpPr>
          <p:nvPr>
            <p:ph type="dt" sz="half" idx="10"/>
          </p:nvPr>
        </p:nvSpPr>
        <p:spPr/>
        <p:txBody>
          <a:bodyPr/>
          <a:lstStyle/>
          <a:p>
            <a:r>
              <a:rPr lang="en-US" smtClean="0"/>
              <a:t>8/28/10</a:t>
            </a:r>
            <a:endParaRPr lang="en-US"/>
          </a:p>
        </p:txBody>
      </p:sp>
      <p:sp>
        <p:nvSpPr>
          <p:cNvPr id="9" name="Slide Number Placeholder 8"/>
          <p:cNvSpPr>
            <a:spLocks noGrp="1"/>
          </p:cNvSpPr>
          <p:nvPr>
            <p:ph type="sldNum" sz="quarter" idx="12"/>
          </p:nvPr>
        </p:nvSpPr>
        <p:spPr/>
        <p:txBody>
          <a:bodyPr/>
          <a:lstStyle/>
          <a:p>
            <a:fld id="{542E01DB-2499-5147-BC64-31DF746B1AA0}" type="slidenum">
              <a:rPr lang="en-US" smtClean="0"/>
              <a:pPr/>
              <a:t>37</a:t>
            </a:fld>
            <a:endParaRPr lang="en-US"/>
          </a:p>
        </p:txBody>
      </p:sp>
      <p:sp>
        <p:nvSpPr>
          <p:cNvPr id="10" name="Footer Placeholder 9"/>
          <p:cNvSpPr>
            <a:spLocks noGrp="1"/>
          </p:cNvSpPr>
          <p:nvPr>
            <p:ph type="ftr" sz="quarter" idx="11"/>
          </p:nvPr>
        </p:nvSpPr>
        <p:spPr/>
        <p:txBody>
          <a:bodyPr/>
          <a:lstStyle/>
          <a:p>
            <a:r>
              <a:rPr lang="en-US" smtClean="0"/>
              <a:t>Reyco Henning - LRT2010</a:t>
            </a:r>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653" name="Picture 5"/>
          <p:cNvPicPr>
            <a:picLocks noChangeAspect="1" noChangeArrowheads="1"/>
          </p:cNvPicPr>
          <p:nvPr/>
        </p:nvPicPr>
        <p:blipFill>
          <a:blip r:embed="rId2"/>
          <a:srcRect/>
          <a:stretch>
            <a:fillRect/>
          </a:stretch>
        </p:blipFill>
        <p:spPr bwMode="auto">
          <a:xfrm>
            <a:off x="1492250" y="0"/>
            <a:ext cx="6159500" cy="6858000"/>
          </a:xfrm>
          <a:prstGeom prst="rect">
            <a:avLst/>
          </a:prstGeom>
          <a:noFill/>
          <a:ln w="9525">
            <a:noFill/>
            <a:miter lim="800000"/>
            <a:headEnd/>
            <a:tailEnd/>
          </a:ln>
          <a:effectLst/>
        </p:spPr>
      </p:pic>
      <p:sp>
        <p:nvSpPr>
          <p:cNvPr id="3" name="Date Placeholder 2"/>
          <p:cNvSpPr>
            <a:spLocks noGrp="1"/>
          </p:cNvSpPr>
          <p:nvPr>
            <p:ph type="dt" sz="half" idx="10"/>
          </p:nvPr>
        </p:nvSpPr>
        <p:spPr/>
        <p:txBody>
          <a:bodyPr/>
          <a:lstStyle/>
          <a:p>
            <a:r>
              <a:rPr lang="en-US" smtClean="0"/>
              <a:t>8/28/10</a:t>
            </a:r>
            <a:endParaRPr lang="en-US"/>
          </a:p>
        </p:txBody>
      </p:sp>
      <p:sp>
        <p:nvSpPr>
          <p:cNvPr id="4" name="Slide Number Placeholder 3"/>
          <p:cNvSpPr>
            <a:spLocks noGrp="1"/>
          </p:cNvSpPr>
          <p:nvPr>
            <p:ph type="sldNum" sz="quarter" idx="12"/>
          </p:nvPr>
        </p:nvSpPr>
        <p:spPr/>
        <p:txBody>
          <a:bodyPr/>
          <a:lstStyle/>
          <a:p>
            <a:fld id="{542E01DB-2499-5147-BC64-31DF746B1AA0}" type="slidenum">
              <a:rPr lang="en-US" smtClean="0"/>
              <a:pPr/>
              <a:t>38</a:t>
            </a:fld>
            <a:endParaRPr lang="en-US"/>
          </a:p>
        </p:txBody>
      </p:sp>
      <p:sp>
        <p:nvSpPr>
          <p:cNvPr id="5" name="Footer Placeholder 4"/>
          <p:cNvSpPr>
            <a:spLocks noGrp="1"/>
          </p:cNvSpPr>
          <p:nvPr>
            <p:ph type="ftr" sz="quarter" idx="11"/>
          </p:nvPr>
        </p:nvSpPr>
        <p:spPr/>
        <p:txBody>
          <a:bodyPr/>
          <a:lstStyle/>
          <a:p>
            <a:r>
              <a:rPr lang="en-US" smtClean="0"/>
              <a:t>Reyco Henning - LRT2010</a:t>
            </a:r>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dirty="0" smtClean="0">
                <a:ea typeface="ＭＳ Ｐゴシック" pitchFamily="21" charset="-128"/>
                <a:cs typeface="ＭＳ Ｐゴシック" pitchFamily="21" charset="-128"/>
              </a:rPr>
              <a:t>Low Background Facility at LBNL</a:t>
            </a:r>
          </a:p>
        </p:txBody>
      </p:sp>
      <p:sp>
        <p:nvSpPr>
          <p:cNvPr id="3" name="Content Placeholder 2"/>
          <p:cNvSpPr>
            <a:spLocks noGrp="1"/>
          </p:cNvSpPr>
          <p:nvPr>
            <p:ph idx="1"/>
          </p:nvPr>
        </p:nvSpPr>
        <p:spPr>
          <a:xfrm>
            <a:off x="457200" y="1371600"/>
            <a:ext cx="8229600" cy="5257800"/>
          </a:xfrm>
        </p:spPr>
        <p:txBody>
          <a:bodyPr rtlCol="0">
            <a:normAutofit fontScale="85000" lnSpcReduction="20000"/>
          </a:bodyPr>
          <a:lstStyle/>
          <a:p>
            <a:pPr eaLnBrk="1" fontAlgn="auto" hangingPunct="1">
              <a:spcAft>
                <a:spcPts val="0"/>
              </a:spcAft>
              <a:buFont typeface="Arial"/>
              <a:buChar char="•"/>
              <a:defRPr/>
            </a:pPr>
            <a:r>
              <a:rPr lang="en-US" dirty="0" smtClean="0">
                <a:ea typeface="+mn-ea"/>
                <a:cs typeface="+mn-cs"/>
              </a:rPr>
              <a:t>History:</a:t>
            </a:r>
          </a:p>
          <a:p>
            <a:pPr lvl="1" eaLnBrk="1" fontAlgn="auto" hangingPunct="1">
              <a:spcAft>
                <a:spcPts val="0"/>
              </a:spcAft>
              <a:buFont typeface="Arial"/>
              <a:buNone/>
              <a:defRPr/>
            </a:pPr>
            <a:r>
              <a:rPr lang="en-US" dirty="0" smtClean="0">
                <a:ea typeface="+mn-ea"/>
              </a:rPr>
              <a:t>    Established by A.R. Smith in the late 1950s for quantifying the stray radiation field of the newly operational </a:t>
            </a:r>
            <a:r>
              <a:rPr lang="en-US" dirty="0" err="1" smtClean="0">
                <a:ea typeface="+mn-ea"/>
              </a:rPr>
              <a:t>Bevatron</a:t>
            </a:r>
            <a:r>
              <a:rPr lang="en-US" dirty="0" smtClean="0">
                <a:ea typeface="+mn-ea"/>
              </a:rPr>
              <a:t> at LBL. Since the early 1980s, the LBF has become increasingly utilized to select low-activity construction materials for use in experiments searching for rare events, as in double beta-decay, dark matter, and neutrino interactions. </a:t>
            </a:r>
          </a:p>
          <a:p>
            <a:pPr lvl="1" eaLnBrk="1" fontAlgn="auto" hangingPunct="1">
              <a:spcAft>
                <a:spcPts val="0"/>
              </a:spcAft>
              <a:buFont typeface="Arial"/>
              <a:buChar char="–"/>
              <a:defRPr/>
            </a:pPr>
            <a:endParaRPr lang="en-US" dirty="0" smtClean="0">
              <a:ea typeface="+mn-ea"/>
            </a:endParaRPr>
          </a:p>
          <a:p>
            <a:pPr eaLnBrk="1" fontAlgn="auto" hangingPunct="1">
              <a:spcAft>
                <a:spcPts val="0"/>
              </a:spcAft>
              <a:buFont typeface="Arial"/>
              <a:buChar char="•"/>
              <a:defRPr/>
            </a:pPr>
            <a:r>
              <a:rPr lang="en-US" dirty="0" smtClean="0">
                <a:ea typeface="+mn-ea"/>
                <a:cs typeface="+mn-cs"/>
              </a:rPr>
              <a:t>Location:</a:t>
            </a:r>
          </a:p>
          <a:p>
            <a:pPr eaLnBrk="1" fontAlgn="auto" hangingPunct="1">
              <a:spcAft>
                <a:spcPts val="0"/>
              </a:spcAft>
              <a:buFont typeface="Arial"/>
              <a:buChar char="•"/>
              <a:defRPr/>
            </a:pPr>
            <a:endParaRPr lang="en-US" dirty="0" smtClean="0">
              <a:ea typeface="+mn-ea"/>
              <a:cs typeface="+mn-cs"/>
            </a:endParaRPr>
          </a:p>
          <a:p>
            <a:pPr eaLnBrk="1" fontAlgn="auto" hangingPunct="1">
              <a:spcAft>
                <a:spcPts val="0"/>
              </a:spcAft>
              <a:buFont typeface="Arial"/>
              <a:buChar char="•"/>
              <a:defRPr/>
            </a:pPr>
            <a:endParaRPr lang="en-US" dirty="0" smtClean="0">
              <a:ea typeface="+mn-ea"/>
              <a:cs typeface="+mn-cs"/>
            </a:endParaRPr>
          </a:p>
          <a:p>
            <a:pPr eaLnBrk="1" fontAlgn="auto" hangingPunct="1">
              <a:spcAft>
                <a:spcPts val="0"/>
              </a:spcAft>
              <a:buFont typeface="Arial"/>
              <a:buNone/>
              <a:defRPr/>
            </a:pPr>
            <a:endParaRPr lang="en-US" dirty="0" smtClean="0">
              <a:ea typeface="+mn-ea"/>
              <a:cs typeface="+mn-cs"/>
            </a:endParaRPr>
          </a:p>
          <a:p>
            <a:pPr eaLnBrk="1" fontAlgn="auto" hangingPunct="1">
              <a:spcAft>
                <a:spcPts val="0"/>
              </a:spcAft>
              <a:buFont typeface="Arial"/>
              <a:buChar char="•"/>
              <a:defRPr/>
            </a:pPr>
            <a:r>
              <a:rPr lang="en-US" dirty="0" smtClean="0">
                <a:ea typeface="+mn-ea"/>
                <a:cs typeface="+mn-cs"/>
              </a:rPr>
              <a:t> </a:t>
            </a:r>
            <a:endParaRPr lang="en-US" sz="2286" dirty="0">
              <a:ea typeface="+mn-ea"/>
              <a:cs typeface="+mn-cs"/>
            </a:endParaRPr>
          </a:p>
        </p:txBody>
      </p:sp>
      <p:sp>
        <p:nvSpPr>
          <p:cNvPr id="14340" name="TextBox 12"/>
          <p:cNvSpPr txBox="1">
            <a:spLocks noChangeArrowheads="1"/>
          </p:cNvSpPr>
          <p:nvPr/>
        </p:nvSpPr>
        <p:spPr bwMode="auto">
          <a:xfrm>
            <a:off x="7807325" y="6400800"/>
            <a:ext cx="808038" cy="307975"/>
          </a:xfrm>
          <a:prstGeom prst="rect">
            <a:avLst/>
          </a:prstGeom>
          <a:noFill/>
          <a:ln w="9525">
            <a:noFill/>
            <a:miter lim="800000"/>
            <a:headEnd/>
            <a:tailEnd/>
          </a:ln>
        </p:spPr>
        <p:txBody>
          <a:bodyPr wrap="none">
            <a:prstTxWarp prst="textNoShape">
              <a:avLst/>
            </a:prstTxWarp>
            <a:spAutoFit/>
          </a:bodyPr>
          <a:lstStyle/>
          <a:p>
            <a:r>
              <a:rPr lang="en-US" sz="1400">
                <a:latin typeface="Calibri" pitchFamily="21" charset="0"/>
              </a:rPr>
              <a:t>LRT2010</a:t>
            </a:r>
          </a:p>
        </p:txBody>
      </p:sp>
      <p:grpSp>
        <p:nvGrpSpPr>
          <p:cNvPr id="2" name="Group 16"/>
          <p:cNvGrpSpPr>
            <a:grpSpLocks/>
          </p:cNvGrpSpPr>
          <p:nvPr/>
        </p:nvGrpSpPr>
        <p:grpSpPr bwMode="auto">
          <a:xfrm>
            <a:off x="2362200" y="3962400"/>
            <a:ext cx="6096000" cy="1905000"/>
            <a:chOff x="2362200" y="3962400"/>
            <a:chExt cx="6096000" cy="1905000"/>
          </a:xfrm>
        </p:grpSpPr>
        <p:grpSp>
          <p:nvGrpSpPr>
            <p:cNvPr id="4" name="Group 15"/>
            <p:cNvGrpSpPr>
              <a:grpSpLocks/>
            </p:cNvGrpSpPr>
            <p:nvPr/>
          </p:nvGrpSpPr>
          <p:grpSpPr bwMode="auto">
            <a:xfrm>
              <a:off x="6475451" y="4164806"/>
              <a:ext cx="1830349" cy="1611749"/>
              <a:chOff x="2558449" y="4164806"/>
              <a:chExt cx="1830349" cy="1611749"/>
            </a:xfrm>
          </p:grpSpPr>
          <p:pic>
            <p:nvPicPr>
              <p:cNvPr id="14348" name="P 3" descr="lbnl1"/>
              <p:cNvPicPr>
                <a:picLocks noChangeAspect="1"/>
              </p:cNvPicPr>
              <p:nvPr/>
            </p:nvPicPr>
            <p:blipFill>
              <a:blip r:embed="rId2"/>
              <a:srcRect/>
              <a:stretch>
                <a:fillRect/>
              </a:stretch>
            </p:blipFill>
            <p:spPr bwMode="auto">
              <a:xfrm>
                <a:off x="2743200" y="4164806"/>
                <a:ext cx="1447800" cy="966788"/>
              </a:xfrm>
              <a:prstGeom prst="rect">
                <a:avLst/>
              </a:prstGeom>
              <a:noFill/>
              <a:ln w="9525">
                <a:noFill/>
                <a:miter lim="800000"/>
                <a:headEnd/>
                <a:tailEnd/>
              </a:ln>
            </p:spPr>
          </p:pic>
          <p:sp>
            <p:nvSpPr>
              <p:cNvPr id="14349" name="TextBox 5"/>
              <p:cNvSpPr txBox="1">
                <a:spLocks noChangeArrowheads="1"/>
              </p:cNvSpPr>
              <p:nvPr/>
            </p:nvSpPr>
            <p:spPr bwMode="auto">
              <a:xfrm>
                <a:off x="2558449" y="5191779"/>
                <a:ext cx="1830349" cy="584776"/>
              </a:xfrm>
              <a:prstGeom prst="rect">
                <a:avLst/>
              </a:prstGeom>
              <a:noFill/>
              <a:ln w="9525">
                <a:noFill/>
                <a:miter lim="800000"/>
                <a:headEnd/>
                <a:tailEnd/>
              </a:ln>
            </p:spPr>
            <p:txBody>
              <a:bodyPr wrap="none">
                <a:prstTxWarp prst="textNoShape">
                  <a:avLst/>
                </a:prstTxWarp>
                <a:spAutoFit/>
              </a:bodyPr>
              <a:lstStyle/>
              <a:p>
                <a:pPr algn="ctr"/>
                <a:r>
                  <a:rPr lang="en-US" sz="1600">
                    <a:latin typeface="Calibri" pitchFamily="21" charset="0"/>
                  </a:rPr>
                  <a:t>Surface Site </a:t>
                </a:r>
              </a:p>
              <a:p>
                <a:pPr algn="ctr"/>
                <a:r>
                  <a:rPr lang="en-US" sz="1600">
                    <a:latin typeface="Calibri" pitchFamily="21" charset="0"/>
                  </a:rPr>
                  <a:t>(LBNL, Berkeley, Ca)</a:t>
                </a:r>
              </a:p>
            </p:txBody>
          </p:sp>
        </p:grpSp>
        <p:grpSp>
          <p:nvGrpSpPr>
            <p:cNvPr id="5" name="Group 14"/>
            <p:cNvGrpSpPr>
              <a:grpSpLocks/>
            </p:cNvGrpSpPr>
            <p:nvPr/>
          </p:nvGrpSpPr>
          <p:grpSpPr bwMode="auto">
            <a:xfrm>
              <a:off x="2611679" y="4114800"/>
              <a:ext cx="1655521" cy="1676400"/>
              <a:chOff x="6574079" y="4114800"/>
              <a:chExt cx="1655521" cy="1676400"/>
            </a:xfrm>
          </p:grpSpPr>
          <p:pic>
            <p:nvPicPr>
              <p:cNvPr id="14346" name="P 4" descr="oroville1"/>
              <p:cNvPicPr>
                <a:picLocks noChangeAspect="1" noChangeArrowheads="1"/>
              </p:cNvPicPr>
              <p:nvPr/>
            </p:nvPicPr>
            <p:blipFill>
              <a:blip r:embed="rId3"/>
              <a:srcRect/>
              <a:stretch>
                <a:fillRect/>
              </a:stretch>
            </p:blipFill>
            <p:spPr bwMode="auto">
              <a:xfrm>
                <a:off x="6645129" y="4114800"/>
                <a:ext cx="1371600" cy="1066800"/>
              </a:xfrm>
              <a:prstGeom prst="rect">
                <a:avLst/>
              </a:prstGeom>
              <a:noFill/>
              <a:ln w="9525">
                <a:noFill/>
                <a:miter lim="800000"/>
                <a:headEnd/>
                <a:tailEnd/>
              </a:ln>
            </p:spPr>
          </p:pic>
          <p:sp>
            <p:nvSpPr>
              <p:cNvPr id="14347" name="TextBox 6"/>
              <p:cNvSpPr txBox="1">
                <a:spLocks noChangeArrowheads="1"/>
              </p:cNvSpPr>
              <p:nvPr/>
            </p:nvSpPr>
            <p:spPr bwMode="auto">
              <a:xfrm>
                <a:off x="6574079" y="5206424"/>
                <a:ext cx="1655521" cy="584776"/>
              </a:xfrm>
              <a:prstGeom prst="rect">
                <a:avLst/>
              </a:prstGeom>
              <a:noFill/>
              <a:ln w="9525">
                <a:noFill/>
                <a:miter lim="800000"/>
                <a:headEnd/>
                <a:tailEnd/>
              </a:ln>
            </p:spPr>
            <p:txBody>
              <a:bodyPr wrap="none">
                <a:prstTxWarp prst="textNoShape">
                  <a:avLst/>
                </a:prstTxWarp>
                <a:spAutoFit/>
              </a:bodyPr>
              <a:lstStyle/>
              <a:p>
                <a:pPr algn="ctr"/>
                <a:r>
                  <a:rPr lang="en-US" sz="1600">
                    <a:latin typeface="Calibri" pitchFamily="21" charset="0"/>
                  </a:rPr>
                  <a:t>Underground Site </a:t>
                </a:r>
              </a:p>
              <a:p>
                <a:pPr algn="ctr"/>
                <a:r>
                  <a:rPr lang="en-US" sz="1600">
                    <a:latin typeface="Calibri" pitchFamily="21" charset="0"/>
                  </a:rPr>
                  <a:t>(Oroville, Ca)</a:t>
                </a:r>
              </a:p>
            </p:txBody>
          </p:sp>
        </p:grpSp>
        <p:sp>
          <p:nvSpPr>
            <p:cNvPr id="12" name="Rectangle 11"/>
            <p:cNvSpPr/>
            <p:nvPr/>
          </p:nvSpPr>
          <p:spPr>
            <a:xfrm>
              <a:off x="2362200" y="3962400"/>
              <a:ext cx="6096000" cy="190500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4345" name="Picture 13"/>
            <p:cNvPicPr>
              <a:picLocks noChangeAspect="1"/>
            </p:cNvPicPr>
            <p:nvPr/>
          </p:nvPicPr>
          <p:blipFill>
            <a:blip r:embed="rId4"/>
            <a:srcRect/>
            <a:stretch>
              <a:fillRect/>
            </a:stretch>
          </p:blipFill>
          <p:spPr bwMode="auto">
            <a:xfrm>
              <a:off x="4191000" y="4121150"/>
              <a:ext cx="2324100" cy="1384300"/>
            </a:xfrm>
            <a:prstGeom prst="rect">
              <a:avLst/>
            </a:prstGeom>
            <a:noFill/>
            <a:ln w="9525">
              <a:noFill/>
              <a:miter lim="800000"/>
              <a:headEnd/>
              <a:tailEnd/>
            </a:ln>
          </p:spPr>
        </p:pic>
      </p:grpSp>
      <p:sp>
        <p:nvSpPr>
          <p:cNvPr id="14" name="Date Placeholder 13"/>
          <p:cNvSpPr>
            <a:spLocks noGrp="1"/>
          </p:cNvSpPr>
          <p:nvPr>
            <p:ph type="dt" sz="half" idx="10"/>
          </p:nvPr>
        </p:nvSpPr>
        <p:spPr/>
        <p:txBody>
          <a:bodyPr/>
          <a:lstStyle/>
          <a:p>
            <a:r>
              <a:rPr lang="en-US" smtClean="0"/>
              <a:t>8/28/10</a:t>
            </a:r>
            <a:endParaRPr lang="en-US"/>
          </a:p>
        </p:txBody>
      </p:sp>
      <p:sp>
        <p:nvSpPr>
          <p:cNvPr id="15" name="Slide Number Placeholder 14"/>
          <p:cNvSpPr>
            <a:spLocks noGrp="1"/>
          </p:cNvSpPr>
          <p:nvPr>
            <p:ph type="sldNum" sz="quarter" idx="12"/>
          </p:nvPr>
        </p:nvSpPr>
        <p:spPr/>
        <p:txBody>
          <a:bodyPr/>
          <a:lstStyle/>
          <a:p>
            <a:fld id="{542E01DB-2499-5147-BC64-31DF746B1AA0}" type="slidenum">
              <a:rPr lang="en-US" smtClean="0"/>
              <a:pPr/>
              <a:t>39</a:t>
            </a:fld>
            <a:endParaRPr lang="en-US"/>
          </a:p>
        </p:txBody>
      </p:sp>
      <p:sp>
        <p:nvSpPr>
          <p:cNvPr id="16" name="Footer Placeholder 15"/>
          <p:cNvSpPr>
            <a:spLocks noGrp="1"/>
          </p:cNvSpPr>
          <p:nvPr>
            <p:ph type="ftr" sz="quarter" idx="11"/>
          </p:nvPr>
        </p:nvSpPr>
        <p:spPr/>
        <p:txBody>
          <a:bodyPr/>
          <a:lstStyle/>
          <a:p>
            <a:r>
              <a:rPr lang="en-US" smtClean="0"/>
              <a:t>Reyco Henning - LRT2010</a:t>
            </a: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Title 1"/>
          <p:cNvSpPr>
            <a:spLocks noGrp="1"/>
          </p:cNvSpPr>
          <p:nvPr>
            <p:ph type="title"/>
          </p:nvPr>
        </p:nvSpPr>
        <p:spPr>
          <a:xfrm>
            <a:off x="625369" y="374459"/>
            <a:ext cx="4465637" cy="1206691"/>
          </a:xfrm>
        </p:spPr>
        <p:txBody>
          <a:bodyPr>
            <a:normAutofit fontScale="90000"/>
          </a:bodyPr>
          <a:lstStyle/>
          <a:p>
            <a:pPr algn="l"/>
            <a:r>
              <a:rPr lang="en-US" sz="3556" dirty="0" smtClean="0">
                <a:ea typeface="ＭＳ Ｐゴシック" pitchFamily="21" charset="-128"/>
                <a:cs typeface="ＭＳ Ｐゴシック" pitchFamily="21" charset="-128"/>
              </a:rPr>
              <a:t>Pacific Northwest National Laboratory’s New Facility</a:t>
            </a:r>
            <a:r>
              <a:rPr lang="en-US" sz="2800" dirty="0" smtClean="0">
                <a:ea typeface="ＭＳ Ｐゴシック" pitchFamily="21" charset="-128"/>
                <a:cs typeface="ＭＳ Ｐゴシック" pitchFamily="21" charset="-128"/>
              </a:rPr>
              <a:t/>
            </a:r>
            <a:br>
              <a:rPr lang="en-US" sz="2800" dirty="0" smtClean="0">
                <a:ea typeface="ＭＳ Ｐゴシック" pitchFamily="21" charset="-128"/>
                <a:cs typeface="ＭＳ Ｐゴシック" pitchFamily="21" charset="-128"/>
              </a:rPr>
            </a:br>
            <a:r>
              <a:rPr lang="en-US" sz="2800" dirty="0" smtClean="0">
                <a:ea typeface="ＭＳ Ｐゴシック" pitchFamily="21" charset="-128"/>
                <a:cs typeface="ＭＳ Ｐゴシック" pitchFamily="21" charset="-128"/>
              </a:rPr>
              <a:t>Richland, WA</a:t>
            </a:r>
            <a:endParaRPr lang="en-US" dirty="0">
              <a:ea typeface="ＭＳ Ｐゴシック" pitchFamily="21" charset="-128"/>
              <a:cs typeface="ＭＳ Ｐゴシック" pitchFamily="21" charset="-128"/>
            </a:endParaRPr>
          </a:p>
        </p:txBody>
      </p:sp>
      <p:sp>
        <p:nvSpPr>
          <p:cNvPr id="17411" name="Content Placeholder 2"/>
          <p:cNvSpPr>
            <a:spLocks noGrp="1"/>
          </p:cNvSpPr>
          <p:nvPr>
            <p:ph idx="1"/>
          </p:nvPr>
        </p:nvSpPr>
        <p:spPr>
          <a:xfrm>
            <a:off x="492125" y="2120900"/>
            <a:ext cx="4598881" cy="3983038"/>
          </a:xfrm>
        </p:spPr>
        <p:txBody>
          <a:bodyPr>
            <a:normAutofit lnSpcReduction="10000"/>
          </a:bodyPr>
          <a:lstStyle/>
          <a:p>
            <a:r>
              <a:rPr lang="en-US" dirty="0" smtClean="0">
                <a:ea typeface="ＭＳ Ｐゴシック" pitchFamily="21" charset="-128"/>
                <a:cs typeface="ＭＳ Ｐゴシック" pitchFamily="21" charset="-128"/>
              </a:rPr>
              <a:t>Capabilities at 38 MWE</a:t>
            </a:r>
          </a:p>
          <a:p>
            <a:pPr lvl="1"/>
            <a:r>
              <a:rPr lang="en-US" dirty="0" smtClean="0"/>
              <a:t>Clean </a:t>
            </a:r>
            <a:r>
              <a:rPr lang="en-US" dirty="0"/>
              <a:t>fabrication and machining</a:t>
            </a:r>
          </a:p>
          <a:p>
            <a:pPr lvl="1"/>
            <a:r>
              <a:rPr lang="en-US" dirty="0"/>
              <a:t>Electroformed copper production and cleaning </a:t>
            </a:r>
          </a:p>
          <a:p>
            <a:pPr lvl="1"/>
            <a:r>
              <a:rPr lang="en-US" dirty="0"/>
              <a:t>Clean detector assembly Measurements </a:t>
            </a:r>
            <a:r>
              <a:rPr lang="en-US" dirty="0" smtClean="0"/>
              <a:t>Hall</a:t>
            </a:r>
          </a:p>
          <a:p>
            <a:pPr lvl="1"/>
            <a:r>
              <a:rPr lang="en-US" dirty="0" smtClean="0"/>
              <a:t>Underground materials storage</a:t>
            </a:r>
          </a:p>
          <a:p>
            <a:pPr lvl="1"/>
            <a:endParaRPr lang="en-US" dirty="0" smtClean="0"/>
          </a:p>
        </p:txBody>
      </p:sp>
      <p:sp>
        <p:nvSpPr>
          <p:cNvPr id="17412" name="Slide Number Placeholder 3"/>
          <p:cNvSpPr>
            <a:spLocks noGrp="1"/>
          </p:cNvSpPr>
          <p:nvPr>
            <p:ph type="sldNum" sz="quarter" idx="10"/>
          </p:nvPr>
        </p:nvSpPr>
        <p:spPr bwMode="auto">
          <a:noFill/>
          <a:ln>
            <a:miter lim="800000"/>
            <a:headEnd/>
            <a:tailEnd/>
          </a:ln>
        </p:spPr>
        <p:txBody>
          <a:bodyPr/>
          <a:lstStyle/>
          <a:p>
            <a:fld id="{BF310904-6F01-594C-AAAE-23A0DF2F58E4}" type="slidenum">
              <a:rPr lang="en-US">
                <a:latin typeface="Arial" pitchFamily="21" charset="0"/>
                <a:ea typeface="ＭＳ Ｐゴシック" pitchFamily="21" charset="-128"/>
                <a:cs typeface="ＭＳ Ｐゴシック" pitchFamily="21" charset="-128"/>
              </a:rPr>
              <a:pPr/>
              <a:t>4</a:t>
            </a:fld>
            <a:endParaRPr lang="en-US">
              <a:latin typeface="Arial" pitchFamily="21" charset="0"/>
              <a:ea typeface="ＭＳ Ｐゴシック" pitchFamily="21" charset="-128"/>
              <a:cs typeface="ＭＳ Ｐゴシック" pitchFamily="21" charset="-128"/>
            </a:endParaRPr>
          </a:p>
        </p:txBody>
      </p:sp>
      <p:pic>
        <p:nvPicPr>
          <p:cNvPr id="17413" name="Picture 5" descr="UGLy construction.jpg"/>
          <p:cNvPicPr>
            <a:picLocks noChangeAspect="1"/>
          </p:cNvPicPr>
          <p:nvPr/>
        </p:nvPicPr>
        <p:blipFill>
          <a:blip r:embed="rId2"/>
          <a:srcRect/>
          <a:stretch>
            <a:fillRect/>
          </a:stretch>
        </p:blipFill>
        <p:spPr bwMode="auto">
          <a:xfrm>
            <a:off x="4927600" y="193675"/>
            <a:ext cx="3522470" cy="2643954"/>
          </a:xfrm>
          <a:prstGeom prst="rect">
            <a:avLst/>
          </a:prstGeom>
          <a:noFill/>
          <a:ln w="9525">
            <a:noFill/>
            <a:miter lim="800000"/>
            <a:headEnd/>
            <a:tailEnd/>
          </a:ln>
        </p:spPr>
      </p:pic>
      <p:pic>
        <p:nvPicPr>
          <p:cNvPr id="17414" name="Picture 6" descr="UGLy aerial.jpg"/>
          <p:cNvPicPr>
            <a:picLocks noChangeAspect="1"/>
          </p:cNvPicPr>
          <p:nvPr/>
        </p:nvPicPr>
        <p:blipFill>
          <a:blip r:embed="rId3"/>
          <a:srcRect l="70650" t="35976" r="8571" b="37247"/>
          <a:stretch>
            <a:fillRect/>
          </a:stretch>
        </p:blipFill>
        <p:spPr bwMode="auto">
          <a:xfrm>
            <a:off x="5003585" y="2997090"/>
            <a:ext cx="3522470" cy="3016891"/>
          </a:xfrm>
          <a:prstGeom prst="rect">
            <a:avLst/>
          </a:prstGeom>
          <a:noFill/>
          <a:ln w="9525">
            <a:noFill/>
            <a:miter lim="800000"/>
            <a:headEnd/>
            <a:tailEnd/>
          </a:ln>
        </p:spPr>
      </p:pic>
      <p:sp>
        <p:nvSpPr>
          <p:cNvPr id="7" name="Date Placeholder 6"/>
          <p:cNvSpPr>
            <a:spLocks noGrp="1"/>
          </p:cNvSpPr>
          <p:nvPr>
            <p:ph type="dt" sz="half" idx="10"/>
          </p:nvPr>
        </p:nvSpPr>
        <p:spPr/>
        <p:txBody>
          <a:bodyPr/>
          <a:lstStyle/>
          <a:p>
            <a:r>
              <a:rPr lang="en-US" smtClean="0"/>
              <a:t>8/28/10</a:t>
            </a:r>
            <a:endParaRPr lang="en-US"/>
          </a:p>
        </p:txBody>
      </p:sp>
      <p:sp>
        <p:nvSpPr>
          <p:cNvPr id="8" name="Footer Placeholder 7"/>
          <p:cNvSpPr>
            <a:spLocks noGrp="1"/>
          </p:cNvSpPr>
          <p:nvPr>
            <p:ph type="ftr" sz="quarter" idx="11"/>
          </p:nvPr>
        </p:nvSpPr>
        <p:spPr/>
        <p:txBody>
          <a:bodyPr/>
          <a:lstStyle/>
          <a:p>
            <a:r>
              <a:rPr lang="en-US" dirty="0" smtClean="0"/>
              <a:t>Reyco Henning - LRT2010</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434" name="Picture 13" descr="Majorana copper July 2010 DSCN4326.JPG"/>
          <p:cNvPicPr>
            <a:picLocks noChangeAspect="1"/>
          </p:cNvPicPr>
          <p:nvPr/>
        </p:nvPicPr>
        <p:blipFill>
          <a:blip r:embed="rId3"/>
          <a:srcRect/>
          <a:stretch>
            <a:fillRect/>
          </a:stretch>
        </p:blipFill>
        <p:spPr bwMode="auto">
          <a:xfrm>
            <a:off x="4013868" y="3745168"/>
            <a:ext cx="3068827" cy="2301620"/>
          </a:xfrm>
          <a:prstGeom prst="rect">
            <a:avLst/>
          </a:prstGeom>
          <a:noFill/>
          <a:ln w="9525">
            <a:solidFill>
              <a:schemeClr val="tx2"/>
            </a:solidFill>
            <a:miter lim="800000"/>
            <a:headEnd/>
            <a:tailEnd/>
          </a:ln>
        </p:spPr>
      </p:pic>
      <p:sp>
        <p:nvSpPr>
          <p:cNvPr id="18435" name="Rectangle 2"/>
          <p:cNvSpPr>
            <a:spLocks noGrp="1" noChangeArrowheads="1"/>
          </p:cNvSpPr>
          <p:nvPr>
            <p:ph type="title"/>
          </p:nvPr>
        </p:nvSpPr>
        <p:spPr/>
        <p:txBody>
          <a:bodyPr>
            <a:normAutofit fontScale="90000"/>
          </a:bodyPr>
          <a:lstStyle/>
          <a:p>
            <a:r>
              <a:rPr lang="en-US" dirty="0">
                <a:ea typeface="ＭＳ Ｐゴシック" pitchFamily="21" charset="-128"/>
                <a:cs typeface="ＭＳ Ｐゴシック" pitchFamily="21" charset="-128"/>
              </a:rPr>
              <a:t>Electroformed Copper / Clean Fabrication</a:t>
            </a:r>
          </a:p>
        </p:txBody>
      </p:sp>
      <p:sp>
        <p:nvSpPr>
          <p:cNvPr id="18436" name="Rectangle 3"/>
          <p:cNvSpPr>
            <a:spLocks noGrp="1" noChangeArrowheads="1"/>
          </p:cNvSpPr>
          <p:nvPr>
            <p:ph idx="1"/>
          </p:nvPr>
        </p:nvSpPr>
        <p:spPr>
          <a:xfrm>
            <a:off x="442914" y="1417638"/>
            <a:ext cx="5190844" cy="3744912"/>
          </a:xfrm>
        </p:spPr>
        <p:txBody>
          <a:bodyPr/>
          <a:lstStyle/>
          <a:p>
            <a:pPr>
              <a:lnSpc>
                <a:spcPct val="100000"/>
              </a:lnSpc>
              <a:spcBef>
                <a:spcPts val="1100"/>
              </a:spcBef>
            </a:pPr>
            <a:r>
              <a:rPr lang="en-US" sz="3200" dirty="0" smtClean="0">
                <a:ea typeface="ＭＳ Ｐゴシック" pitchFamily="21" charset="-128"/>
                <a:cs typeface="ＭＳ Ｐゴシック" pitchFamily="21" charset="-128"/>
              </a:rPr>
              <a:t>Fabrication of ultra-low-background materials for construction of next-generation experiments</a:t>
            </a:r>
          </a:p>
        </p:txBody>
      </p:sp>
      <p:sp>
        <p:nvSpPr>
          <p:cNvPr id="18437" name="Footer Placeholder 3"/>
          <p:cNvSpPr>
            <a:spLocks noGrp="1"/>
          </p:cNvSpPr>
          <p:nvPr>
            <p:ph type="ftr" sz="quarter" idx="4294967295"/>
          </p:nvPr>
        </p:nvSpPr>
        <p:spPr bwMode="auto">
          <a:xfrm>
            <a:off x="3802062" y="6356350"/>
            <a:ext cx="2286000" cy="365125"/>
          </a:xfrm>
          <a:prstGeom prst="rect">
            <a:avLst/>
          </a:prstGeom>
          <a:noFill/>
          <a:ln>
            <a:miter lim="800000"/>
            <a:headEnd/>
            <a:tailEnd/>
          </a:ln>
        </p:spPr>
        <p:txBody>
          <a:bodyPr>
            <a:prstTxWarp prst="textNoShape">
              <a:avLst/>
            </a:prstTxWarp>
          </a:bodyPr>
          <a:lstStyle/>
          <a:p>
            <a:r>
              <a:rPr lang="en-US" dirty="0" smtClean="0">
                <a:latin typeface="Arial"/>
                <a:cs typeface="Arial"/>
              </a:rPr>
              <a:t>Reyco Henning - LRT2010</a:t>
            </a:r>
            <a:endParaRPr lang="en-US" dirty="0">
              <a:latin typeface="Arial"/>
              <a:cs typeface="Arial"/>
            </a:endParaRPr>
          </a:p>
        </p:txBody>
      </p:sp>
      <p:pic>
        <p:nvPicPr>
          <p:cNvPr id="18438" name="Picture 11" descr="DSCN3375"/>
          <p:cNvPicPr>
            <a:picLocks noChangeAspect="1" noChangeArrowheads="1"/>
          </p:cNvPicPr>
          <p:nvPr/>
        </p:nvPicPr>
        <p:blipFill>
          <a:blip r:embed="rId4"/>
          <a:srcRect/>
          <a:stretch>
            <a:fillRect/>
          </a:stretch>
        </p:blipFill>
        <p:spPr bwMode="auto">
          <a:xfrm>
            <a:off x="6088062" y="1417638"/>
            <a:ext cx="2598738" cy="2154237"/>
          </a:xfrm>
          <a:prstGeom prst="rect">
            <a:avLst/>
          </a:prstGeom>
          <a:noFill/>
          <a:ln w="9525">
            <a:solidFill>
              <a:schemeClr val="tx2"/>
            </a:solidFill>
            <a:miter lim="800000"/>
            <a:headEnd/>
            <a:tailEnd/>
          </a:ln>
        </p:spPr>
      </p:pic>
      <p:sp>
        <p:nvSpPr>
          <p:cNvPr id="18439" name="TextBox 7"/>
          <p:cNvSpPr txBox="1">
            <a:spLocks noChangeArrowheads="1"/>
          </p:cNvSpPr>
          <p:nvPr/>
        </p:nvSpPr>
        <p:spPr bwMode="auto">
          <a:xfrm>
            <a:off x="346075" y="6065838"/>
            <a:ext cx="3124200" cy="260350"/>
          </a:xfrm>
          <a:prstGeom prst="rect">
            <a:avLst/>
          </a:prstGeom>
          <a:noFill/>
          <a:ln w="9525">
            <a:noFill/>
            <a:miter lim="800000"/>
            <a:headEnd/>
            <a:tailEnd/>
          </a:ln>
        </p:spPr>
        <p:txBody>
          <a:bodyPr>
            <a:prstTxWarp prst="textNoShape">
              <a:avLst/>
            </a:prstTxWarp>
            <a:spAutoFit/>
          </a:bodyPr>
          <a:lstStyle/>
          <a:p>
            <a:pPr algn="ctr"/>
            <a:r>
              <a:rPr lang="en-US" sz="1100"/>
              <a:t>Large parts produced with ultra-pure Cu</a:t>
            </a:r>
          </a:p>
        </p:txBody>
      </p:sp>
      <p:pic>
        <p:nvPicPr>
          <p:cNvPr id="18440" name="Picture 9" descr="RN Labs Cu Parts.jpg"/>
          <p:cNvPicPr>
            <a:picLocks noChangeAspect="1"/>
          </p:cNvPicPr>
          <p:nvPr/>
        </p:nvPicPr>
        <p:blipFill>
          <a:blip r:embed="rId5"/>
          <a:srcRect/>
          <a:stretch>
            <a:fillRect/>
          </a:stretch>
        </p:blipFill>
        <p:spPr bwMode="auto">
          <a:xfrm>
            <a:off x="571500" y="3745168"/>
            <a:ext cx="2965166" cy="2301620"/>
          </a:xfrm>
          <a:prstGeom prst="rect">
            <a:avLst/>
          </a:prstGeom>
          <a:noFill/>
          <a:ln w="9525">
            <a:solidFill>
              <a:schemeClr val="accent1"/>
            </a:solidFill>
            <a:miter lim="800000"/>
            <a:headEnd/>
            <a:tailEnd/>
          </a:ln>
        </p:spPr>
      </p:pic>
      <p:sp>
        <p:nvSpPr>
          <p:cNvPr id="10" name="Date Placeholder 9"/>
          <p:cNvSpPr>
            <a:spLocks noGrp="1"/>
          </p:cNvSpPr>
          <p:nvPr>
            <p:ph type="dt" sz="half" idx="10"/>
          </p:nvPr>
        </p:nvSpPr>
        <p:spPr/>
        <p:txBody>
          <a:bodyPr/>
          <a:lstStyle/>
          <a:p>
            <a:r>
              <a:rPr lang="en-US" smtClean="0"/>
              <a:t>8/28/10</a:t>
            </a:r>
            <a:endParaRPr lang="en-US"/>
          </a:p>
        </p:txBody>
      </p:sp>
      <p:sp>
        <p:nvSpPr>
          <p:cNvPr id="11" name="Slide Number Placeholder 10"/>
          <p:cNvSpPr>
            <a:spLocks noGrp="1"/>
          </p:cNvSpPr>
          <p:nvPr>
            <p:ph type="sldNum" sz="quarter" idx="12"/>
          </p:nvPr>
        </p:nvSpPr>
        <p:spPr/>
        <p:txBody>
          <a:bodyPr/>
          <a:lstStyle/>
          <a:p>
            <a:fld id="{542E01DB-2499-5147-BC64-31DF746B1AA0}" type="slidenum">
              <a:rPr lang="en-US" smtClean="0"/>
              <a:pPr/>
              <a:t>5</a:t>
            </a:fld>
            <a:endParaRPr lang="en-US"/>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4763"/>
            <a:ext cx="8204200" cy="987425"/>
          </a:xfrm>
        </p:spPr>
        <p:txBody>
          <a:bodyPr>
            <a:normAutofit/>
          </a:bodyPr>
          <a:lstStyle/>
          <a:p>
            <a:r>
              <a:rPr lang="en-US" sz="3600" dirty="0">
                <a:ea typeface="ＭＳ Ｐゴシック" pitchFamily="21" charset="-128"/>
                <a:cs typeface="ＭＳ Ｐゴシック" pitchFamily="21" charset="-128"/>
              </a:rPr>
              <a:t>Detector Assembly / Measurements Hall</a:t>
            </a:r>
          </a:p>
        </p:txBody>
      </p:sp>
      <p:pic>
        <p:nvPicPr>
          <p:cNvPr id="20483" name="Picture 8" descr="https://pnlweb.pnl.gov/projects/Underground/3425%20Immediately%20Post%20Beneficial%20Occupancy/IMG_0205.JPG"/>
          <p:cNvPicPr>
            <a:picLocks noChangeAspect="1" noChangeArrowheads="1"/>
          </p:cNvPicPr>
          <p:nvPr/>
        </p:nvPicPr>
        <p:blipFill>
          <a:blip r:embed="rId2"/>
          <a:srcRect/>
          <a:stretch>
            <a:fillRect/>
          </a:stretch>
        </p:blipFill>
        <p:spPr bwMode="auto">
          <a:xfrm>
            <a:off x="3543300" y="4024313"/>
            <a:ext cx="2816225" cy="2109787"/>
          </a:xfrm>
          <a:prstGeom prst="rect">
            <a:avLst/>
          </a:prstGeom>
          <a:noFill/>
          <a:ln w="9525">
            <a:noFill/>
            <a:miter lim="800000"/>
            <a:headEnd/>
            <a:tailEnd/>
          </a:ln>
        </p:spPr>
      </p:pic>
      <p:pic>
        <p:nvPicPr>
          <p:cNvPr id="20484" name="Picture 10" descr="Picture">
            <a:hlinkClick r:id="rId3"/>
          </p:cNvPr>
          <p:cNvPicPr>
            <a:picLocks noChangeAspect="1" noChangeArrowheads="1"/>
          </p:cNvPicPr>
          <p:nvPr/>
        </p:nvPicPr>
        <p:blipFill>
          <a:blip r:embed="rId4"/>
          <a:srcRect/>
          <a:stretch>
            <a:fillRect/>
          </a:stretch>
        </p:blipFill>
        <p:spPr bwMode="auto">
          <a:xfrm>
            <a:off x="6667500" y="3068638"/>
            <a:ext cx="1976438" cy="2635250"/>
          </a:xfrm>
          <a:prstGeom prst="rect">
            <a:avLst/>
          </a:prstGeom>
          <a:noFill/>
          <a:ln w="9525">
            <a:noFill/>
            <a:miter lim="800000"/>
            <a:headEnd/>
            <a:tailEnd/>
          </a:ln>
        </p:spPr>
      </p:pic>
      <p:pic>
        <p:nvPicPr>
          <p:cNvPr id="20485" name="Picture 12" descr="Picture">
            <a:hlinkClick r:id="rId5"/>
          </p:cNvPr>
          <p:cNvPicPr>
            <a:picLocks noChangeAspect="1" noChangeArrowheads="1"/>
          </p:cNvPicPr>
          <p:nvPr/>
        </p:nvPicPr>
        <p:blipFill>
          <a:blip r:embed="rId6"/>
          <a:srcRect/>
          <a:stretch>
            <a:fillRect/>
          </a:stretch>
        </p:blipFill>
        <p:spPr bwMode="auto">
          <a:xfrm>
            <a:off x="619125" y="4019550"/>
            <a:ext cx="2800350" cy="2101850"/>
          </a:xfrm>
          <a:prstGeom prst="rect">
            <a:avLst/>
          </a:prstGeom>
          <a:noFill/>
          <a:ln w="9525">
            <a:noFill/>
            <a:miter lim="800000"/>
            <a:headEnd/>
            <a:tailEnd/>
          </a:ln>
        </p:spPr>
      </p:pic>
      <p:pic>
        <p:nvPicPr>
          <p:cNvPr id="8" name="Picture 4"/>
          <p:cNvPicPr>
            <a:picLocks noChangeAspect="1" noChangeArrowheads="1"/>
          </p:cNvPicPr>
          <p:nvPr/>
        </p:nvPicPr>
        <p:blipFill>
          <a:blip r:embed="rId7"/>
          <a:srcRect/>
          <a:stretch>
            <a:fillRect/>
          </a:stretch>
        </p:blipFill>
        <p:spPr bwMode="auto">
          <a:xfrm>
            <a:off x="6083300" y="927100"/>
            <a:ext cx="2565400" cy="1924050"/>
          </a:xfrm>
          <a:prstGeom prst="rect">
            <a:avLst/>
          </a:prstGeom>
          <a:noFill/>
          <a:ln w="9525">
            <a:solidFill>
              <a:schemeClr val="accent1"/>
            </a:solidFill>
            <a:miter lim="800000"/>
            <a:headEnd/>
            <a:tailEnd/>
          </a:ln>
          <a:effectLst>
            <a:outerShdw blurRad="63500" dist="63500" dir="2700000" algn="tl" rotWithShape="0">
              <a:srgbClr val="000000">
                <a:alpha val="39999"/>
              </a:srgbClr>
            </a:outerShdw>
          </a:effectLst>
        </p:spPr>
      </p:pic>
      <p:sp>
        <p:nvSpPr>
          <p:cNvPr id="20487" name="Rectangle 3"/>
          <p:cNvSpPr>
            <a:spLocks noGrp="1" noChangeArrowheads="1"/>
          </p:cNvSpPr>
          <p:nvPr>
            <p:ph idx="1"/>
          </p:nvPr>
        </p:nvSpPr>
        <p:spPr>
          <a:xfrm>
            <a:off x="492125" y="992188"/>
            <a:ext cx="5565775" cy="4352925"/>
          </a:xfrm>
        </p:spPr>
        <p:txBody>
          <a:bodyPr/>
          <a:lstStyle/>
          <a:p>
            <a:pPr>
              <a:lnSpc>
                <a:spcPct val="100000"/>
              </a:lnSpc>
              <a:spcBef>
                <a:spcPts val="1100"/>
              </a:spcBef>
            </a:pPr>
            <a:r>
              <a:rPr lang="en-US" sz="3200" dirty="0" smtClean="0">
                <a:ea typeface="ＭＳ Ｐゴシック" pitchFamily="21" charset="-128"/>
                <a:cs typeface="ＭＳ Ｐゴシック" pitchFamily="21" charset="-128"/>
              </a:rPr>
              <a:t>Detector arrays for science and security applications</a:t>
            </a:r>
          </a:p>
          <a:p>
            <a:pPr marL="514350" lvl="1" indent="-228600" eaLnBrk="1" hangingPunct="1">
              <a:lnSpc>
                <a:spcPct val="80000"/>
              </a:lnSpc>
              <a:spcBef>
                <a:spcPct val="25000"/>
              </a:spcBef>
              <a:buFont typeface="Wingdings" pitchFamily="21" charset="2"/>
              <a:buChar char="§"/>
            </a:pPr>
            <a:r>
              <a:rPr lang="en-US" sz="2400" dirty="0" smtClean="0"/>
              <a:t>M</a:t>
            </a:r>
            <a:r>
              <a:rPr lang="en-US" sz="1800" dirty="0" smtClean="0"/>
              <a:t>AJORANA</a:t>
            </a:r>
            <a:r>
              <a:rPr lang="en-US" sz="2400" dirty="0" smtClean="0"/>
              <a:t> D</a:t>
            </a:r>
            <a:r>
              <a:rPr lang="en-US" sz="1800" dirty="0" smtClean="0"/>
              <a:t>EMONSTRATOR</a:t>
            </a:r>
            <a:r>
              <a:rPr lang="en-US" sz="2400" dirty="0" smtClean="0"/>
              <a:t> and </a:t>
            </a:r>
            <a:r>
              <a:rPr lang="en-US" sz="2400" dirty="0" err="1" smtClean="0"/>
              <a:t>tonne</a:t>
            </a:r>
            <a:r>
              <a:rPr lang="en-US" sz="2400" dirty="0" smtClean="0"/>
              <a:t>-scale </a:t>
            </a:r>
            <a:r>
              <a:rPr lang="en-US" sz="2400" baseline="30000" dirty="0" smtClean="0"/>
              <a:t>76</a:t>
            </a:r>
            <a:r>
              <a:rPr lang="en-US" sz="2400" dirty="0" smtClean="0"/>
              <a:t>Ge 0</a:t>
            </a:r>
            <a:r>
              <a:rPr lang="en-US" sz="2400" dirty="0" smtClean="0">
                <a:sym typeface="Symbol" pitchFamily="21" charset="2"/>
              </a:rPr>
              <a:t> </a:t>
            </a:r>
            <a:r>
              <a:rPr lang="en-US" sz="2400" dirty="0" smtClean="0"/>
              <a:t>Experiments</a:t>
            </a:r>
          </a:p>
          <a:p>
            <a:pPr marL="514350" lvl="1" indent="-228600" eaLnBrk="1" hangingPunct="1">
              <a:lnSpc>
                <a:spcPct val="80000"/>
              </a:lnSpc>
              <a:spcBef>
                <a:spcPct val="25000"/>
              </a:spcBef>
              <a:buFont typeface="Wingdings" pitchFamily="21" charset="2"/>
              <a:buChar char="§"/>
            </a:pPr>
            <a:r>
              <a:rPr lang="en-US" sz="2400" dirty="0" smtClean="0"/>
              <a:t>Nuclear fuel cycle and nuclear explosion monitoring low background systems for national security</a:t>
            </a:r>
          </a:p>
        </p:txBody>
      </p:sp>
      <p:sp>
        <p:nvSpPr>
          <p:cNvPr id="9" name="Date Placeholder 8"/>
          <p:cNvSpPr>
            <a:spLocks noGrp="1"/>
          </p:cNvSpPr>
          <p:nvPr>
            <p:ph type="dt" sz="half" idx="10"/>
          </p:nvPr>
        </p:nvSpPr>
        <p:spPr/>
        <p:txBody>
          <a:bodyPr/>
          <a:lstStyle/>
          <a:p>
            <a:r>
              <a:rPr lang="en-US" smtClean="0"/>
              <a:t>8/28/10</a:t>
            </a:r>
            <a:endParaRPr lang="en-US"/>
          </a:p>
        </p:txBody>
      </p:sp>
      <p:sp>
        <p:nvSpPr>
          <p:cNvPr id="10" name="Slide Number Placeholder 9"/>
          <p:cNvSpPr>
            <a:spLocks noGrp="1"/>
          </p:cNvSpPr>
          <p:nvPr>
            <p:ph type="sldNum" sz="quarter" idx="12"/>
          </p:nvPr>
        </p:nvSpPr>
        <p:spPr/>
        <p:txBody>
          <a:bodyPr/>
          <a:lstStyle/>
          <a:p>
            <a:fld id="{542E01DB-2499-5147-BC64-31DF746B1AA0}" type="slidenum">
              <a:rPr lang="en-US" smtClean="0"/>
              <a:pPr/>
              <a:t>6</a:t>
            </a:fld>
            <a:endParaRPr lang="en-US"/>
          </a:p>
        </p:txBody>
      </p:sp>
      <p:sp>
        <p:nvSpPr>
          <p:cNvPr id="11" name="Footer Placeholder 10"/>
          <p:cNvSpPr>
            <a:spLocks noGrp="1"/>
          </p:cNvSpPr>
          <p:nvPr>
            <p:ph type="ftr" sz="quarter" idx="11"/>
          </p:nvPr>
        </p:nvSpPr>
        <p:spPr/>
        <p:txBody>
          <a:bodyPr/>
          <a:lstStyle/>
          <a:p>
            <a:r>
              <a:rPr lang="en-US" smtClean="0"/>
              <a:t>Reyco Henning - LRT2010</a:t>
            </a: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508" name="Picture 7" descr="3425 main clean corridor_JPG.jpg"/>
          <p:cNvPicPr>
            <a:picLocks noChangeAspect="1"/>
          </p:cNvPicPr>
          <p:nvPr/>
        </p:nvPicPr>
        <p:blipFill>
          <a:blip r:embed="rId2"/>
          <a:srcRect/>
          <a:stretch>
            <a:fillRect/>
          </a:stretch>
        </p:blipFill>
        <p:spPr bwMode="auto">
          <a:xfrm>
            <a:off x="5123571" y="362878"/>
            <a:ext cx="3461629" cy="2596222"/>
          </a:xfrm>
          <a:prstGeom prst="rect">
            <a:avLst/>
          </a:prstGeom>
          <a:noFill/>
          <a:ln w="9525">
            <a:noFill/>
            <a:miter lim="800000"/>
            <a:headEnd/>
            <a:tailEnd/>
          </a:ln>
        </p:spPr>
      </p:pic>
      <p:pic>
        <p:nvPicPr>
          <p:cNvPr id="21509" name="Picture 9" descr="clean assembly room.jpg"/>
          <p:cNvPicPr>
            <a:picLocks noChangeAspect="1"/>
          </p:cNvPicPr>
          <p:nvPr/>
        </p:nvPicPr>
        <p:blipFill>
          <a:blip r:embed="rId3"/>
          <a:srcRect/>
          <a:stretch>
            <a:fillRect/>
          </a:stretch>
        </p:blipFill>
        <p:spPr bwMode="auto">
          <a:xfrm>
            <a:off x="5892800" y="3562350"/>
            <a:ext cx="2717800" cy="2038350"/>
          </a:xfrm>
          <a:prstGeom prst="rect">
            <a:avLst/>
          </a:prstGeom>
          <a:noFill/>
          <a:ln w="9525">
            <a:noFill/>
            <a:miter lim="800000"/>
            <a:headEnd/>
            <a:tailEnd/>
          </a:ln>
        </p:spPr>
      </p:pic>
      <p:pic>
        <p:nvPicPr>
          <p:cNvPr id="21510" name="Picture 10" descr="clean measurement hall.jpg"/>
          <p:cNvPicPr>
            <a:picLocks noChangeAspect="1"/>
          </p:cNvPicPr>
          <p:nvPr/>
        </p:nvPicPr>
        <p:blipFill>
          <a:blip r:embed="rId4"/>
          <a:srcRect/>
          <a:stretch>
            <a:fillRect/>
          </a:stretch>
        </p:blipFill>
        <p:spPr bwMode="auto">
          <a:xfrm>
            <a:off x="935626" y="803550"/>
            <a:ext cx="3678400" cy="2758800"/>
          </a:xfrm>
          <a:prstGeom prst="rect">
            <a:avLst/>
          </a:prstGeom>
          <a:noFill/>
          <a:ln w="9525">
            <a:noFill/>
            <a:miter lim="800000"/>
            <a:headEnd/>
            <a:tailEnd/>
          </a:ln>
        </p:spPr>
      </p:pic>
      <p:pic>
        <p:nvPicPr>
          <p:cNvPr id="21511" name="Picture 11" descr="electroplating room 2.jpg"/>
          <p:cNvPicPr>
            <a:picLocks noChangeAspect="1"/>
          </p:cNvPicPr>
          <p:nvPr/>
        </p:nvPicPr>
        <p:blipFill>
          <a:blip r:embed="rId5"/>
          <a:srcRect/>
          <a:stretch>
            <a:fillRect/>
          </a:stretch>
        </p:blipFill>
        <p:spPr bwMode="auto">
          <a:xfrm>
            <a:off x="2590800" y="4191001"/>
            <a:ext cx="2946400" cy="2209800"/>
          </a:xfrm>
          <a:prstGeom prst="rect">
            <a:avLst/>
          </a:prstGeom>
          <a:noFill/>
          <a:ln w="9525">
            <a:noFill/>
            <a:miter lim="800000"/>
            <a:headEnd/>
            <a:tailEnd/>
          </a:ln>
        </p:spPr>
      </p:pic>
      <p:pic>
        <p:nvPicPr>
          <p:cNvPr id="21512" name="Picture 7" descr="Picture">
            <a:hlinkClick r:id="rId6"/>
          </p:cNvPr>
          <p:cNvPicPr>
            <a:picLocks noChangeAspect="1" noChangeArrowheads="1"/>
          </p:cNvPicPr>
          <p:nvPr/>
        </p:nvPicPr>
        <p:blipFill>
          <a:blip r:embed="rId7"/>
          <a:srcRect/>
          <a:stretch>
            <a:fillRect/>
          </a:stretch>
        </p:blipFill>
        <p:spPr bwMode="auto">
          <a:xfrm>
            <a:off x="468313" y="3776663"/>
            <a:ext cx="1998662" cy="2662237"/>
          </a:xfrm>
          <a:prstGeom prst="rect">
            <a:avLst/>
          </a:prstGeom>
          <a:noFill/>
          <a:ln w="9525">
            <a:noFill/>
            <a:miter lim="800000"/>
            <a:headEnd/>
            <a:tailEnd/>
          </a:ln>
        </p:spPr>
      </p:pic>
      <p:sp>
        <p:nvSpPr>
          <p:cNvPr id="9" name="Date Placeholder 8"/>
          <p:cNvSpPr>
            <a:spLocks noGrp="1"/>
          </p:cNvSpPr>
          <p:nvPr>
            <p:ph type="dt" sz="half" idx="10"/>
          </p:nvPr>
        </p:nvSpPr>
        <p:spPr/>
        <p:txBody>
          <a:bodyPr/>
          <a:lstStyle/>
          <a:p>
            <a:r>
              <a:rPr lang="en-US" smtClean="0"/>
              <a:t>8/28/10</a:t>
            </a:r>
            <a:endParaRPr lang="en-US"/>
          </a:p>
        </p:txBody>
      </p:sp>
      <p:sp>
        <p:nvSpPr>
          <p:cNvPr id="10" name="Slide Number Placeholder 9"/>
          <p:cNvSpPr>
            <a:spLocks noGrp="1"/>
          </p:cNvSpPr>
          <p:nvPr>
            <p:ph type="sldNum" sz="quarter" idx="12"/>
          </p:nvPr>
        </p:nvSpPr>
        <p:spPr/>
        <p:txBody>
          <a:bodyPr/>
          <a:lstStyle/>
          <a:p>
            <a:fld id="{542E01DB-2499-5147-BC64-31DF746B1AA0}" type="slidenum">
              <a:rPr lang="en-US" smtClean="0"/>
              <a:pPr/>
              <a:t>7</a:t>
            </a:fld>
            <a:endParaRPr lang="en-US"/>
          </a:p>
        </p:txBody>
      </p:sp>
      <p:sp>
        <p:nvSpPr>
          <p:cNvPr id="11" name="Footer Placeholder 10"/>
          <p:cNvSpPr>
            <a:spLocks noGrp="1"/>
          </p:cNvSpPr>
          <p:nvPr>
            <p:ph type="ftr" sz="quarter" idx="11"/>
          </p:nvPr>
        </p:nvSpPr>
        <p:spPr/>
        <p:txBody>
          <a:bodyPr/>
          <a:lstStyle/>
          <a:p>
            <a:r>
              <a:rPr lang="en-US" smtClean="0"/>
              <a:t>Reyco Henning - LRT2010</a:t>
            </a: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11"/>
          <p:cNvSpPr>
            <a:spLocks noChangeArrowheads="1"/>
          </p:cNvSpPr>
          <p:nvPr/>
        </p:nvSpPr>
        <p:spPr bwMode="auto">
          <a:xfrm>
            <a:off x="457200" y="1452665"/>
            <a:ext cx="5435600" cy="1366528"/>
          </a:xfrm>
          <a:prstGeom prst="rect">
            <a:avLst/>
          </a:prstGeom>
          <a:noFill/>
          <a:ln w="9525">
            <a:noFill/>
            <a:miter lim="800000"/>
            <a:headEnd/>
            <a:tailEnd/>
          </a:ln>
        </p:spPr>
        <p:txBody>
          <a:bodyPr>
            <a:prstTxWarp prst="textNoShape">
              <a:avLst/>
            </a:prstTxWarp>
            <a:spAutoFit/>
          </a:bodyPr>
          <a:lstStyle/>
          <a:p>
            <a:pPr>
              <a:spcBef>
                <a:spcPct val="20000"/>
              </a:spcBef>
              <a:buFontTx/>
              <a:buChar char="•"/>
            </a:pPr>
            <a:r>
              <a:rPr lang="en-US" dirty="0">
                <a:solidFill>
                  <a:schemeClr val="tx2"/>
                </a:solidFill>
                <a:latin typeface="Helvetica Neue" pitchFamily="21" charset="0"/>
                <a:ea typeface="Helvetica Neue" pitchFamily="21" charset="0"/>
                <a:cs typeface="Helvetica Neue" pitchFamily="21" charset="0"/>
              </a:rPr>
              <a:t> ~180 </a:t>
            </a:r>
            <a:r>
              <a:rPr lang="en-US" dirty="0" err="1">
                <a:solidFill>
                  <a:schemeClr val="tx2"/>
                </a:solidFill>
                <a:latin typeface="Helvetica Neue" pitchFamily="21" charset="0"/>
                <a:ea typeface="Helvetica Neue" pitchFamily="21" charset="0"/>
                <a:cs typeface="Helvetica Neue" pitchFamily="21" charset="0"/>
              </a:rPr>
              <a:t>mwe</a:t>
            </a:r>
            <a:r>
              <a:rPr lang="en-US" dirty="0">
                <a:solidFill>
                  <a:schemeClr val="tx2"/>
                </a:solidFill>
                <a:latin typeface="Helvetica Neue" pitchFamily="21" charset="0"/>
                <a:ea typeface="Helvetica Neue" pitchFamily="21" charset="0"/>
                <a:cs typeface="Helvetica Neue" pitchFamily="21" charset="0"/>
              </a:rPr>
              <a:t>, site of the UCSB-LBL </a:t>
            </a:r>
            <a:r>
              <a:rPr lang="en-US" dirty="0" err="1">
                <a:solidFill>
                  <a:schemeClr val="tx2"/>
                </a:solidFill>
                <a:latin typeface="Helvetica Neue" pitchFamily="21" charset="0"/>
                <a:ea typeface="Helvetica Neue" pitchFamily="21" charset="0"/>
                <a:cs typeface="Helvetica Neue" pitchFamily="21" charset="0"/>
              </a:rPr>
              <a:t>Ge</a:t>
            </a:r>
            <a:r>
              <a:rPr lang="en-US" dirty="0">
                <a:solidFill>
                  <a:schemeClr val="tx2"/>
                </a:solidFill>
                <a:latin typeface="Helvetica Neue" pitchFamily="21" charset="0"/>
                <a:ea typeface="Helvetica Neue" pitchFamily="21" charset="0"/>
                <a:cs typeface="Helvetica Neue" pitchFamily="21" charset="0"/>
              </a:rPr>
              <a:t> 0</a:t>
            </a:r>
            <a:r>
              <a:rPr lang="en-US" dirty="0">
                <a:solidFill>
                  <a:schemeClr val="tx2"/>
                </a:solidFill>
                <a:latin typeface="Symbol" pitchFamily="21" charset="2"/>
                <a:ea typeface="Symbol" pitchFamily="21" charset="2"/>
                <a:cs typeface="Symbol" pitchFamily="21" charset="2"/>
              </a:rPr>
              <a:t>nbb</a:t>
            </a:r>
            <a:r>
              <a:rPr lang="en-US" dirty="0">
                <a:solidFill>
                  <a:schemeClr val="tx2"/>
                </a:solidFill>
                <a:latin typeface="Helvetica Neue" pitchFamily="21" charset="0"/>
                <a:ea typeface="Helvetica Neue" pitchFamily="21" charset="0"/>
                <a:cs typeface="Helvetica Neue" pitchFamily="21" charset="0"/>
              </a:rPr>
              <a:t> expt.</a:t>
            </a:r>
          </a:p>
          <a:p>
            <a:pPr>
              <a:spcBef>
                <a:spcPct val="20000"/>
              </a:spcBef>
              <a:buFontTx/>
              <a:buChar char="•"/>
            </a:pPr>
            <a:r>
              <a:rPr lang="en-US" dirty="0">
                <a:solidFill>
                  <a:schemeClr val="tx2"/>
                </a:solidFill>
                <a:latin typeface="Helvetica Neue" pitchFamily="21" charset="0"/>
                <a:ea typeface="Helvetica Neue" pitchFamily="21" charset="0"/>
                <a:cs typeface="Helvetica Neue" pitchFamily="21" charset="0"/>
              </a:rPr>
              <a:t> Low</a:t>
            </a:r>
            <a:r>
              <a:rPr lang="en-US" dirty="0" smtClean="0">
                <a:solidFill>
                  <a:schemeClr val="tx2"/>
                </a:solidFill>
                <a:latin typeface="Helvetica Neue" pitchFamily="21" charset="0"/>
                <a:ea typeface="Helvetica Neue" pitchFamily="21" charset="0"/>
                <a:cs typeface="Helvetica Neue" pitchFamily="21" charset="0"/>
              </a:rPr>
              <a:t> Background Counting.</a:t>
            </a:r>
          </a:p>
          <a:p>
            <a:pPr>
              <a:spcBef>
                <a:spcPct val="20000"/>
              </a:spcBef>
              <a:buFontTx/>
              <a:buChar char="•"/>
            </a:pPr>
            <a:r>
              <a:rPr lang="en-US" dirty="0" smtClean="0">
                <a:solidFill>
                  <a:schemeClr val="tx2"/>
                </a:solidFill>
                <a:latin typeface="Helvetica Neue" pitchFamily="21" charset="0"/>
                <a:ea typeface="Helvetica Neue" pitchFamily="21" charset="0"/>
                <a:cs typeface="Helvetica Neue" pitchFamily="21" charset="0"/>
              </a:rPr>
              <a:t> Radon </a:t>
            </a:r>
            <a:r>
              <a:rPr lang="en-US" dirty="0">
                <a:solidFill>
                  <a:schemeClr val="tx2"/>
                </a:solidFill>
                <a:latin typeface="Helvetica Neue" pitchFamily="21" charset="0"/>
                <a:ea typeface="Helvetica Neue" pitchFamily="21" charset="0"/>
                <a:cs typeface="Helvetica Neue" pitchFamily="21" charset="0"/>
              </a:rPr>
              <a:t>flushed counting chambers</a:t>
            </a:r>
          </a:p>
          <a:p>
            <a:pPr>
              <a:spcBef>
                <a:spcPct val="20000"/>
              </a:spcBef>
              <a:buFontTx/>
              <a:buChar char="•"/>
            </a:pPr>
            <a:r>
              <a:rPr lang="en-US" dirty="0">
                <a:solidFill>
                  <a:schemeClr val="tx2"/>
                </a:solidFill>
                <a:latin typeface="Helvetica Neue" pitchFamily="21" charset="0"/>
                <a:ea typeface="Helvetica Neue" pitchFamily="21" charset="0"/>
                <a:cs typeface="Helvetica Neue" pitchFamily="21" charset="0"/>
              </a:rPr>
              <a:t> 85% P-Type </a:t>
            </a:r>
            <a:r>
              <a:rPr lang="en-US" dirty="0" err="1">
                <a:solidFill>
                  <a:schemeClr val="tx2"/>
                </a:solidFill>
                <a:latin typeface="Helvetica Neue" pitchFamily="21" charset="0"/>
                <a:ea typeface="Helvetica Neue" pitchFamily="21" charset="0"/>
                <a:cs typeface="Helvetica Neue" pitchFamily="21" charset="0"/>
              </a:rPr>
              <a:t>HPGe</a:t>
            </a:r>
            <a:r>
              <a:rPr lang="en-US" dirty="0">
                <a:solidFill>
                  <a:schemeClr val="tx2"/>
                </a:solidFill>
                <a:latin typeface="Helvetica Neue" pitchFamily="21" charset="0"/>
                <a:ea typeface="Helvetica Neue" pitchFamily="21" charset="0"/>
                <a:cs typeface="Helvetica Neue" pitchFamily="21" charset="0"/>
              </a:rPr>
              <a:t>/ULB detectors </a:t>
            </a:r>
            <a:r>
              <a:rPr lang="en-US" i="1" dirty="0">
                <a:solidFill>
                  <a:schemeClr val="tx2"/>
                </a:solidFill>
                <a:latin typeface="Helvetica Neue" pitchFamily="21" charset="0"/>
                <a:ea typeface="Helvetica Neue" pitchFamily="21" charset="0"/>
                <a:cs typeface="Helvetica Neue" pitchFamily="21" charset="0"/>
              </a:rPr>
              <a:t>(~14 yr UG)</a:t>
            </a:r>
          </a:p>
        </p:txBody>
      </p:sp>
      <p:graphicFrame>
        <p:nvGraphicFramePr>
          <p:cNvPr id="30738" name="Group 18"/>
          <p:cNvGraphicFramePr>
            <a:graphicFrameLocks noGrp="1"/>
          </p:cNvGraphicFramePr>
          <p:nvPr/>
        </p:nvGraphicFramePr>
        <p:xfrm>
          <a:off x="241300" y="3886200"/>
          <a:ext cx="8750167" cy="2514601"/>
        </p:xfrm>
        <a:graphic>
          <a:graphicData uri="http://schemas.openxmlformats.org/drawingml/2006/table">
            <a:tbl>
              <a:tblPr/>
              <a:tblGrid>
                <a:gridCol w="2929904"/>
                <a:gridCol w="2766333"/>
                <a:gridCol w="3053930"/>
              </a:tblGrid>
              <a:tr h="465138">
                <a:tc>
                  <a:txBody>
                    <a:bodyPr/>
                    <a:lstStyle/>
                    <a:p>
                      <a:pPr marL="39688" marR="0" lvl="0" indent="0" algn="l" defTabSz="914400" rtl="0" eaLnBrk="1" fontAlgn="base" latinLnBrk="0" hangingPunct="1">
                        <a:lnSpc>
                          <a:spcPct val="100000"/>
                        </a:lnSpc>
                        <a:spcBef>
                          <a:spcPct val="0"/>
                        </a:spcBef>
                        <a:spcAft>
                          <a:spcPct val="0"/>
                        </a:spcAft>
                        <a:buClrTx/>
                        <a:buSzTx/>
                        <a:buFont typeface="Wingdings" charset="2"/>
                        <a:buNone/>
                        <a:tabLst/>
                      </a:pPr>
                      <a:r>
                        <a:rPr kumimoji="0" lang="en-US" sz="1600" b="1" i="0" u="none" strike="noStrike" cap="none" normalizeH="0" baseline="0">
                          <a:ln>
                            <a:noFill/>
                          </a:ln>
                          <a:solidFill>
                            <a:schemeClr val="tx1"/>
                          </a:solidFill>
                          <a:effectLst/>
                          <a:latin typeface="Times New Roman" charset="0"/>
                          <a:ea typeface="MS Pゴシック" pitchFamily="-92" charset="-128"/>
                          <a:cs typeface="MS Pゴシック" pitchFamily="-92" charset="-128"/>
                        </a:rPr>
                        <a:t>Contaminant</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sz="1600" b="1" i="0" u="none" strike="noStrike" cap="none" normalizeH="0" baseline="0">
                          <a:ln>
                            <a:noFill/>
                          </a:ln>
                          <a:solidFill>
                            <a:schemeClr val="tx1"/>
                          </a:solidFill>
                          <a:effectLst/>
                          <a:latin typeface="Times New Roman" charset="0"/>
                          <a:ea typeface="MS Pゴシック" pitchFamily="-92" charset="-128"/>
                          <a:cs typeface="MS Pゴシック" pitchFamily="-92" charset="-128"/>
                        </a:rPr>
                        <a:t>LBL Surface Facility</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sz="1600" b="1" i="0" u="none" strike="noStrike" cap="none" normalizeH="0" baseline="0">
                          <a:ln>
                            <a:noFill/>
                          </a:ln>
                          <a:solidFill>
                            <a:schemeClr val="tx1"/>
                          </a:solidFill>
                          <a:effectLst/>
                          <a:latin typeface="Times New Roman" charset="0"/>
                          <a:ea typeface="MS Pゴシック" pitchFamily="-92" charset="-128"/>
                          <a:cs typeface="MS Pゴシック" pitchFamily="-92" charset="-128"/>
                        </a:rPr>
                        <a:t>Oroville Facility</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marL="39688" marR="0" lvl="0" indent="0" algn="l" defTabSz="914400" rtl="0" eaLnBrk="1" fontAlgn="base" latinLnBrk="0" hangingPunct="1">
                        <a:lnSpc>
                          <a:spcPct val="100000"/>
                        </a:lnSpc>
                        <a:spcBef>
                          <a:spcPct val="0"/>
                        </a:spcBef>
                        <a:spcAft>
                          <a:spcPct val="0"/>
                        </a:spcAft>
                        <a:buClrTx/>
                        <a:buSzTx/>
                        <a:buFont typeface="Wingdings" charset="2"/>
                        <a:buNone/>
                        <a:tabLst/>
                      </a:pPr>
                      <a:r>
                        <a:rPr kumimoji="0" lang="en-US" sz="1600" b="0" i="0" u="none" strike="noStrike" cap="none" normalizeH="0" baseline="30000" dirty="0">
                          <a:ln>
                            <a:noFill/>
                          </a:ln>
                          <a:solidFill>
                            <a:srgbClr val="3366FF"/>
                          </a:solidFill>
                          <a:effectLst/>
                          <a:latin typeface="Times New Roman" charset="0"/>
                          <a:ea typeface="MS Pゴシック" pitchFamily="-92" charset="-128"/>
                          <a:cs typeface="MS Pゴシック" pitchFamily="-92" charset="-128"/>
                        </a:rPr>
                        <a:t>238</a:t>
                      </a:r>
                      <a:r>
                        <a:rPr kumimoji="0" lang="en-US" sz="1600" b="0" i="0" u="none" strike="noStrike" cap="none" normalizeH="0" baseline="0" dirty="0">
                          <a:ln>
                            <a:noFill/>
                          </a:ln>
                          <a:solidFill>
                            <a:srgbClr val="3366FF"/>
                          </a:solidFill>
                          <a:effectLst/>
                          <a:latin typeface="Times New Roman" charset="0"/>
                          <a:ea typeface="MS Pゴシック" pitchFamily="-92" charset="-128"/>
                          <a:cs typeface="MS Pゴシック" pitchFamily="-92" charset="-128"/>
                        </a:rPr>
                        <a:t>U and Daughters</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sz="1600" b="0" i="0" u="none" strike="noStrike" cap="none" normalizeH="0" baseline="0" dirty="0">
                          <a:ln>
                            <a:noFill/>
                          </a:ln>
                          <a:solidFill>
                            <a:srgbClr val="1F497D"/>
                          </a:solidFill>
                          <a:effectLst/>
                          <a:latin typeface="Times New Roman" charset="0"/>
                          <a:ea typeface="MS Pゴシック" pitchFamily="-92" charset="-128"/>
                          <a:cs typeface="MS Pゴシック" pitchFamily="-92" charset="-128"/>
                        </a:rPr>
                        <a:t>0.5 ppb (6 </a:t>
                      </a:r>
                      <a:r>
                        <a:rPr kumimoji="0" lang="en-US" sz="1600" b="0" i="0" u="none" strike="noStrike" cap="none" normalizeH="0" baseline="0" dirty="0" err="1">
                          <a:ln>
                            <a:noFill/>
                          </a:ln>
                          <a:solidFill>
                            <a:srgbClr val="1F497D"/>
                          </a:solidFill>
                          <a:effectLst/>
                          <a:latin typeface="Times New Roman" charset="0"/>
                          <a:ea typeface="MS Pゴシック" pitchFamily="-92" charset="-128"/>
                          <a:cs typeface="MS Pゴシック" pitchFamily="-92" charset="-128"/>
                        </a:rPr>
                        <a:t>mBq</a:t>
                      </a:r>
                      <a:r>
                        <a:rPr kumimoji="0" lang="en-US" sz="1600" b="0" i="0" u="none" strike="noStrike" cap="none" normalizeH="0" baseline="0" dirty="0">
                          <a:ln>
                            <a:noFill/>
                          </a:ln>
                          <a:solidFill>
                            <a:srgbClr val="1F497D"/>
                          </a:solidFill>
                          <a:effectLst/>
                          <a:latin typeface="Times New Roman" charset="0"/>
                          <a:ea typeface="MS Pゴシック" pitchFamily="-92" charset="-128"/>
                          <a:cs typeface="MS Pゴシック" pitchFamily="-92" charset="-128"/>
                        </a:rPr>
                        <a:t>/kg)</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sz="1600" b="0" i="0" u="none" strike="noStrike" cap="none" normalizeH="0" baseline="0">
                          <a:ln>
                            <a:noFill/>
                          </a:ln>
                          <a:solidFill>
                            <a:srgbClr val="1F497D"/>
                          </a:solidFill>
                          <a:effectLst/>
                          <a:latin typeface="Times New Roman" charset="0"/>
                          <a:ea typeface="MS Pゴシック" pitchFamily="-92" charset="-128"/>
                          <a:cs typeface="MS Pゴシック" pitchFamily="-92" charset="-128"/>
                        </a:rPr>
                        <a:t>50 ppt (0.6 mBq/kg)</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marL="39688" marR="0" lvl="0" indent="0" algn="l" defTabSz="914400" rtl="0" eaLnBrk="1" fontAlgn="base" latinLnBrk="0" hangingPunct="1">
                        <a:lnSpc>
                          <a:spcPct val="100000"/>
                        </a:lnSpc>
                        <a:spcBef>
                          <a:spcPct val="0"/>
                        </a:spcBef>
                        <a:spcAft>
                          <a:spcPct val="0"/>
                        </a:spcAft>
                        <a:buClrTx/>
                        <a:buSzTx/>
                        <a:buFont typeface="Wingdings" charset="2"/>
                        <a:buNone/>
                        <a:tabLst/>
                      </a:pPr>
                      <a:r>
                        <a:rPr kumimoji="0" lang="en-US" sz="1600" b="0" i="0" u="none" strike="noStrike" cap="none" normalizeH="0" baseline="30000" dirty="0">
                          <a:ln>
                            <a:noFill/>
                          </a:ln>
                          <a:solidFill>
                            <a:srgbClr val="3366FF"/>
                          </a:solidFill>
                          <a:effectLst/>
                          <a:latin typeface="Times New Roman" charset="0"/>
                          <a:ea typeface="MS Pゴシック" pitchFamily="-92" charset="-128"/>
                          <a:cs typeface="MS Pゴシック" pitchFamily="-92" charset="-128"/>
                        </a:rPr>
                        <a:t>232</a:t>
                      </a:r>
                      <a:r>
                        <a:rPr kumimoji="0" lang="en-US" sz="1600" b="0" i="0" u="none" strike="noStrike" cap="none" normalizeH="0" baseline="0" dirty="0">
                          <a:ln>
                            <a:noFill/>
                          </a:ln>
                          <a:solidFill>
                            <a:srgbClr val="3366FF"/>
                          </a:solidFill>
                          <a:effectLst/>
                          <a:latin typeface="Times New Roman" charset="0"/>
                          <a:ea typeface="MS Pゴシック" pitchFamily="-92" charset="-128"/>
                          <a:cs typeface="MS Pゴシック" pitchFamily="-92" charset="-128"/>
                        </a:rPr>
                        <a:t>Th and Daughters</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sz="1600" b="0" i="0" u="none" strike="noStrike" cap="none" normalizeH="0" baseline="0" dirty="0">
                          <a:ln>
                            <a:noFill/>
                          </a:ln>
                          <a:solidFill>
                            <a:srgbClr val="1F497D"/>
                          </a:solidFill>
                          <a:effectLst/>
                          <a:latin typeface="Times New Roman" charset="0"/>
                          <a:ea typeface="MS Pゴシック" pitchFamily="-92" charset="-128"/>
                          <a:cs typeface="MS Pゴシック" pitchFamily="-92" charset="-128"/>
                        </a:rPr>
                        <a:t>2.0 ppb (8 </a:t>
                      </a:r>
                      <a:r>
                        <a:rPr kumimoji="0" lang="en-US" sz="1600" b="0" i="0" u="none" strike="noStrike" cap="none" normalizeH="0" baseline="0" dirty="0" err="1">
                          <a:ln>
                            <a:noFill/>
                          </a:ln>
                          <a:solidFill>
                            <a:srgbClr val="1F497D"/>
                          </a:solidFill>
                          <a:effectLst/>
                          <a:latin typeface="Times New Roman" charset="0"/>
                          <a:ea typeface="MS Pゴシック" pitchFamily="-92" charset="-128"/>
                          <a:cs typeface="MS Pゴシック" pitchFamily="-92" charset="-128"/>
                        </a:rPr>
                        <a:t>mBq</a:t>
                      </a:r>
                      <a:r>
                        <a:rPr kumimoji="0" lang="en-US" sz="1600" b="0" i="0" u="none" strike="noStrike" cap="none" normalizeH="0" baseline="0" dirty="0">
                          <a:ln>
                            <a:noFill/>
                          </a:ln>
                          <a:solidFill>
                            <a:srgbClr val="1F497D"/>
                          </a:solidFill>
                          <a:effectLst/>
                          <a:latin typeface="Times New Roman" charset="0"/>
                          <a:ea typeface="MS Pゴシック" pitchFamily="-92" charset="-128"/>
                          <a:cs typeface="MS Pゴシック" pitchFamily="-92" charset="-128"/>
                        </a:rPr>
                        <a:t>/kg)</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sz="1600" b="0" i="0" u="none" strike="noStrike" cap="none" normalizeH="0" baseline="0" dirty="0">
                          <a:ln>
                            <a:noFill/>
                          </a:ln>
                          <a:solidFill>
                            <a:srgbClr val="1F497D"/>
                          </a:solidFill>
                          <a:effectLst/>
                          <a:latin typeface="Times New Roman" charset="0"/>
                          <a:ea typeface="MS Pゴシック" pitchFamily="-92" charset="-128"/>
                          <a:cs typeface="MS Pゴシック" pitchFamily="-92" charset="-128"/>
                        </a:rPr>
                        <a:t>200 </a:t>
                      </a:r>
                      <a:r>
                        <a:rPr kumimoji="0" lang="en-US" sz="1600" b="0" i="0" u="none" strike="noStrike" cap="none" normalizeH="0" baseline="0" dirty="0" err="1">
                          <a:ln>
                            <a:noFill/>
                          </a:ln>
                          <a:solidFill>
                            <a:srgbClr val="1F497D"/>
                          </a:solidFill>
                          <a:effectLst/>
                          <a:latin typeface="Times New Roman" charset="0"/>
                          <a:ea typeface="MS Pゴシック" pitchFamily="-92" charset="-128"/>
                          <a:cs typeface="MS Pゴシック" pitchFamily="-92" charset="-128"/>
                        </a:rPr>
                        <a:t>ppt</a:t>
                      </a:r>
                      <a:r>
                        <a:rPr kumimoji="0" lang="en-US" sz="1600" b="0" i="0" u="none" strike="noStrike" cap="none" normalizeH="0" baseline="0" dirty="0">
                          <a:ln>
                            <a:noFill/>
                          </a:ln>
                          <a:solidFill>
                            <a:srgbClr val="1F497D"/>
                          </a:solidFill>
                          <a:effectLst/>
                          <a:latin typeface="Times New Roman" charset="0"/>
                          <a:ea typeface="MS Pゴシック" pitchFamily="-92" charset="-128"/>
                          <a:cs typeface="MS Pゴシック" pitchFamily="-92" charset="-128"/>
                        </a:rPr>
                        <a:t> (0.8 </a:t>
                      </a:r>
                      <a:r>
                        <a:rPr kumimoji="0" lang="en-US" sz="1600" b="0" i="0" u="none" strike="noStrike" cap="none" normalizeH="0" baseline="0" dirty="0" err="1">
                          <a:ln>
                            <a:noFill/>
                          </a:ln>
                          <a:solidFill>
                            <a:srgbClr val="1F497D"/>
                          </a:solidFill>
                          <a:effectLst/>
                          <a:latin typeface="Times New Roman" charset="0"/>
                          <a:ea typeface="MS Pゴシック" pitchFamily="-92" charset="-128"/>
                          <a:cs typeface="MS Pゴシック" pitchFamily="-92" charset="-128"/>
                        </a:rPr>
                        <a:t>mBq</a:t>
                      </a:r>
                      <a:r>
                        <a:rPr kumimoji="0" lang="en-US" sz="1600" b="0" i="0" u="none" strike="noStrike" cap="none" normalizeH="0" baseline="0" dirty="0">
                          <a:ln>
                            <a:noFill/>
                          </a:ln>
                          <a:solidFill>
                            <a:srgbClr val="1F497D"/>
                          </a:solidFill>
                          <a:effectLst/>
                          <a:latin typeface="Times New Roman" charset="0"/>
                          <a:ea typeface="MS Pゴシック" pitchFamily="-92" charset="-128"/>
                          <a:cs typeface="MS Pゴシック" pitchFamily="-92" charset="-128"/>
                        </a:rPr>
                        <a:t>/kg)</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0225">
                <a:tc>
                  <a:txBody>
                    <a:bodyPr/>
                    <a:lstStyle/>
                    <a:p>
                      <a:pPr marL="39688" marR="0" lvl="0" indent="0" algn="l" defTabSz="914400" rtl="0" eaLnBrk="1" fontAlgn="base" latinLnBrk="0" hangingPunct="1">
                        <a:lnSpc>
                          <a:spcPct val="100000"/>
                        </a:lnSpc>
                        <a:spcBef>
                          <a:spcPct val="0"/>
                        </a:spcBef>
                        <a:spcAft>
                          <a:spcPct val="0"/>
                        </a:spcAft>
                        <a:buClrTx/>
                        <a:buSzTx/>
                        <a:buFont typeface="Wingdings" charset="2"/>
                        <a:buNone/>
                        <a:tabLst/>
                      </a:pPr>
                      <a:r>
                        <a:rPr kumimoji="0" lang="en-US" sz="1600" b="0" i="0" u="none" strike="noStrike" cap="none" normalizeH="0" baseline="30000" dirty="0">
                          <a:ln>
                            <a:noFill/>
                          </a:ln>
                          <a:solidFill>
                            <a:srgbClr val="3366FF"/>
                          </a:solidFill>
                          <a:effectLst/>
                          <a:latin typeface="Times New Roman" charset="0"/>
                          <a:ea typeface="MS Pゴシック" pitchFamily="-92" charset="-128"/>
                          <a:cs typeface="MS Pゴシック" pitchFamily="-92" charset="-128"/>
                        </a:rPr>
                        <a:t>40</a:t>
                      </a:r>
                      <a:r>
                        <a:rPr kumimoji="0" lang="en-US" sz="1600" b="0" i="0" u="none" strike="noStrike" cap="none" normalizeH="0" baseline="0" dirty="0">
                          <a:ln>
                            <a:noFill/>
                          </a:ln>
                          <a:solidFill>
                            <a:srgbClr val="3366FF"/>
                          </a:solidFill>
                          <a:effectLst/>
                          <a:latin typeface="Times New Roman" charset="0"/>
                          <a:ea typeface="MS Pゴシック" pitchFamily="-92" charset="-128"/>
                          <a:cs typeface="MS Pゴシック" pitchFamily="-92" charset="-128"/>
                        </a:rPr>
                        <a:t>K</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sz="1600" b="0" i="0" u="none" strike="noStrike" cap="none" normalizeH="0" baseline="0">
                          <a:ln>
                            <a:noFill/>
                          </a:ln>
                          <a:solidFill>
                            <a:srgbClr val="1F497D"/>
                          </a:solidFill>
                          <a:effectLst/>
                          <a:latin typeface="Times New Roman" charset="0"/>
                          <a:ea typeface="MS Pゴシック" pitchFamily="-92" charset="-128"/>
                          <a:cs typeface="MS Pゴシック" pitchFamily="-92" charset="-128"/>
                        </a:rPr>
                        <a:t>1.0 ppm</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sz="1600" b="0" i="0" u="none" strike="noStrike" cap="none" normalizeH="0" baseline="0">
                          <a:ln>
                            <a:noFill/>
                          </a:ln>
                          <a:solidFill>
                            <a:srgbClr val="1F497D"/>
                          </a:solidFill>
                          <a:effectLst/>
                          <a:latin typeface="Times New Roman" charset="0"/>
                          <a:ea typeface="MS Pゴシック" pitchFamily="-92" charset="-128"/>
                          <a:cs typeface="MS Pゴシック" pitchFamily="-92" charset="-128"/>
                        </a:rPr>
                        <a:t>100 ppb</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04838">
                <a:tc>
                  <a:txBody>
                    <a:bodyPr/>
                    <a:lstStyle/>
                    <a:p>
                      <a:pPr marL="39688" marR="0" lvl="0" indent="0" algn="l" defTabSz="914400" rtl="0" eaLnBrk="1" fontAlgn="base" latinLnBrk="0" hangingPunct="1">
                        <a:lnSpc>
                          <a:spcPct val="100000"/>
                        </a:lnSpc>
                        <a:spcBef>
                          <a:spcPct val="0"/>
                        </a:spcBef>
                        <a:spcAft>
                          <a:spcPct val="0"/>
                        </a:spcAft>
                        <a:buClrTx/>
                        <a:buSzTx/>
                        <a:buFont typeface="Wingdings" charset="2"/>
                        <a:buNone/>
                        <a:tabLst/>
                      </a:pPr>
                      <a:r>
                        <a:rPr kumimoji="0" lang="en-US" sz="1600" b="0" i="0" u="none" strike="noStrike" cap="none" normalizeH="0" baseline="30000" dirty="0">
                          <a:ln>
                            <a:noFill/>
                          </a:ln>
                          <a:solidFill>
                            <a:srgbClr val="3366FF"/>
                          </a:solidFill>
                          <a:effectLst/>
                          <a:latin typeface="Times New Roman" charset="0"/>
                          <a:ea typeface="MS Pゴシック" pitchFamily="-92" charset="-128"/>
                          <a:cs typeface="MS Pゴシック" pitchFamily="-92" charset="-128"/>
                        </a:rPr>
                        <a:t>60</a:t>
                      </a:r>
                      <a:r>
                        <a:rPr kumimoji="0" lang="en-US" sz="1600" b="0" i="0" u="none" strike="noStrike" cap="none" normalizeH="0" baseline="0" dirty="0">
                          <a:ln>
                            <a:noFill/>
                          </a:ln>
                          <a:solidFill>
                            <a:srgbClr val="3366FF"/>
                          </a:solidFill>
                          <a:effectLst/>
                          <a:latin typeface="Times New Roman" charset="0"/>
                          <a:ea typeface="MS Pゴシック" pitchFamily="-92" charset="-128"/>
                          <a:cs typeface="MS Pゴシック" pitchFamily="-92" charset="-128"/>
                        </a:rPr>
                        <a:t>Co</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sz="1600" b="0" i="0" u="none" strike="noStrike" cap="none" normalizeH="0" baseline="0" dirty="0">
                          <a:ln>
                            <a:noFill/>
                          </a:ln>
                          <a:solidFill>
                            <a:srgbClr val="1F497D"/>
                          </a:solidFill>
                          <a:effectLst/>
                          <a:latin typeface="Times New Roman" charset="0"/>
                          <a:ea typeface="MS Pゴシック" pitchFamily="-92" charset="-128"/>
                          <a:cs typeface="MS Pゴシック" pitchFamily="-92" charset="-128"/>
                        </a:rPr>
                        <a:t>0.04 </a:t>
                      </a:r>
                      <a:r>
                        <a:rPr kumimoji="0" lang="en-US" sz="1600" b="0" i="0" u="none" strike="noStrike" cap="none" normalizeH="0" baseline="0" dirty="0" err="1">
                          <a:ln>
                            <a:noFill/>
                          </a:ln>
                          <a:solidFill>
                            <a:srgbClr val="1F497D"/>
                          </a:solidFill>
                          <a:effectLst/>
                          <a:latin typeface="Times New Roman" charset="0"/>
                          <a:ea typeface="MS Pゴシック" pitchFamily="-92" charset="-128"/>
                          <a:cs typeface="MS Pゴシック" pitchFamily="-92" charset="-128"/>
                        </a:rPr>
                        <a:t>pCi</a:t>
                      </a:r>
                      <a:r>
                        <a:rPr kumimoji="0" lang="en-US" sz="1600" b="0" i="0" u="none" strike="noStrike" cap="none" normalizeH="0" baseline="0" dirty="0">
                          <a:ln>
                            <a:noFill/>
                          </a:ln>
                          <a:solidFill>
                            <a:srgbClr val="1F497D"/>
                          </a:solidFill>
                          <a:effectLst/>
                          <a:latin typeface="Times New Roman" charset="0"/>
                          <a:ea typeface="MS Pゴシック" pitchFamily="-92" charset="-128"/>
                          <a:cs typeface="MS Pゴシック" pitchFamily="-92" charset="-128"/>
                        </a:rPr>
                        <a:t>/kg</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sz="1600" b="0" i="0" u="none" strike="noStrike" cap="none" normalizeH="0" baseline="0" dirty="0">
                          <a:ln>
                            <a:noFill/>
                          </a:ln>
                          <a:solidFill>
                            <a:srgbClr val="1F497D"/>
                          </a:solidFill>
                          <a:effectLst/>
                          <a:latin typeface="Times New Roman" charset="0"/>
                          <a:ea typeface="MS Pゴシック" pitchFamily="-92" charset="-128"/>
                          <a:cs typeface="MS Pゴシック" pitchFamily="-92" charset="-128"/>
                        </a:rPr>
                        <a:t>0.004 </a:t>
                      </a:r>
                      <a:r>
                        <a:rPr kumimoji="0" lang="en-US" sz="1600" b="0" i="0" u="none" strike="noStrike" cap="none" normalizeH="0" baseline="0" dirty="0" err="1">
                          <a:ln>
                            <a:noFill/>
                          </a:ln>
                          <a:solidFill>
                            <a:srgbClr val="1F497D"/>
                          </a:solidFill>
                          <a:effectLst/>
                          <a:latin typeface="Times New Roman" charset="0"/>
                          <a:ea typeface="MS Pゴシック" pitchFamily="-92" charset="-128"/>
                          <a:cs typeface="MS Pゴシック" pitchFamily="-92" charset="-128"/>
                        </a:rPr>
                        <a:t>pCi</a:t>
                      </a:r>
                      <a:r>
                        <a:rPr kumimoji="0" lang="en-US" sz="1600" b="0" i="0" u="none" strike="noStrike" cap="none" normalizeH="0" baseline="0" dirty="0">
                          <a:ln>
                            <a:noFill/>
                          </a:ln>
                          <a:solidFill>
                            <a:srgbClr val="1F497D"/>
                          </a:solidFill>
                          <a:effectLst/>
                          <a:latin typeface="Times New Roman" charset="0"/>
                          <a:ea typeface="MS Pゴシック" pitchFamily="-92" charset="-128"/>
                          <a:cs typeface="MS Pゴシック" pitchFamily="-92" charset="-128"/>
                        </a:rPr>
                        <a:t>/kg</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7437" name="Rectangle 72"/>
          <p:cNvSpPr>
            <a:spLocks/>
          </p:cNvSpPr>
          <p:nvPr/>
        </p:nvSpPr>
        <p:spPr bwMode="auto">
          <a:xfrm>
            <a:off x="3962400" y="3500438"/>
            <a:ext cx="1058863" cy="338137"/>
          </a:xfrm>
          <a:prstGeom prst="rect">
            <a:avLst/>
          </a:prstGeom>
          <a:noFill/>
          <a:ln w="12700">
            <a:noFill/>
            <a:miter lim="800000"/>
            <a:headEnd/>
            <a:tailEnd/>
          </a:ln>
        </p:spPr>
        <p:txBody>
          <a:bodyPr>
            <a:prstTxWarp prst="textNoShape">
              <a:avLst/>
            </a:prstTxWarp>
            <a:spAutoFit/>
          </a:bodyPr>
          <a:lstStyle/>
          <a:p>
            <a:r>
              <a:rPr lang="en-US" sz="1600">
                <a:solidFill>
                  <a:srgbClr val="FF0000"/>
                </a:solidFill>
                <a:latin typeface="Helvetica Neue" pitchFamily="21" charset="0"/>
                <a:ea typeface="Times" pitchFamily="21" charset="0"/>
                <a:cs typeface="Times" pitchFamily="21" charset="0"/>
                <a:sym typeface="Arial" pitchFamily="21" charset="0"/>
              </a:rPr>
              <a:t>~1 Day</a:t>
            </a:r>
          </a:p>
        </p:txBody>
      </p:sp>
      <p:sp>
        <p:nvSpPr>
          <p:cNvPr id="17438" name="Rectangle 73"/>
          <p:cNvSpPr>
            <a:spLocks/>
          </p:cNvSpPr>
          <p:nvPr/>
        </p:nvSpPr>
        <p:spPr bwMode="auto">
          <a:xfrm>
            <a:off x="7280275" y="3500438"/>
            <a:ext cx="1254125" cy="338137"/>
          </a:xfrm>
          <a:prstGeom prst="rect">
            <a:avLst/>
          </a:prstGeom>
          <a:noFill/>
          <a:ln w="12700">
            <a:noFill/>
            <a:miter lim="800000"/>
            <a:headEnd/>
            <a:tailEnd/>
          </a:ln>
        </p:spPr>
        <p:txBody>
          <a:bodyPr>
            <a:prstTxWarp prst="textNoShape">
              <a:avLst/>
            </a:prstTxWarp>
            <a:spAutoFit/>
          </a:bodyPr>
          <a:lstStyle/>
          <a:p>
            <a:r>
              <a:rPr lang="en-US" sz="1600">
                <a:solidFill>
                  <a:srgbClr val="FF0000"/>
                </a:solidFill>
                <a:latin typeface="Helvetica Neue" pitchFamily="21" charset="0"/>
                <a:ea typeface="Times" pitchFamily="21" charset="0"/>
                <a:cs typeface="Times" pitchFamily="21" charset="0"/>
                <a:sym typeface="Arial" pitchFamily="21" charset="0"/>
              </a:rPr>
              <a:t>~1 Week</a:t>
            </a:r>
          </a:p>
        </p:txBody>
      </p:sp>
      <p:sp>
        <p:nvSpPr>
          <p:cNvPr id="17439" name="Rectangle 76"/>
          <p:cNvSpPr>
            <a:spLocks noChangeArrowheads="1"/>
          </p:cNvSpPr>
          <p:nvPr/>
        </p:nvSpPr>
        <p:spPr bwMode="auto">
          <a:xfrm>
            <a:off x="374650" y="3500438"/>
            <a:ext cx="3740150" cy="338137"/>
          </a:xfrm>
          <a:prstGeom prst="rect">
            <a:avLst/>
          </a:prstGeom>
          <a:noFill/>
          <a:ln w="9525">
            <a:noFill/>
            <a:miter lim="800000"/>
            <a:headEnd/>
            <a:tailEnd/>
          </a:ln>
        </p:spPr>
        <p:txBody>
          <a:bodyPr>
            <a:prstTxWarp prst="textNoShape">
              <a:avLst/>
            </a:prstTxWarp>
            <a:spAutoFit/>
          </a:bodyPr>
          <a:lstStyle/>
          <a:p>
            <a:r>
              <a:rPr lang="en-US" sz="1600">
                <a:solidFill>
                  <a:srgbClr val="3366FF"/>
                </a:solidFill>
                <a:latin typeface="Helvetica Neue" pitchFamily="21" charset="0"/>
                <a:ea typeface="MS Pゴシック" pitchFamily="-92" charset="-128"/>
                <a:cs typeface="MS Pゴシック" pitchFamily="-92" charset="-128"/>
              </a:rPr>
              <a:t>Sensitivity for ~kg Samples</a:t>
            </a:r>
          </a:p>
        </p:txBody>
      </p:sp>
      <p:grpSp>
        <p:nvGrpSpPr>
          <p:cNvPr id="2" name="Group 13"/>
          <p:cNvGrpSpPr>
            <a:grpSpLocks/>
          </p:cNvGrpSpPr>
          <p:nvPr/>
        </p:nvGrpSpPr>
        <p:grpSpPr bwMode="auto">
          <a:xfrm>
            <a:off x="1600200" y="1066800"/>
            <a:ext cx="7162800" cy="2328863"/>
            <a:chOff x="1600200" y="1066800"/>
            <a:chExt cx="7162800" cy="2329138"/>
          </a:xfrm>
        </p:grpSpPr>
        <p:pic>
          <p:nvPicPr>
            <p:cNvPr id="17442" name="Picture 75"/>
            <p:cNvPicPr>
              <a:picLocks noChangeAspect="1" noChangeArrowheads="1"/>
            </p:cNvPicPr>
            <p:nvPr/>
          </p:nvPicPr>
          <p:blipFill>
            <a:blip r:embed="rId3"/>
            <a:srcRect/>
            <a:stretch>
              <a:fillRect/>
            </a:stretch>
          </p:blipFill>
          <p:spPr bwMode="auto">
            <a:xfrm>
              <a:off x="1600200" y="2819400"/>
              <a:ext cx="2525713" cy="576538"/>
            </a:xfrm>
            <a:prstGeom prst="rect">
              <a:avLst/>
            </a:prstGeom>
            <a:noFill/>
            <a:ln w="9525">
              <a:noFill/>
              <a:miter lim="800000"/>
              <a:headEnd/>
              <a:tailEnd/>
            </a:ln>
          </p:spPr>
        </p:pic>
        <p:pic>
          <p:nvPicPr>
            <p:cNvPr id="17444" name="Picture 8" descr="oroville1"/>
            <p:cNvPicPr>
              <a:picLocks noChangeAspect="1" noChangeArrowheads="1"/>
            </p:cNvPicPr>
            <p:nvPr/>
          </p:nvPicPr>
          <p:blipFill>
            <a:blip r:embed="rId4"/>
            <a:srcRect/>
            <a:stretch>
              <a:fillRect/>
            </a:stretch>
          </p:blipFill>
          <p:spPr bwMode="auto">
            <a:xfrm>
              <a:off x="5915781" y="1066800"/>
              <a:ext cx="2847219" cy="1955800"/>
            </a:xfrm>
            <a:prstGeom prst="rect">
              <a:avLst/>
            </a:prstGeom>
            <a:noFill/>
            <a:ln w="9525">
              <a:noFill/>
              <a:miter lim="800000"/>
              <a:headEnd/>
              <a:tailEnd/>
            </a:ln>
          </p:spPr>
        </p:pic>
      </p:grpSp>
      <p:sp>
        <p:nvSpPr>
          <p:cNvPr id="17441" name="Rectangle 11"/>
          <p:cNvSpPr>
            <a:spLocks noChangeArrowheads="1"/>
          </p:cNvSpPr>
          <p:nvPr/>
        </p:nvSpPr>
        <p:spPr bwMode="auto">
          <a:xfrm>
            <a:off x="685800" y="177800"/>
            <a:ext cx="6459206" cy="954107"/>
          </a:xfrm>
          <a:prstGeom prst="rect">
            <a:avLst/>
          </a:prstGeom>
          <a:noFill/>
          <a:ln w="9525">
            <a:noFill/>
            <a:miter lim="800000"/>
            <a:headEnd/>
            <a:tailEnd/>
          </a:ln>
        </p:spPr>
        <p:txBody>
          <a:bodyPr wrap="none">
            <a:prstTxWarp prst="textNoShape">
              <a:avLst/>
            </a:prstTxWarp>
            <a:spAutoFit/>
          </a:bodyPr>
          <a:lstStyle/>
          <a:p>
            <a:r>
              <a:rPr lang="en-US" sz="3200" dirty="0" smtClean="0">
                <a:solidFill>
                  <a:srgbClr val="C00202"/>
                </a:solidFill>
                <a:latin typeface="Helvetica Neue" pitchFamily="21" charset="0"/>
                <a:ea typeface="Helvetica Neue" pitchFamily="21" charset="0"/>
                <a:cs typeface="Helvetica Neue" pitchFamily="21" charset="0"/>
              </a:rPr>
              <a:t>Oroville Dam </a:t>
            </a:r>
            <a:r>
              <a:rPr lang="en-US" sz="3200" dirty="0">
                <a:solidFill>
                  <a:srgbClr val="C00202"/>
                </a:solidFill>
                <a:latin typeface="Helvetica Neue" pitchFamily="21" charset="0"/>
                <a:ea typeface="Helvetica Neue" pitchFamily="21" charset="0"/>
                <a:cs typeface="Helvetica Neue" pitchFamily="21" charset="0"/>
              </a:rPr>
              <a:t>Underground </a:t>
            </a:r>
            <a:r>
              <a:rPr lang="en-US" sz="3200" dirty="0" smtClean="0">
                <a:solidFill>
                  <a:srgbClr val="C00202"/>
                </a:solidFill>
                <a:latin typeface="Helvetica Neue" pitchFamily="21" charset="0"/>
                <a:ea typeface="Helvetica Neue" pitchFamily="21" charset="0"/>
                <a:cs typeface="Helvetica Neue" pitchFamily="21" charset="0"/>
              </a:rPr>
              <a:t>Facility</a:t>
            </a:r>
          </a:p>
          <a:p>
            <a:r>
              <a:rPr lang="en-US" sz="2400" dirty="0" smtClean="0">
                <a:solidFill>
                  <a:srgbClr val="C00202"/>
                </a:solidFill>
                <a:latin typeface="Helvetica Neue" pitchFamily="21" charset="0"/>
                <a:ea typeface="Helvetica Neue" pitchFamily="21" charset="0"/>
                <a:cs typeface="Helvetica Neue" pitchFamily="21" charset="0"/>
              </a:rPr>
              <a:t>Oroville, CA</a:t>
            </a:r>
            <a:endParaRPr lang="en-US" sz="2400" dirty="0">
              <a:solidFill>
                <a:srgbClr val="C00202"/>
              </a:solidFill>
              <a:latin typeface="Helvetica Neue" pitchFamily="21" charset="0"/>
              <a:ea typeface="Helvetica Neue" pitchFamily="21" charset="0"/>
              <a:cs typeface="Helvetica Neue" pitchFamily="21" charset="0"/>
            </a:endParaRPr>
          </a:p>
        </p:txBody>
      </p:sp>
      <p:sp>
        <p:nvSpPr>
          <p:cNvPr id="13" name="Date Placeholder 12"/>
          <p:cNvSpPr>
            <a:spLocks noGrp="1"/>
          </p:cNvSpPr>
          <p:nvPr>
            <p:ph type="dt" sz="half" idx="10"/>
          </p:nvPr>
        </p:nvSpPr>
        <p:spPr/>
        <p:txBody>
          <a:bodyPr/>
          <a:lstStyle/>
          <a:p>
            <a:r>
              <a:rPr lang="en-US" smtClean="0"/>
              <a:t>8/28/10</a:t>
            </a:r>
            <a:endParaRPr lang="en-US"/>
          </a:p>
        </p:txBody>
      </p:sp>
      <p:sp>
        <p:nvSpPr>
          <p:cNvPr id="14" name="Slide Number Placeholder 13"/>
          <p:cNvSpPr>
            <a:spLocks noGrp="1"/>
          </p:cNvSpPr>
          <p:nvPr>
            <p:ph type="sldNum" sz="quarter" idx="12"/>
          </p:nvPr>
        </p:nvSpPr>
        <p:spPr/>
        <p:txBody>
          <a:bodyPr/>
          <a:lstStyle/>
          <a:p>
            <a:fld id="{542E01DB-2499-5147-BC64-31DF746B1AA0}" type="slidenum">
              <a:rPr lang="en-US" smtClean="0"/>
              <a:pPr/>
              <a:t>8</a:t>
            </a:fld>
            <a:endParaRPr lang="en-US"/>
          </a:p>
        </p:txBody>
      </p:sp>
      <p:sp>
        <p:nvSpPr>
          <p:cNvPr id="15" name="Footer Placeholder 14"/>
          <p:cNvSpPr>
            <a:spLocks noGrp="1"/>
          </p:cNvSpPr>
          <p:nvPr>
            <p:ph type="ftr" sz="quarter" idx="11"/>
          </p:nvPr>
        </p:nvSpPr>
        <p:spPr/>
        <p:txBody>
          <a:bodyPr/>
          <a:lstStyle/>
          <a:p>
            <a:r>
              <a:rPr lang="en-US" smtClean="0"/>
              <a:t>Reyco Henning - LRT2010</a:t>
            </a: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0"/>
            <a:ext cx="7772400" cy="1143000"/>
          </a:xfrm>
        </p:spPr>
        <p:txBody>
          <a:bodyPr rtlCol="0">
            <a:normAutofit fontScale="90000"/>
          </a:bodyPr>
          <a:lstStyle/>
          <a:p>
            <a:pPr eaLnBrk="1" fontAlgn="auto" hangingPunct="1">
              <a:spcAft>
                <a:spcPts val="0"/>
              </a:spcAft>
              <a:defRPr/>
            </a:pPr>
            <a:r>
              <a:rPr lang="en-US" dirty="0" smtClean="0">
                <a:solidFill>
                  <a:srgbClr val="C00202"/>
                </a:solidFill>
                <a:latin typeface="Helvetica Neue"/>
                <a:ea typeface="+mj-ea"/>
                <a:cs typeface="Helvetica Neue"/>
              </a:rPr>
              <a:t>Onsite (Bldg.72) Surface Facility</a:t>
            </a:r>
            <a:endParaRPr lang="en-US" dirty="0">
              <a:solidFill>
                <a:srgbClr val="C00202"/>
              </a:solidFill>
              <a:latin typeface="Helvetica Neue"/>
              <a:ea typeface="+mj-ea"/>
              <a:cs typeface="Helvetica Neue"/>
            </a:endParaRPr>
          </a:p>
        </p:txBody>
      </p:sp>
      <p:sp>
        <p:nvSpPr>
          <p:cNvPr id="15363" name="Rectangle 7"/>
          <p:cNvSpPr>
            <a:spLocks noGrp="1" noChangeArrowheads="1"/>
          </p:cNvSpPr>
          <p:nvPr>
            <p:ph type="body" idx="1"/>
          </p:nvPr>
        </p:nvSpPr>
        <p:spPr>
          <a:xfrm>
            <a:off x="4419600" y="1981200"/>
            <a:ext cx="4267200" cy="4572000"/>
          </a:xfrm>
        </p:spPr>
        <p:txBody>
          <a:bodyPr/>
          <a:lstStyle/>
          <a:p>
            <a:pPr eaLnBrk="1" hangingPunct="1">
              <a:lnSpc>
                <a:spcPct val="90000"/>
              </a:lnSpc>
            </a:pPr>
            <a:r>
              <a:rPr lang="en-US" sz="2400" smtClean="0">
                <a:solidFill>
                  <a:srgbClr val="0B17FF"/>
                </a:solidFill>
                <a:latin typeface="Helvetica Neue" pitchFamily="21" charset="0"/>
                <a:ea typeface="Helvetica Neue" pitchFamily="21" charset="0"/>
                <a:cs typeface="Helvetica Neue" pitchFamily="21" charset="0"/>
              </a:rPr>
              <a:t>Features</a:t>
            </a:r>
          </a:p>
          <a:p>
            <a:pPr lvl="1" eaLnBrk="1" hangingPunct="1">
              <a:lnSpc>
                <a:spcPct val="90000"/>
              </a:lnSpc>
            </a:pPr>
            <a:r>
              <a:rPr lang="en-US" sz="1800" smtClean="0">
                <a:latin typeface="Helvetica Neue" pitchFamily="21" charset="0"/>
                <a:ea typeface="Helvetica Neue" pitchFamily="21" charset="0"/>
                <a:cs typeface="Helvetica Neue" pitchFamily="21" charset="0"/>
              </a:rPr>
              <a:t>Special 4</a:t>
            </a:r>
            <a:r>
              <a:rPr lang="en-US" sz="1800" smtClean="0">
                <a:latin typeface="Helvetica Neue" pitchFamily="21" charset="0"/>
                <a:ea typeface="Helvetica Neue" pitchFamily="21" charset="0"/>
                <a:cs typeface="Helvetica Neue" pitchFamily="21" charset="0"/>
                <a:sym typeface="Symbol" pitchFamily="21" charset="2"/>
              </a:rPr>
              <a:t></a:t>
            </a:r>
            <a:r>
              <a:rPr lang="en-US" sz="1800" smtClean="0">
                <a:latin typeface="Helvetica Neue" pitchFamily="21" charset="0"/>
                <a:ea typeface="Helvetica Neue" pitchFamily="21" charset="0"/>
                <a:cs typeface="Helvetica Neue" pitchFamily="21" charset="0"/>
              </a:rPr>
              <a:t>-shielded room with concrete walls made from ~500 tons of selected </a:t>
            </a:r>
            <a:r>
              <a:rPr lang="en-US" sz="1800" smtClean="0">
                <a:solidFill>
                  <a:srgbClr val="FF1F28"/>
                </a:solidFill>
                <a:latin typeface="Helvetica Neue" pitchFamily="21" charset="0"/>
                <a:ea typeface="Helvetica Neue" pitchFamily="21" charset="0"/>
                <a:cs typeface="Helvetica Neue" pitchFamily="21" charset="0"/>
              </a:rPr>
              <a:t>low-radioactivity serpentine rock (Mg</a:t>
            </a:r>
            <a:r>
              <a:rPr lang="en-US" sz="1800" baseline="-25000" smtClean="0">
                <a:solidFill>
                  <a:srgbClr val="FF1F28"/>
                </a:solidFill>
                <a:latin typeface="Helvetica Neue" pitchFamily="21" charset="0"/>
                <a:ea typeface="Helvetica Neue" pitchFamily="21" charset="0"/>
                <a:cs typeface="Helvetica Neue" pitchFamily="21" charset="0"/>
              </a:rPr>
              <a:t>6</a:t>
            </a:r>
            <a:r>
              <a:rPr lang="en-US" sz="1800" smtClean="0">
                <a:solidFill>
                  <a:srgbClr val="FF1F28"/>
                </a:solidFill>
                <a:latin typeface="Helvetica Neue" pitchFamily="21" charset="0"/>
                <a:ea typeface="Helvetica Neue" pitchFamily="21" charset="0"/>
                <a:cs typeface="Helvetica Neue" pitchFamily="21" charset="0"/>
              </a:rPr>
              <a:t>Si</a:t>
            </a:r>
            <a:r>
              <a:rPr lang="en-US" sz="1800" baseline="-25000" smtClean="0">
                <a:solidFill>
                  <a:srgbClr val="FF1F28"/>
                </a:solidFill>
                <a:latin typeface="Helvetica Neue" pitchFamily="21" charset="0"/>
                <a:ea typeface="Helvetica Neue" pitchFamily="21" charset="0"/>
                <a:cs typeface="Helvetica Neue" pitchFamily="21" charset="0"/>
              </a:rPr>
              <a:t>10</a:t>
            </a:r>
            <a:r>
              <a:rPr lang="en-US" sz="1800" smtClean="0">
                <a:solidFill>
                  <a:srgbClr val="FF1F28"/>
                </a:solidFill>
                <a:latin typeface="Helvetica Neue" pitchFamily="21" charset="0"/>
                <a:ea typeface="Helvetica Neue" pitchFamily="21" charset="0"/>
                <a:cs typeface="Helvetica Neue" pitchFamily="21" charset="0"/>
              </a:rPr>
              <a:t>(OH)</a:t>
            </a:r>
            <a:r>
              <a:rPr lang="en-US" sz="1800" baseline="-25000" smtClean="0">
                <a:solidFill>
                  <a:srgbClr val="FF1F28"/>
                </a:solidFill>
                <a:latin typeface="Helvetica Neue" pitchFamily="21" charset="0"/>
                <a:ea typeface="Helvetica Neue" pitchFamily="21" charset="0"/>
                <a:cs typeface="Helvetica Neue" pitchFamily="21" charset="0"/>
              </a:rPr>
              <a:t>8</a:t>
            </a:r>
            <a:r>
              <a:rPr lang="en-US" sz="1800" smtClean="0">
                <a:solidFill>
                  <a:srgbClr val="FF1F28"/>
                </a:solidFill>
                <a:latin typeface="Helvetica Neue" pitchFamily="21" charset="0"/>
                <a:ea typeface="Helvetica Neue" pitchFamily="21" charset="0"/>
                <a:cs typeface="Helvetica Neue" pitchFamily="21" charset="0"/>
              </a:rPr>
              <a:t>) concrete</a:t>
            </a:r>
            <a:r>
              <a:rPr lang="en-US" sz="1800" smtClean="0">
                <a:latin typeface="Helvetica Neue" pitchFamily="21" charset="0"/>
                <a:ea typeface="Helvetica Neue" pitchFamily="21" charset="0"/>
                <a:cs typeface="Helvetica Neue" pitchFamily="21" charset="0"/>
              </a:rPr>
              <a:t> (wall thickness ~ 4-6 ft)</a:t>
            </a:r>
          </a:p>
          <a:p>
            <a:pPr lvl="1" eaLnBrk="1" hangingPunct="1">
              <a:lnSpc>
                <a:spcPct val="90000"/>
              </a:lnSpc>
              <a:buFont typeface="Arial" pitchFamily="21" charset="0"/>
              <a:buNone/>
            </a:pPr>
            <a:endParaRPr lang="en-US" sz="1800" smtClean="0">
              <a:latin typeface="Helvetica Neue" pitchFamily="21" charset="0"/>
              <a:ea typeface="Helvetica Neue" pitchFamily="21" charset="0"/>
              <a:cs typeface="Helvetica Neue" pitchFamily="21" charset="0"/>
            </a:endParaRPr>
          </a:p>
          <a:p>
            <a:pPr lvl="1" eaLnBrk="1" hangingPunct="1">
              <a:lnSpc>
                <a:spcPct val="90000"/>
              </a:lnSpc>
            </a:pPr>
            <a:r>
              <a:rPr lang="en-US" sz="1800" smtClean="0">
                <a:latin typeface="Helvetica Neue" pitchFamily="21" charset="0"/>
                <a:ea typeface="Helvetica Neue" pitchFamily="21" charset="0"/>
                <a:cs typeface="Helvetica Neue" pitchFamily="21" charset="0"/>
              </a:rPr>
              <a:t>115% N-type Low Background HPGe Detector, w/J-hook mount. Counting chamber has outer Pb and inner Cu (OFHC) shielding layers</a:t>
            </a:r>
          </a:p>
          <a:p>
            <a:pPr lvl="1" eaLnBrk="1" hangingPunct="1">
              <a:lnSpc>
                <a:spcPct val="90000"/>
              </a:lnSpc>
              <a:buFont typeface="Arial" pitchFamily="21" charset="0"/>
              <a:buNone/>
            </a:pPr>
            <a:endParaRPr lang="en-US" sz="1800" smtClean="0">
              <a:latin typeface="Helvetica Neue" pitchFamily="21" charset="0"/>
              <a:ea typeface="Helvetica Neue" pitchFamily="21" charset="0"/>
              <a:cs typeface="Helvetica Neue" pitchFamily="21" charset="0"/>
            </a:endParaRPr>
          </a:p>
          <a:p>
            <a:pPr lvl="1" eaLnBrk="1" hangingPunct="1">
              <a:lnSpc>
                <a:spcPct val="90000"/>
              </a:lnSpc>
            </a:pPr>
            <a:r>
              <a:rPr lang="en-US" sz="1800" smtClean="0">
                <a:latin typeface="Helvetica Neue" pitchFamily="21" charset="0"/>
                <a:ea typeface="Helvetica Neue" pitchFamily="21" charset="0"/>
                <a:cs typeface="Helvetica Neue" pitchFamily="21" charset="0"/>
              </a:rPr>
              <a:t>Other HPGe, NaI, and BF3 couners</a:t>
            </a:r>
          </a:p>
          <a:p>
            <a:pPr lvl="1" eaLnBrk="1" hangingPunct="1">
              <a:lnSpc>
                <a:spcPct val="90000"/>
              </a:lnSpc>
            </a:pPr>
            <a:endParaRPr lang="en-US" sz="2000" smtClean="0">
              <a:latin typeface="Helvetica Neue" pitchFamily="21" charset="0"/>
              <a:ea typeface="Helvetica Neue" pitchFamily="21" charset="0"/>
              <a:cs typeface="Helvetica Neue" pitchFamily="21" charset="0"/>
            </a:endParaRPr>
          </a:p>
          <a:p>
            <a:pPr eaLnBrk="1" hangingPunct="1">
              <a:lnSpc>
                <a:spcPct val="90000"/>
              </a:lnSpc>
            </a:pPr>
            <a:endParaRPr lang="en-US" sz="2400" smtClean="0">
              <a:latin typeface="Helvetica Neue" pitchFamily="21" charset="0"/>
              <a:ea typeface="Helvetica Neue" pitchFamily="21" charset="0"/>
              <a:cs typeface="Helvetica Neue" pitchFamily="21" charset="0"/>
            </a:endParaRPr>
          </a:p>
        </p:txBody>
      </p:sp>
      <p:grpSp>
        <p:nvGrpSpPr>
          <p:cNvPr id="2" name="Group 21"/>
          <p:cNvGrpSpPr>
            <a:grpSpLocks/>
          </p:cNvGrpSpPr>
          <p:nvPr/>
        </p:nvGrpSpPr>
        <p:grpSpPr bwMode="auto">
          <a:xfrm>
            <a:off x="517525" y="2338388"/>
            <a:ext cx="4206875" cy="4100512"/>
            <a:chOff x="517525" y="2452688"/>
            <a:chExt cx="4206875" cy="4100512"/>
          </a:xfrm>
        </p:grpSpPr>
        <p:sp>
          <p:nvSpPr>
            <p:cNvPr id="21" name="Rectangle 20"/>
            <p:cNvSpPr/>
            <p:nvPr/>
          </p:nvSpPr>
          <p:spPr>
            <a:xfrm>
              <a:off x="517525" y="2452688"/>
              <a:ext cx="4206875" cy="4100512"/>
            </a:xfrm>
            <a:prstGeom prst="rect">
              <a:avLst/>
            </a:prstGeom>
            <a:solidFill>
              <a:srgbClr val="0D0D0D"/>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5369" name="Picture 6"/>
            <p:cNvPicPr>
              <a:picLocks noChangeAspect="1" noChangeArrowheads="1"/>
            </p:cNvPicPr>
            <p:nvPr/>
          </p:nvPicPr>
          <p:blipFill>
            <a:blip r:embed="rId3"/>
            <a:srcRect/>
            <a:stretch>
              <a:fillRect/>
            </a:stretch>
          </p:blipFill>
          <p:spPr bwMode="auto">
            <a:xfrm>
              <a:off x="609600" y="2530475"/>
              <a:ext cx="3962400" cy="3444875"/>
            </a:xfrm>
            <a:prstGeom prst="rect">
              <a:avLst/>
            </a:prstGeom>
            <a:noFill/>
            <a:ln w="9525">
              <a:solidFill>
                <a:srgbClr val="FF6600"/>
              </a:solidFill>
              <a:miter lim="800000"/>
              <a:headEnd/>
              <a:tailEnd/>
            </a:ln>
          </p:spPr>
        </p:pic>
        <p:sp>
          <p:nvSpPr>
            <p:cNvPr id="15370" name="Line 8"/>
            <p:cNvSpPr>
              <a:spLocks noChangeShapeType="1"/>
            </p:cNvSpPr>
            <p:nvPr/>
          </p:nvSpPr>
          <p:spPr bwMode="auto">
            <a:xfrm>
              <a:off x="609600" y="3033713"/>
              <a:ext cx="0" cy="381000"/>
            </a:xfrm>
            <a:prstGeom prst="line">
              <a:avLst/>
            </a:prstGeom>
            <a:noFill/>
            <a:ln w="9525">
              <a:solidFill>
                <a:srgbClr val="FF6600"/>
              </a:solidFill>
              <a:round/>
              <a:headEnd/>
              <a:tailEnd/>
            </a:ln>
          </p:spPr>
          <p:txBody>
            <a:bodyPr wrap="none" anchor="ctr">
              <a:prstTxWarp prst="textNoShape">
                <a:avLst/>
              </a:prstTxWarp>
            </a:bodyPr>
            <a:lstStyle/>
            <a:p>
              <a:endParaRPr lang="en-US"/>
            </a:p>
          </p:txBody>
        </p:sp>
        <p:sp>
          <p:nvSpPr>
            <p:cNvPr id="15371" name="Line 9"/>
            <p:cNvSpPr>
              <a:spLocks noChangeShapeType="1"/>
            </p:cNvSpPr>
            <p:nvPr/>
          </p:nvSpPr>
          <p:spPr bwMode="auto">
            <a:xfrm>
              <a:off x="914400" y="2805113"/>
              <a:ext cx="0" cy="381000"/>
            </a:xfrm>
            <a:prstGeom prst="line">
              <a:avLst/>
            </a:prstGeom>
            <a:noFill/>
            <a:ln w="9525">
              <a:solidFill>
                <a:srgbClr val="FF6600"/>
              </a:solidFill>
              <a:round/>
              <a:headEnd/>
              <a:tailEnd/>
            </a:ln>
          </p:spPr>
          <p:txBody>
            <a:bodyPr wrap="none" anchor="ctr">
              <a:prstTxWarp prst="textNoShape">
                <a:avLst/>
              </a:prstTxWarp>
            </a:bodyPr>
            <a:lstStyle/>
            <a:p>
              <a:endParaRPr lang="en-US"/>
            </a:p>
          </p:txBody>
        </p:sp>
        <p:sp>
          <p:nvSpPr>
            <p:cNvPr id="15372" name="Line 10"/>
            <p:cNvSpPr>
              <a:spLocks noChangeShapeType="1"/>
            </p:cNvSpPr>
            <p:nvPr/>
          </p:nvSpPr>
          <p:spPr bwMode="auto">
            <a:xfrm>
              <a:off x="2209800" y="6081713"/>
              <a:ext cx="457200" cy="152400"/>
            </a:xfrm>
            <a:prstGeom prst="line">
              <a:avLst/>
            </a:prstGeom>
            <a:noFill/>
            <a:ln w="9525">
              <a:solidFill>
                <a:srgbClr val="FF6600"/>
              </a:solidFill>
              <a:round/>
              <a:headEnd/>
              <a:tailEnd/>
            </a:ln>
          </p:spPr>
          <p:txBody>
            <a:bodyPr wrap="none" anchor="ctr">
              <a:prstTxWarp prst="textNoShape">
                <a:avLst/>
              </a:prstTxWarp>
            </a:bodyPr>
            <a:lstStyle/>
            <a:p>
              <a:endParaRPr lang="en-US"/>
            </a:p>
          </p:txBody>
        </p:sp>
        <p:sp>
          <p:nvSpPr>
            <p:cNvPr id="15373" name="Line 11"/>
            <p:cNvSpPr>
              <a:spLocks noChangeShapeType="1"/>
            </p:cNvSpPr>
            <p:nvPr/>
          </p:nvSpPr>
          <p:spPr bwMode="auto">
            <a:xfrm>
              <a:off x="2133600" y="5624513"/>
              <a:ext cx="457200" cy="152400"/>
            </a:xfrm>
            <a:prstGeom prst="line">
              <a:avLst/>
            </a:prstGeom>
            <a:noFill/>
            <a:ln w="9525">
              <a:solidFill>
                <a:srgbClr val="FF6600"/>
              </a:solidFill>
              <a:round/>
              <a:headEnd/>
              <a:tailEnd/>
            </a:ln>
          </p:spPr>
          <p:txBody>
            <a:bodyPr wrap="none" anchor="ctr">
              <a:prstTxWarp prst="textNoShape">
                <a:avLst/>
              </a:prstTxWarp>
            </a:bodyPr>
            <a:lstStyle/>
            <a:p>
              <a:endParaRPr lang="en-US"/>
            </a:p>
          </p:txBody>
        </p:sp>
        <p:sp>
          <p:nvSpPr>
            <p:cNvPr id="15374" name="Line 12"/>
            <p:cNvSpPr>
              <a:spLocks noChangeShapeType="1"/>
            </p:cNvSpPr>
            <p:nvPr/>
          </p:nvSpPr>
          <p:spPr bwMode="auto">
            <a:xfrm flipV="1">
              <a:off x="609600" y="2982913"/>
              <a:ext cx="304800" cy="203200"/>
            </a:xfrm>
            <a:prstGeom prst="line">
              <a:avLst/>
            </a:prstGeom>
            <a:noFill/>
            <a:ln w="9525">
              <a:solidFill>
                <a:srgbClr val="FF6600"/>
              </a:solidFill>
              <a:round/>
              <a:headEnd type="triangle" w="med" len="med"/>
              <a:tailEnd type="triangle" w="med" len="med"/>
            </a:ln>
          </p:spPr>
          <p:txBody>
            <a:bodyPr wrap="none" anchor="ctr">
              <a:prstTxWarp prst="textNoShape">
                <a:avLst/>
              </a:prstTxWarp>
            </a:bodyPr>
            <a:lstStyle/>
            <a:p>
              <a:endParaRPr lang="en-US"/>
            </a:p>
          </p:txBody>
        </p:sp>
        <p:sp>
          <p:nvSpPr>
            <p:cNvPr id="15375" name="Line 14"/>
            <p:cNvSpPr>
              <a:spLocks noChangeShapeType="1"/>
            </p:cNvSpPr>
            <p:nvPr/>
          </p:nvSpPr>
          <p:spPr bwMode="auto">
            <a:xfrm>
              <a:off x="2362200" y="5700713"/>
              <a:ext cx="0" cy="457200"/>
            </a:xfrm>
            <a:prstGeom prst="line">
              <a:avLst/>
            </a:prstGeom>
            <a:noFill/>
            <a:ln w="9525">
              <a:solidFill>
                <a:srgbClr val="FF6600"/>
              </a:solidFill>
              <a:round/>
              <a:headEnd type="triangle" w="med" len="med"/>
              <a:tailEnd type="triangle" w="med" len="med"/>
            </a:ln>
          </p:spPr>
          <p:txBody>
            <a:bodyPr wrap="none" anchor="ctr">
              <a:prstTxWarp prst="textNoShape">
                <a:avLst/>
              </a:prstTxWarp>
            </a:bodyPr>
            <a:lstStyle/>
            <a:p>
              <a:endParaRPr lang="en-US"/>
            </a:p>
          </p:txBody>
        </p:sp>
        <p:sp>
          <p:nvSpPr>
            <p:cNvPr id="15376" name="Text Box 15"/>
            <p:cNvSpPr txBox="1">
              <a:spLocks noChangeArrowheads="1"/>
            </p:cNvSpPr>
            <p:nvPr/>
          </p:nvSpPr>
          <p:spPr bwMode="auto">
            <a:xfrm>
              <a:off x="517525" y="2452688"/>
              <a:ext cx="1546346" cy="369332"/>
            </a:xfrm>
            <a:prstGeom prst="rect">
              <a:avLst/>
            </a:prstGeom>
            <a:noFill/>
            <a:ln w="9525">
              <a:noFill/>
              <a:miter lim="800000"/>
              <a:headEnd/>
              <a:tailEnd/>
            </a:ln>
          </p:spPr>
          <p:txBody>
            <a:bodyPr wrap="none">
              <a:prstTxWarp prst="textNoShape">
                <a:avLst/>
              </a:prstTxWarp>
              <a:spAutoFit/>
            </a:bodyPr>
            <a:lstStyle/>
            <a:p>
              <a:r>
                <a:rPr lang="en-US">
                  <a:solidFill>
                    <a:srgbClr val="FF6600"/>
                  </a:solidFill>
                  <a:latin typeface="Helvetica Neue" pitchFamily="21" charset="0"/>
                  <a:ea typeface="Helvetica Neue" pitchFamily="21" charset="0"/>
                  <a:cs typeface="Helvetica Neue" pitchFamily="21" charset="0"/>
                </a:rPr>
                <a:t>~1.5m Shield</a:t>
              </a:r>
            </a:p>
          </p:txBody>
        </p:sp>
        <p:sp>
          <p:nvSpPr>
            <p:cNvPr id="15377" name="Line 16"/>
            <p:cNvSpPr>
              <a:spLocks noChangeShapeType="1"/>
            </p:cNvSpPr>
            <p:nvPr/>
          </p:nvSpPr>
          <p:spPr bwMode="auto">
            <a:xfrm>
              <a:off x="2895600" y="3490913"/>
              <a:ext cx="0" cy="990600"/>
            </a:xfrm>
            <a:prstGeom prst="line">
              <a:avLst/>
            </a:prstGeom>
            <a:noFill/>
            <a:ln w="9525">
              <a:solidFill>
                <a:srgbClr val="FF6600"/>
              </a:solidFill>
              <a:round/>
              <a:headEnd/>
              <a:tailEnd type="triangle" w="med" len="med"/>
            </a:ln>
          </p:spPr>
          <p:txBody>
            <a:bodyPr wrap="none" anchor="ctr">
              <a:prstTxWarp prst="textNoShape">
                <a:avLst/>
              </a:prstTxWarp>
            </a:bodyPr>
            <a:lstStyle/>
            <a:p>
              <a:endParaRPr lang="en-US"/>
            </a:p>
          </p:txBody>
        </p:sp>
        <p:sp>
          <p:nvSpPr>
            <p:cNvPr id="15378" name="Line 17"/>
            <p:cNvSpPr>
              <a:spLocks noChangeShapeType="1"/>
            </p:cNvSpPr>
            <p:nvPr/>
          </p:nvSpPr>
          <p:spPr bwMode="auto">
            <a:xfrm flipH="1" flipV="1">
              <a:off x="2514600" y="5167313"/>
              <a:ext cx="762000" cy="609600"/>
            </a:xfrm>
            <a:prstGeom prst="line">
              <a:avLst/>
            </a:prstGeom>
            <a:noFill/>
            <a:ln w="9525">
              <a:solidFill>
                <a:srgbClr val="FF6600"/>
              </a:solidFill>
              <a:round/>
              <a:headEnd/>
              <a:tailEnd type="triangle" w="med" len="med"/>
            </a:ln>
          </p:spPr>
          <p:txBody>
            <a:bodyPr wrap="none" anchor="ctr">
              <a:prstTxWarp prst="textNoShape">
                <a:avLst/>
              </a:prstTxWarp>
            </a:bodyPr>
            <a:lstStyle/>
            <a:p>
              <a:endParaRPr lang="en-US"/>
            </a:p>
          </p:txBody>
        </p:sp>
        <p:sp>
          <p:nvSpPr>
            <p:cNvPr id="15379" name="Line 18"/>
            <p:cNvSpPr>
              <a:spLocks noChangeShapeType="1"/>
            </p:cNvSpPr>
            <p:nvPr/>
          </p:nvSpPr>
          <p:spPr bwMode="auto">
            <a:xfrm flipV="1">
              <a:off x="914400" y="4710113"/>
              <a:ext cx="762000" cy="17462"/>
            </a:xfrm>
            <a:prstGeom prst="line">
              <a:avLst/>
            </a:prstGeom>
            <a:noFill/>
            <a:ln w="9525">
              <a:solidFill>
                <a:srgbClr val="FF6600"/>
              </a:solidFill>
              <a:round/>
              <a:headEnd/>
              <a:tailEnd type="triangle" w="med" len="med"/>
            </a:ln>
          </p:spPr>
          <p:txBody>
            <a:bodyPr wrap="none" anchor="ctr">
              <a:prstTxWarp prst="textNoShape">
                <a:avLst/>
              </a:prstTxWarp>
            </a:bodyPr>
            <a:lstStyle/>
            <a:p>
              <a:endParaRPr lang="en-US"/>
            </a:p>
          </p:txBody>
        </p:sp>
        <p:sp>
          <p:nvSpPr>
            <p:cNvPr id="15380" name="Text Box 19"/>
            <p:cNvSpPr txBox="1">
              <a:spLocks noChangeArrowheads="1"/>
            </p:cNvSpPr>
            <p:nvPr/>
          </p:nvSpPr>
          <p:spPr bwMode="auto">
            <a:xfrm>
              <a:off x="2498725" y="3141663"/>
              <a:ext cx="1077913" cy="366712"/>
            </a:xfrm>
            <a:prstGeom prst="rect">
              <a:avLst/>
            </a:prstGeom>
            <a:noFill/>
            <a:ln w="9525">
              <a:noFill/>
              <a:miter lim="800000"/>
              <a:headEnd/>
              <a:tailEnd/>
            </a:ln>
          </p:spPr>
          <p:txBody>
            <a:bodyPr>
              <a:prstTxWarp prst="textNoShape">
                <a:avLst/>
              </a:prstTxWarp>
              <a:spAutoFit/>
            </a:bodyPr>
            <a:lstStyle/>
            <a:p>
              <a:r>
                <a:rPr lang="en-US">
                  <a:solidFill>
                    <a:srgbClr val="FF6600"/>
                  </a:solidFill>
                  <a:latin typeface="Helvetica Neue" pitchFamily="21" charset="0"/>
                  <a:ea typeface="Helvetica Neue" pitchFamily="21" charset="0"/>
                  <a:cs typeface="Helvetica Neue" pitchFamily="21" charset="0"/>
                </a:rPr>
                <a:t>NaI/BF</a:t>
              </a:r>
              <a:r>
                <a:rPr lang="en-US" baseline="-25000">
                  <a:solidFill>
                    <a:srgbClr val="FF6600"/>
                  </a:solidFill>
                  <a:latin typeface="Helvetica Neue" pitchFamily="21" charset="0"/>
                  <a:ea typeface="Helvetica Neue" pitchFamily="21" charset="0"/>
                  <a:cs typeface="Helvetica Neue" pitchFamily="21" charset="0"/>
                </a:rPr>
                <a:t>3</a:t>
              </a:r>
              <a:endParaRPr lang="en-US">
                <a:solidFill>
                  <a:srgbClr val="FF6600"/>
                </a:solidFill>
                <a:latin typeface="Helvetica Neue" pitchFamily="21" charset="0"/>
                <a:ea typeface="Helvetica Neue" pitchFamily="21" charset="0"/>
                <a:cs typeface="Helvetica Neue" pitchFamily="21" charset="0"/>
              </a:endParaRPr>
            </a:p>
          </p:txBody>
        </p:sp>
        <p:sp>
          <p:nvSpPr>
            <p:cNvPr id="15381" name="Text Box 21"/>
            <p:cNvSpPr txBox="1">
              <a:spLocks noChangeArrowheads="1"/>
            </p:cNvSpPr>
            <p:nvPr/>
          </p:nvSpPr>
          <p:spPr bwMode="auto">
            <a:xfrm>
              <a:off x="2743200" y="5638800"/>
              <a:ext cx="1693388" cy="646331"/>
            </a:xfrm>
            <a:prstGeom prst="rect">
              <a:avLst/>
            </a:prstGeom>
            <a:noFill/>
            <a:ln w="9525">
              <a:noFill/>
              <a:miter lim="800000"/>
              <a:headEnd/>
              <a:tailEnd/>
            </a:ln>
          </p:spPr>
          <p:txBody>
            <a:bodyPr wrap="none">
              <a:prstTxWarp prst="textNoShape">
                <a:avLst/>
              </a:prstTxWarp>
              <a:spAutoFit/>
            </a:bodyPr>
            <a:lstStyle/>
            <a:p>
              <a:pPr algn="ctr"/>
              <a:r>
                <a:rPr lang="en-US">
                  <a:solidFill>
                    <a:srgbClr val="FF6600"/>
                  </a:solidFill>
                  <a:latin typeface="Helvetica Neue" pitchFamily="21" charset="0"/>
                  <a:ea typeface="Helvetica Neue" pitchFamily="21" charset="0"/>
                  <a:cs typeface="Helvetica Neue" pitchFamily="21" charset="0"/>
                </a:rPr>
                <a:t>115% </a:t>
              </a:r>
            </a:p>
            <a:p>
              <a:pPr algn="ctr"/>
              <a:r>
                <a:rPr lang="en-US">
                  <a:solidFill>
                    <a:srgbClr val="FF6600"/>
                  </a:solidFill>
                  <a:latin typeface="Helvetica Neue" pitchFamily="21" charset="0"/>
                  <a:ea typeface="Helvetica Neue" pitchFamily="21" charset="0"/>
                  <a:cs typeface="Helvetica Neue" pitchFamily="21" charset="0"/>
                </a:rPr>
                <a:t>N-HPGe (ULB)</a:t>
              </a:r>
            </a:p>
          </p:txBody>
        </p:sp>
        <p:sp>
          <p:nvSpPr>
            <p:cNvPr id="15382" name="Text Box 22"/>
            <p:cNvSpPr txBox="1">
              <a:spLocks noChangeArrowheads="1"/>
            </p:cNvSpPr>
            <p:nvPr/>
          </p:nvSpPr>
          <p:spPr bwMode="auto">
            <a:xfrm>
              <a:off x="685800" y="4360863"/>
              <a:ext cx="806450" cy="366712"/>
            </a:xfrm>
            <a:prstGeom prst="rect">
              <a:avLst/>
            </a:prstGeom>
            <a:noFill/>
            <a:ln w="9525">
              <a:noFill/>
              <a:miter lim="800000"/>
              <a:headEnd/>
              <a:tailEnd/>
            </a:ln>
          </p:spPr>
          <p:txBody>
            <a:bodyPr wrap="none">
              <a:prstTxWarp prst="textNoShape">
                <a:avLst/>
              </a:prstTxWarp>
              <a:spAutoFit/>
            </a:bodyPr>
            <a:lstStyle/>
            <a:p>
              <a:r>
                <a:rPr lang="en-US">
                  <a:solidFill>
                    <a:srgbClr val="FF6600"/>
                  </a:solidFill>
                  <a:latin typeface="Helvetica Neue" pitchFamily="21" charset="0"/>
                  <a:ea typeface="Helvetica Neue" pitchFamily="21" charset="0"/>
                  <a:cs typeface="Helvetica Neue" pitchFamily="21" charset="0"/>
                </a:rPr>
                <a:t>HPGe</a:t>
              </a:r>
            </a:p>
          </p:txBody>
        </p:sp>
      </p:grpSp>
      <p:sp>
        <p:nvSpPr>
          <p:cNvPr id="15365" name="Text Box 24"/>
          <p:cNvSpPr txBox="1">
            <a:spLocks noChangeArrowheads="1"/>
          </p:cNvSpPr>
          <p:nvPr/>
        </p:nvSpPr>
        <p:spPr bwMode="auto">
          <a:xfrm>
            <a:off x="1371600" y="1143000"/>
            <a:ext cx="2492375" cy="646113"/>
          </a:xfrm>
          <a:prstGeom prst="rect">
            <a:avLst/>
          </a:prstGeom>
          <a:noFill/>
          <a:ln w="9525">
            <a:noFill/>
            <a:miter lim="800000"/>
            <a:headEnd/>
            <a:tailEnd/>
          </a:ln>
        </p:spPr>
        <p:txBody>
          <a:bodyPr wrap="none">
            <a:prstTxWarp prst="textNoShape">
              <a:avLst/>
            </a:prstTxWarp>
            <a:spAutoFit/>
          </a:bodyPr>
          <a:lstStyle/>
          <a:p>
            <a:pPr>
              <a:buFontTx/>
              <a:buChar char="•"/>
            </a:pPr>
            <a:r>
              <a:rPr lang="en-US">
                <a:latin typeface="Helvetica Neue" pitchFamily="21" charset="0"/>
                <a:ea typeface="Helvetica Neue" pitchFamily="21" charset="0"/>
                <a:cs typeface="Helvetica Neue" pitchFamily="21" charset="0"/>
              </a:rPr>
              <a:t> Environmental Study</a:t>
            </a:r>
          </a:p>
          <a:p>
            <a:pPr>
              <a:buFontTx/>
              <a:buChar char="•"/>
            </a:pPr>
            <a:r>
              <a:rPr lang="en-US">
                <a:latin typeface="Helvetica Neue" pitchFamily="21" charset="0"/>
                <a:ea typeface="Helvetica Neue" pitchFamily="21" charset="0"/>
                <a:cs typeface="Helvetica Neue" pitchFamily="21" charset="0"/>
              </a:rPr>
              <a:t> Waste Analysis</a:t>
            </a:r>
          </a:p>
        </p:txBody>
      </p:sp>
      <p:sp>
        <p:nvSpPr>
          <p:cNvPr id="15366" name="Text Box 25"/>
          <p:cNvSpPr txBox="1">
            <a:spLocks noChangeArrowheads="1"/>
          </p:cNvSpPr>
          <p:nvPr/>
        </p:nvSpPr>
        <p:spPr bwMode="auto">
          <a:xfrm>
            <a:off x="4510088" y="1143000"/>
            <a:ext cx="2825750" cy="646113"/>
          </a:xfrm>
          <a:prstGeom prst="rect">
            <a:avLst/>
          </a:prstGeom>
          <a:noFill/>
          <a:ln w="9525">
            <a:noFill/>
            <a:miter lim="800000"/>
            <a:headEnd/>
            <a:tailEnd/>
          </a:ln>
        </p:spPr>
        <p:txBody>
          <a:bodyPr wrap="none">
            <a:prstTxWarp prst="textNoShape">
              <a:avLst/>
            </a:prstTxWarp>
            <a:spAutoFit/>
          </a:bodyPr>
          <a:lstStyle/>
          <a:p>
            <a:pPr>
              <a:buFontTx/>
              <a:buChar char="•"/>
            </a:pPr>
            <a:r>
              <a:rPr lang="en-US">
                <a:latin typeface="Helvetica Neue" pitchFamily="21" charset="0"/>
                <a:ea typeface="Helvetica Neue" pitchFamily="21" charset="0"/>
                <a:cs typeface="Helvetica Neue" pitchFamily="21" charset="0"/>
              </a:rPr>
              <a:t> Neutron Action Analysis</a:t>
            </a:r>
          </a:p>
          <a:p>
            <a:pPr>
              <a:buFontTx/>
              <a:buChar char="•"/>
            </a:pPr>
            <a:r>
              <a:rPr lang="en-US">
                <a:latin typeface="Helvetica Neue" pitchFamily="21" charset="0"/>
                <a:ea typeface="Helvetica Neue" pitchFamily="21" charset="0"/>
                <a:cs typeface="Helvetica Neue" pitchFamily="21" charset="0"/>
              </a:rPr>
              <a:t> Physics (pre-screening)</a:t>
            </a:r>
          </a:p>
        </p:txBody>
      </p:sp>
      <p:sp>
        <p:nvSpPr>
          <p:cNvPr id="15367" name="Line 26"/>
          <p:cNvSpPr>
            <a:spLocks noChangeShapeType="1"/>
          </p:cNvSpPr>
          <p:nvPr/>
        </p:nvSpPr>
        <p:spPr bwMode="auto">
          <a:xfrm>
            <a:off x="762000" y="1905000"/>
            <a:ext cx="77724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3" name="Date Placeholder 22"/>
          <p:cNvSpPr>
            <a:spLocks noGrp="1"/>
          </p:cNvSpPr>
          <p:nvPr>
            <p:ph type="dt" sz="half" idx="10"/>
          </p:nvPr>
        </p:nvSpPr>
        <p:spPr/>
        <p:txBody>
          <a:bodyPr/>
          <a:lstStyle/>
          <a:p>
            <a:r>
              <a:rPr lang="en-US" smtClean="0"/>
              <a:t>8/28/10</a:t>
            </a:r>
            <a:endParaRPr lang="en-US"/>
          </a:p>
        </p:txBody>
      </p:sp>
      <p:sp>
        <p:nvSpPr>
          <p:cNvPr id="24" name="Slide Number Placeholder 23"/>
          <p:cNvSpPr>
            <a:spLocks noGrp="1"/>
          </p:cNvSpPr>
          <p:nvPr>
            <p:ph type="sldNum" sz="quarter" idx="12"/>
          </p:nvPr>
        </p:nvSpPr>
        <p:spPr/>
        <p:txBody>
          <a:bodyPr/>
          <a:lstStyle/>
          <a:p>
            <a:fld id="{542E01DB-2499-5147-BC64-31DF746B1AA0}" type="slidenum">
              <a:rPr lang="en-US" smtClean="0"/>
              <a:pPr/>
              <a:t>9</a:t>
            </a:fld>
            <a:endParaRPr lang="en-US"/>
          </a:p>
        </p:txBody>
      </p:sp>
      <p:sp>
        <p:nvSpPr>
          <p:cNvPr id="25" name="Footer Placeholder 24"/>
          <p:cNvSpPr>
            <a:spLocks noGrp="1"/>
          </p:cNvSpPr>
          <p:nvPr>
            <p:ph type="ftr" sz="quarter" idx="11"/>
          </p:nvPr>
        </p:nvSpPr>
        <p:spPr/>
        <p:txBody>
          <a:bodyPr/>
          <a:lstStyle/>
          <a:p>
            <a:r>
              <a:rPr lang="en-US" smtClean="0"/>
              <a:t>Reyco Henning - LRT2010</a:t>
            </a:r>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ESAPS09">
  <a:themeElements>
    <a:clrScheme name="Custom 3">
      <a:dk1>
        <a:srgbClr val="C00202"/>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SESAPS09.pptx</Template>
  <TotalTime>3568</TotalTime>
  <Words>1783</Words>
  <Application>Microsoft Macintosh PowerPoint</Application>
  <PresentationFormat>On-screen Show (4:3)</PresentationFormat>
  <Paragraphs>348</Paragraphs>
  <Slides>39</Slides>
  <Notes>8</Notes>
  <HiddenSlides>0</HiddenSlides>
  <MMClips>0</MMClips>
  <ScaleCrop>false</ScaleCrop>
  <HeadingPairs>
    <vt:vector size="4" baseType="variant">
      <vt:variant>
        <vt:lpstr>Design Template</vt:lpstr>
      </vt:variant>
      <vt:variant>
        <vt:i4>1</vt:i4>
      </vt:variant>
      <vt:variant>
        <vt:lpstr>Slide Titles</vt:lpstr>
      </vt:variant>
      <vt:variant>
        <vt:i4>39</vt:i4>
      </vt:variant>
    </vt:vector>
  </HeadingPairs>
  <TitlesOfParts>
    <vt:vector size="40" baseType="lpstr">
      <vt:lpstr>SESAPS09</vt:lpstr>
      <vt:lpstr>North American Underground Facilities</vt:lpstr>
      <vt:lpstr>Major Existing North American Facilities</vt:lpstr>
      <vt:lpstr>Different Depths</vt:lpstr>
      <vt:lpstr>Pacific Northwest National Laboratory’s New Facility Richland, WA</vt:lpstr>
      <vt:lpstr>Electroformed Copper / Clean Fabrication</vt:lpstr>
      <vt:lpstr>Detector Assembly / Measurements Hall</vt:lpstr>
      <vt:lpstr>Slide 7</vt:lpstr>
      <vt:lpstr>Slide 8</vt:lpstr>
      <vt:lpstr>Onsite (Bldg.72) Surface Facility</vt:lpstr>
      <vt:lpstr>Slide 10</vt:lpstr>
      <vt:lpstr>Slide 11</vt:lpstr>
      <vt:lpstr>Kimballton Underground Research Facility (KURF) Ripplemead, VA </vt:lpstr>
      <vt:lpstr>Slide 13</vt:lpstr>
      <vt:lpstr>Current Status</vt:lpstr>
      <vt:lpstr>Future</vt:lpstr>
      <vt:lpstr>Location</vt:lpstr>
      <vt:lpstr>Slide 17</vt:lpstr>
      <vt:lpstr>Slide 18</vt:lpstr>
      <vt:lpstr>Slide 19</vt:lpstr>
      <vt:lpstr>Slide 20</vt:lpstr>
      <vt:lpstr>Slide 21</vt:lpstr>
      <vt:lpstr>Soudan Underground Laboratory Breitung, MN </vt:lpstr>
      <vt:lpstr>Soudan Underground Laboratory  </vt:lpstr>
      <vt:lpstr>Slide 24</vt:lpstr>
      <vt:lpstr>Slide 25</vt:lpstr>
      <vt:lpstr>Slide 26</vt:lpstr>
      <vt:lpstr>Slide 27</vt:lpstr>
      <vt:lpstr>SNOLAB </vt:lpstr>
      <vt:lpstr>Slide 29</vt:lpstr>
      <vt:lpstr>Slide 30</vt:lpstr>
      <vt:lpstr>Sanford Underground Laboratory / DUSEL</vt:lpstr>
      <vt:lpstr>Conclusions </vt:lpstr>
      <vt:lpstr>Acknowledgements</vt:lpstr>
      <vt:lpstr>Backups</vt:lpstr>
      <vt:lpstr>Slide 35</vt:lpstr>
      <vt:lpstr>Slide 36</vt:lpstr>
      <vt:lpstr>Recent Projects Supported by LBF</vt:lpstr>
      <vt:lpstr>Slide 38</vt:lpstr>
      <vt:lpstr>Low Background Facility at LBNL</vt:lpstr>
    </vt:vector>
  </TitlesOfParts>
  <Company>UNC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Physics with Neutrino Sources and Majorana</dc:title>
  <dc:creator>Reyco Henning</dc:creator>
  <cp:lastModifiedBy>Reyco Henning</cp:lastModifiedBy>
  <cp:revision>54</cp:revision>
  <cp:lastPrinted>2010-08-28T11:38:41Z</cp:lastPrinted>
  <dcterms:created xsi:type="dcterms:W3CDTF">2010-09-05T22:29:38Z</dcterms:created>
  <dcterms:modified xsi:type="dcterms:W3CDTF">2010-09-05T22:30:29Z</dcterms:modified>
</cp:coreProperties>
</file>