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1945600"/>
  <p:notesSz cx="21272500" cy="36360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57" autoAdjust="0"/>
    <p:restoredTop sz="93059" autoAdjust="0"/>
  </p:normalViewPr>
  <p:slideViewPr>
    <p:cSldViewPr showGuides="1">
      <p:cViewPr varScale="1">
        <p:scale>
          <a:sx n="34" d="100"/>
          <a:sy n="34" d="100"/>
        </p:scale>
        <p:origin x="-714" y="-90"/>
      </p:cViewPr>
      <p:guideLst>
        <p:guide orient="horz" pos="6912"/>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9218083" cy="1818005"/>
          </a:xfrm>
          <a:prstGeom prst="rect">
            <a:avLst/>
          </a:prstGeom>
        </p:spPr>
        <p:txBody>
          <a:bodyPr vert="horz" lIns="368398" tIns="184196" rIns="368398" bIns="184196" rtlCol="0"/>
          <a:lstStyle>
            <a:lvl1pPr algn="l">
              <a:defRPr sz="4700"/>
            </a:lvl1pPr>
          </a:lstStyle>
          <a:p>
            <a:endParaRPr lang="en-US"/>
          </a:p>
        </p:txBody>
      </p:sp>
      <p:sp>
        <p:nvSpPr>
          <p:cNvPr id="3" name="Date Placeholder 2"/>
          <p:cNvSpPr>
            <a:spLocks noGrp="1"/>
          </p:cNvSpPr>
          <p:nvPr>
            <p:ph type="dt" idx="1"/>
          </p:nvPr>
        </p:nvSpPr>
        <p:spPr>
          <a:xfrm>
            <a:off x="12049498" y="1"/>
            <a:ext cx="9218083" cy="1818005"/>
          </a:xfrm>
          <a:prstGeom prst="rect">
            <a:avLst/>
          </a:prstGeom>
        </p:spPr>
        <p:txBody>
          <a:bodyPr vert="horz" lIns="368398" tIns="184196" rIns="368398" bIns="184196" rtlCol="0"/>
          <a:lstStyle>
            <a:lvl1pPr algn="r">
              <a:defRPr sz="4700"/>
            </a:lvl1pPr>
          </a:lstStyle>
          <a:p>
            <a:fld id="{EB418CE5-1358-4E3C-B6FD-B483932FD2F4}" type="datetimeFigureOut">
              <a:rPr lang="en-US" smtClean="0"/>
              <a:pPr/>
              <a:t>8/24/2010</a:t>
            </a:fld>
            <a:endParaRPr lang="en-US"/>
          </a:p>
        </p:txBody>
      </p:sp>
      <p:sp>
        <p:nvSpPr>
          <p:cNvPr id="4" name="Slide Image Placeholder 3"/>
          <p:cNvSpPr>
            <a:spLocks noGrp="1" noRot="1" noChangeAspect="1"/>
          </p:cNvSpPr>
          <p:nvPr>
            <p:ph type="sldImg" idx="2"/>
          </p:nvPr>
        </p:nvSpPr>
        <p:spPr>
          <a:xfrm>
            <a:off x="-720725" y="2730500"/>
            <a:ext cx="22713950" cy="13628688"/>
          </a:xfrm>
          <a:prstGeom prst="rect">
            <a:avLst/>
          </a:prstGeom>
          <a:noFill/>
          <a:ln w="12700">
            <a:solidFill>
              <a:prstClr val="black"/>
            </a:solidFill>
          </a:ln>
        </p:spPr>
        <p:txBody>
          <a:bodyPr vert="horz" lIns="368398" tIns="184196" rIns="368398" bIns="184196" rtlCol="0" anchor="ctr"/>
          <a:lstStyle/>
          <a:p>
            <a:endParaRPr lang="en-US"/>
          </a:p>
        </p:txBody>
      </p:sp>
      <p:sp>
        <p:nvSpPr>
          <p:cNvPr id="5" name="Notes Placeholder 4"/>
          <p:cNvSpPr>
            <a:spLocks noGrp="1"/>
          </p:cNvSpPr>
          <p:nvPr>
            <p:ph type="body" sz="quarter" idx="3"/>
          </p:nvPr>
        </p:nvSpPr>
        <p:spPr>
          <a:xfrm>
            <a:off x="2127250" y="17271052"/>
            <a:ext cx="17018000" cy="16362045"/>
          </a:xfrm>
          <a:prstGeom prst="rect">
            <a:avLst/>
          </a:prstGeom>
        </p:spPr>
        <p:txBody>
          <a:bodyPr vert="horz" lIns="368398" tIns="184196" rIns="368398" bIns="1841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34535786"/>
            <a:ext cx="9218083" cy="1818005"/>
          </a:xfrm>
          <a:prstGeom prst="rect">
            <a:avLst/>
          </a:prstGeom>
        </p:spPr>
        <p:txBody>
          <a:bodyPr vert="horz" lIns="368398" tIns="184196" rIns="368398" bIns="184196" rtlCol="0" anchor="b"/>
          <a:lstStyle>
            <a:lvl1pPr algn="l">
              <a:defRPr sz="4700"/>
            </a:lvl1pPr>
          </a:lstStyle>
          <a:p>
            <a:endParaRPr lang="en-US"/>
          </a:p>
        </p:txBody>
      </p:sp>
      <p:sp>
        <p:nvSpPr>
          <p:cNvPr id="7" name="Slide Number Placeholder 6"/>
          <p:cNvSpPr>
            <a:spLocks noGrp="1"/>
          </p:cNvSpPr>
          <p:nvPr>
            <p:ph type="sldNum" sz="quarter" idx="5"/>
          </p:nvPr>
        </p:nvSpPr>
        <p:spPr>
          <a:xfrm>
            <a:off x="12049498" y="34535786"/>
            <a:ext cx="9218083" cy="1818005"/>
          </a:xfrm>
          <a:prstGeom prst="rect">
            <a:avLst/>
          </a:prstGeom>
        </p:spPr>
        <p:txBody>
          <a:bodyPr vert="horz" lIns="368398" tIns="184196" rIns="368398" bIns="184196" rtlCol="0" anchor="b"/>
          <a:lstStyle>
            <a:lvl1pPr algn="r">
              <a:defRPr sz="4700"/>
            </a:lvl1pPr>
          </a:lstStyle>
          <a:p>
            <a:fld id="{0C654AF3-22D1-4C27-AE3D-A62F561B7B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2730500"/>
            <a:ext cx="22713950" cy="1362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654AF3-22D1-4C27-AE3D-A62F561B7B5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6817362"/>
            <a:ext cx="31089600" cy="4704081"/>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2435839"/>
            <a:ext cx="25603200" cy="560832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C258B6-411A-45C4-8366-43CC100D3A73}"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258B6-411A-45C4-8366-43CC100D3A73}"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878844"/>
            <a:ext cx="822960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878844"/>
            <a:ext cx="2407920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258B6-411A-45C4-8366-43CC100D3A73}"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258B6-411A-45C4-8366-43CC100D3A73}"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4102083"/>
            <a:ext cx="31089600" cy="43586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9301482"/>
            <a:ext cx="31089600"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258B6-411A-45C4-8366-43CC100D3A73}"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5120641"/>
            <a:ext cx="16154400" cy="144830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5120641"/>
            <a:ext cx="16154400" cy="144830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C258B6-411A-45C4-8366-43CC100D3A73}" type="datetimeFigureOut">
              <a:rPr lang="en-US" smtClean="0"/>
              <a:pPr/>
              <a:t>8/24/2010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4912361"/>
            <a:ext cx="16160752" cy="20472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800" y="6959599"/>
            <a:ext cx="16160752" cy="126441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4912361"/>
            <a:ext cx="16167100" cy="20472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580102" y="6959599"/>
            <a:ext cx="16167100" cy="126441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C258B6-411A-45C4-8366-43CC100D3A73}" type="datetimeFigureOut">
              <a:rPr lang="en-US" smtClean="0"/>
              <a:pPr/>
              <a:t>8/24/2010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C258B6-411A-45C4-8366-43CC100D3A73}" type="datetimeFigureOut">
              <a:rPr lang="en-US" smtClean="0"/>
              <a:pPr/>
              <a:t>8/24/2010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258B6-411A-45C4-8366-43CC100D3A73}" type="datetimeFigureOut">
              <a:rPr lang="en-US" smtClean="0"/>
              <a:pPr/>
              <a:t>8/24/2010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873760"/>
            <a:ext cx="12033252" cy="371855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300200" y="873760"/>
            <a:ext cx="20447000" cy="18729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4592323"/>
            <a:ext cx="12033252" cy="150114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258B6-411A-45C4-8366-43CC100D3A73}" type="datetimeFigureOut">
              <a:rPr lang="en-US" smtClean="0"/>
              <a:pPr/>
              <a:t>8/24/2010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5361923"/>
            <a:ext cx="21945600" cy="18135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169152" y="1960882"/>
            <a:ext cx="21945600" cy="13167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169152" y="17175483"/>
            <a:ext cx="21945600" cy="2575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258B6-411A-45C4-8366-43CC100D3A73}" type="datetimeFigureOut">
              <a:rPr lang="en-US" smtClean="0"/>
              <a:pPr/>
              <a:t>8/24/2010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F9E50-04EB-4DE2-BFFB-613572C861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878843"/>
            <a:ext cx="32918400" cy="365759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5120641"/>
            <a:ext cx="32918400" cy="144830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0340325"/>
            <a:ext cx="8534400"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A5C258B6-411A-45C4-8366-43CC100D3A73}" type="datetimeFigureOut">
              <a:rPr lang="en-US" smtClean="0"/>
              <a:pPr/>
              <a:t>8/24/2010</a:t>
            </a:fld>
            <a:endParaRPr lang="en-US"/>
          </a:p>
        </p:txBody>
      </p:sp>
      <p:sp>
        <p:nvSpPr>
          <p:cNvPr id="5" name="Footer Placeholder 4"/>
          <p:cNvSpPr>
            <a:spLocks noGrp="1"/>
          </p:cNvSpPr>
          <p:nvPr>
            <p:ph type="ftr" sz="quarter" idx="3"/>
          </p:nvPr>
        </p:nvSpPr>
        <p:spPr>
          <a:xfrm>
            <a:off x="12496800" y="20340325"/>
            <a:ext cx="11582400"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0340325"/>
            <a:ext cx="8534400"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0FEF9E50-04EB-4DE2-BFFB-613572C861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34200" y="457200"/>
            <a:ext cx="22707600" cy="1559557"/>
          </a:xfrm>
        </p:spPr>
        <p:txBody>
          <a:bodyPr>
            <a:noAutofit/>
          </a:bodyPr>
          <a:lstStyle/>
          <a:p>
            <a:r>
              <a:rPr lang="en-US"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2">
                      <a:satMod val="175000"/>
                      <a:alpha val="40000"/>
                    </a:schemeClr>
                  </a:glow>
                  <a:outerShdw blurRad="38100" dist="38100" dir="7020000" algn="tl">
                    <a:srgbClr val="000000">
                      <a:alpha val="35000"/>
                    </a:srgbClr>
                  </a:outerShdw>
                </a:effectLst>
              </a:rPr>
              <a:t>Depleted </a:t>
            </a:r>
            <a:r>
              <a:rPr lang="en-US"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2">
                      <a:satMod val="175000"/>
                      <a:alpha val="40000"/>
                    </a:schemeClr>
                  </a:glow>
                  <a:outerShdw blurRad="38100" dist="38100" dir="7020000" algn="tl">
                    <a:srgbClr val="000000">
                      <a:alpha val="35000"/>
                    </a:srgbClr>
                  </a:outerShdw>
                </a:effectLst>
              </a:rPr>
              <a:t>A</a:t>
            </a:r>
            <a:r>
              <a:rPr lang="en-US"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2">
                      <a:satMod val="175000"/>
                      <a:alpha val="40000"/>
                    </a:schemeClr>
                  </a:glow>
                  <a:outerShdw blurRad="38100" dist="38100" dir="7020000" algn="tl">
                    <a:srgbClr val="000000">
                      <a:alpha val="35000"/>
                    </a:srgbClr>
                  </a:outerShdw>
                </a:effectLst>
              </a:rPr>
              <a:t>rgon </a:t>
            </a:r>
            <a:r>
              <a:rPr lang="en-US"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2">
                      <a:satMod val="175000"/>
                      <a:alpha val="40000"/>
                    </a:schemeClr>
                  </a:glow>
                  <a:outerShdw blurRad="38100" dist="38100" dir="7020000" algn="tl">
                    <a:srgbClr val="000000">
                      <a:alpha val="35000"/>
                    </a:srgbClr>
                  </a:outerShdw>
                </a:effectLst>
              </a:rPr>
              <a:t>F</a:t>
            </a:r>
            <a:r>
              <a:rPr lang="en-US"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2">
                      <a:satMod val="175000"/>
                      <a:alpha val="40000"/>
                    </a:schemeClr>
                  </a:glow>
                  <a:outerShdw blurRad="38100" dist="38100" dir="7020000" algn="tl">
                    <a:srgbClr val="000000">
                      <a:alpha val="35000"/>
                    </a:srgbClr>
                  </a:outerShdw>
                </a:effectLst>
              </a:rPr>
              <a:t>rom Underground Sources</a:t>
            </a:r>
            <a:endParaRPr lang="en-US"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2">
                    <a:satMod val="175000"/>
                    <a:alpha val="40000"/>
                  </a:schemeClr>
                </a:glow>
                <a:outerShdw blurRad="38100" dist="38100" dir="7020000" algn="tl">
                  <a:srgbClr val="000000">
                    <a:alpha val="35000"/>
                  </a:srgbClr>
                </a:outerShdw>
              </a:effectLst>
            </a:endParaRPr>
          </a:p>
        </p:txBody>
      </p:sp>
      <p:pic>
        <p:nvPicPr>
          <p:cNvPr id="9" name="Picture 8" descr="Shield_t.gif"/>
          <p:cNvPicPr>
            <a:picLocks noChangeAspect="1"/>
          </p:cNvPicPr>
          <p:nvPr/>
        </p:nvPicPr>
        <p:blipFill>
          <a:blip r:embed="rId3" cstate="print"/>
          <a:stretch>
            <a:fillRect/>
          </a:stretch>
        </p:blipFill>
        <p:spPr>
          <a:xfrm>
            <a:off x="990600" y="685800"/>
            <a:ext cx="2133600" cy="2379783"/>
          </a:xfrm>
          <a:prstGeom prst="rect">
            <a:avLst/>
          </a:prstGeom>
        </p:spPr>
      </p:pic>
      <p:pic>
        <p:nvPicPr>
          <p:cNvPr id="10" name="Picture 2" descr="http://rds.yahoo.com/_ylt=A9G_bDt3_2pMxCwAJHyjzbkF/SIG=12guqhpoh/EXP=1282167031/**http%3a/docdb.fnal.gov/CMS/DocDB/0010/001067/001/Fermilab.jpg"/>
          <p:cNvPicPr>
            <a:picLocks noChangeAspect="1" noChangeArrowheads="1"/>
          </p:cNvPicPr>
          <p:nvPr/>
        </p:nvPicPr>
        <p:blipFill>
          <a:blip r:embed="rId4" cstate="print"/>
          <a:srcRect/>
          <a:stretch>
            <a:fillRect/>
          </a:stretch>
        </p:blipFill>
        <p:spPr bwMode="auto">
          <a:xfrm>
            <a:off x="29413200" y="609600"/>
            <a:ext cx="6553199" cy="1811356"/>
          </a:xfrm>
          <a:prstGeom prst="rect">
            <a:avLst/>
          </a:prstGeom>
          <a:noFill/>
        </p:spPr>
      </p:pic>
      <p:sp>
        <p:nvSpPr>
          <p:cNvPr id="11" name="TextBox 10"/>
          <p:cNvSpPr txBox="1"/>
          <p:nvPr/>
        </p:nvSpPr>
        <p:spPr>
          <a:xfrm>
            <a:off x="7658100" y="1905000"/>
            <a:ext cx="21259800" cy="1200329"/>
          </a:xfrm>
          <a:prstGeom prst="rect">
            <a:avLst/>
          </a:prstGeom>
          <a:noFill/>
        </p:spPr>
        <p:txBody>
          <a:bodyPr wrap="square" rtlCol="0">
            <a:spAutoFit/>
          </a:bodyPr>
          <a:lstStyle/>
          <a:p>
            <a:pPr algn="ctr"/>
            <a:r>
              <a:rPr lang="en-US" dirty="0" smtClean="0"/>
              <a:t>A. Alton</a:t>
            </a:r>
            <a:r>
              <a:rPr lang="en-US" baseline="30000" dirty="0" smtClean="0"/>
              <a:t>1</a:t>
            </a:r>
            <a:r>
              <a:rPr lang="en-US" dirty="0" smtClean="0"/>
              <a:t>, H. O. Back</a:t>
            </a:r>
            <a:r>
              <a:rPr lang="en-US" baseline="30000" dirty="0" smtClean="0"/>
              <a:t>2</a:t>
            </a:r>
            <a:r>
              <a:rPr lang="en-US" dirty="0" smtClean="0"/>
              <a:t>, C. Galbiati</a:t>
            </a:r>
            <a:r>
              <a:rPr lang="en-US" baseline="30000" dirty="0" smtClean="0"/>
              <a:t>2</a:t>
            </a:r>
            <a:r>
              <a:rPr lang="en-US" dirty="0" smtClean="0"/>
              <a:t>, A. Goretti</a:t>
            </a:r>
            <a:r>
              <a:rPr lang="en-US" baseline="30000" dirty="0" smtClean="0"/>
              <a:t>2</a:t>
            </a:r>
            <a:r>
              <a:rPr lang="en-US" dirty="0" smtClean="0"/>
              <a:t>, C. Kendziora</a:t>
            </a:r>
            <a:r>
              <a:rPr lang="en-US" baseline="30000" dirty="0" smtClean="0"/>
              <a:t>3</a:t>
            </a:r>
            <a:r>
              <a:rPr lang="en-US" dirty="0" smtClean="0"/>
              <a:t>, B. Loer</a:t>
            </a:r>
            <a:r>
              <a:rPr lang="en-US" baseline="30000" dirty="0" smtClean="0"/>
              <a:t>2</a:t>
            </a:r>
            <a:r>
              <a:rPr lang="en-US" dirty="0" smtClean="0"/>
              <a:t>, D. Montanari</a:t>
            </a:r>
            <a:r>
              <a:rPr lang="en-US" baseline="30000" dirty="0" smtClean="0"/>
              <a:t>2</a:t>
            </a:r>
            <a:r>
              <a:rPr lang="en-US" dirty="0" smtClean="0"/>
              <a:t>, P. Mosteiro</a:t>
            </a:r>
            <a:r>
              <a:rPr lang="en-US" baseline="30000" dirty="0" smtClean="0"/>
              <a:t>2</a:t>
            </a:r>
            <a:r>
              <a:rPr lang="en-US" dirty="0" smtClean="0"/>
              <a:t>, S. Pordes</a:t>
            </a:r>
            <a:r>
              <a:rPr lang="en-US" baseline="30000" dirty="0" smtClean="0"/>
              <a:t>3</a:t>
            </a:r>
            <a:endParaRPr lang="en-US" dirty="0" smtClean="0"/>
          </a:p>
          <a:p>
            <a:pPr marL="342900" indent="-342900" algn="ctr">
              <a:buAutoNum type="arabicParenR"/>
            </a:pPr>
            <a:r>
              <a:rPr lang="en-US" dirty="0" err="1" smtClean="0"/>
              <a:t>Augustana</a:t>
            </a:r>
            <a:r>
              <a:rPr lang="en-US" dirty="0" smtClean="0"/>
              <a:t> College</a:t>
            </a:r>
          </a:p>
          <a:p>
            <a:pPr marL="342900" indent="-342900" algn="ctr">
              <a:buAutoNum type="arabicParenR"/>
            </a:pPr>
            <a:r>
              <a:rPr lang="en-US" dirty="0" smtClean="0"/>
              <a:t>Princeton University</a:t>
            </a:r>
          </a:p>
          <a:p>
            <a:pPr marL="342900" indent="-342900" algn="ctr">
              <a:buAutoNum type="arabicParenR"/>
            </a:pPr>
            <a:r>
              <a:rPr lang="en-US" dirty="0" smtClean="0"/>
              <a:t>Fermi National Accelerator Laboratory </a:t>
            </a:r>
            <a:endParaRPr lang="en-US" dirty="0"/>
          </a:p>
        </p:txBody>
      </p:sp>
      <p:sp>
        <p:nvSpPr>
          <p:cNvPr id="12" name="TextBox 11"/>
          <p:cNvSpPr txBox="1"/>
          <p:nvPr/>
        </p:nvSpPr>
        <p:spPr>
          <a:xfrm>
            <a:off x="2019300" y="3200400"/>
            <a:ext cx="32537400" cy="2554545"/>
          </a:xfrm>
          <a:prstGeom prst="rect">
            <a:avLst/>
          </a:prstGeom>
          <a:noFill/>
        </p:spPr>
        <p:txBody>
          <a:bodyPr wrap="square" rtlCol="0">
            <a:spAutoFit/>
          </a:bodyPr>
          <a:lstStyle/>
          <a:p>
            <a:r>
              <a:rPr lang="en-US" sz="3200" dirty="0" smtClean="0"/>
              <a:t>As a strong </a:t>
            </a:r>
            <a:r>
              <a:rPr lang="en-US" sz="3200" dirty="0" err="1" smtClean="0"/>
              <a:t>scintillator</a:t>
            </a:r>
            <a:r>
              <a:rPr lang="en-US" sz="3200" dirty="0" smtClean="0"/>
              <a:t> argon is an ideal medium for Dark Matter detection. However, a limiting contamination in atmospheric argon is the beta emitter </a:t>
            </a:r>
            <a:r>
              <a:rPr lang="en-US" sz="3200" baseline="30000" dirty="0" smtClean="0"/>
              <a:t>39</a:t>
            </a:r>
            <a:r>
              <a:rPr lang="en-US" sz="3200" dirty="0" smtClean="0"/>
              <a:t>Ar </a:t>
            </a:r>
            <a:r>
              <a:rPr lang="en-US" sz="3200" i="1" dirty="0" smtClean="0"/>
              <a:t>(</a:t>
            </a:r>
            <a:r>
              <a:rPr lang="en-US" sz="3200" i="1" baseline="30000" dirty="0" smtClean="0"/>
              <a:t>39</a:t>
            </a:r>
            <a:r>
              <a:rPr lang="en-US" sz="3200" i="1" dirty="0" smtClean="0"/>
              <a:t>Ar </a:t>
            </a:r>
            <a:r>
              <a:rPr lang="en-US" sz="3200" i="1" dirty="0" smtClean="0">
                <a:sym typeface="Wingdings" pitchFamily="2" charset="2"/>
              </a:rPr>
              <a:t> </a:t>
            </a:r>
            <a:r>
              <a:rPr lang="en-US" sz="3200" i="1" baseline="30000" dirty="0" smtClean="0"/>
              <a:t>39</a:t>
            </a:r>
            <a:r>
              <a:rPr lang="en-US" sz="3200" i="1" dirty="0" smtClean="0"/>
              <a:t>K + e</a:t>
            </a:r>
            <a:r>
              <a:rPr lang="en-US" sz="3200" i="1" baseline="30000" dirty="0" smtClean="0"/>
              <a:t>-</a:t>
            </a:r>
            <a:r>
              <a:rPr lang="en-US" sz="3200" i="1" dirty="0" smtClean="0"/>
              <a:t> +</a:t>
            </a:r>
            <a:r>
              <a:rPr lang="en-US" sz="3200" i="1" dirty="0" smtClean="0">
                <a:latin typeface="Symbol" pitchFamily="18" charset="2"/>
              </a:rPr>
              <a:t>`</a:t>
            </a:r>
            <a:r>
              <a:rPr lang="el-GR" sz="3200" i="1" dirty="0" smtClean="0">
                <a:latin typeface="Calibri"/>
              </a:rPr>
              <a:t>ν</a:t>
            </a:r>
            <a:r>
              <a:rPr lang="en-US" sz="3200" i="1" baseline="-25000" dirty="0" smtClean="0">
                <a:latin typeface="Calibri"/>
              </a:rPr>
              <a:t>e</a:t>
            </a:r>
            <a:r>
              <a:rPr lang="en-US" sz="3200" i="1" dirty="0" smtClean="0"/>
              <a:t> (Q = 535 </a:t>
            </a:r>
            <a:r>
              <a:rPr lang="en-US" sz="3200" i="1" dirty="0" err="1" smtClean="0"/>
              <a:t>keV</a:t>
            </a:r>
            <a:r>
              <a:rPr lang="en-US" sz="3200" i="1" dirty="0" smtClean="0"/>
              <a:t>))</a:t>
            </a:r>
            <a:r>
              <a:rPr lang="en-US" sz="3200" dirty="0" smtClean="0"/>
              <a:t>. It is possible to reject beta events through pulse shape analysis, but </a:t>
            </a:r>
            <a:r>
              <a:rPr lang="en-US" sz="3200" baseline="30000" dirty="0" smtClean="0"/>
              <a:t>39</a:t>
            </a:r>
            <a:r>
              <a:rPr lang="en-US" sz="3200" dirty="0" smtClean="0"/>
              <a:t>Ar limits the size of a detector due to event pile-up. </a:t>
            </a:r>
            <a:r>
              <a:rPr lang="en-US" sz="3200" baseline="30000" dirty="0" smtClean="0"/>
              <a:t>39</a:t>
            </a:r>
            <a:r>
              <a:rPr lang="en-US" sz="3200" dirty="0" smtClean="0"/>
              <a:t>Ar is produced in the upper atmosphere in </a:t>
            </a:r>
            <a:r>
              <a:rPr lang="en-US" sz="3200" baseline="30000" dirty="0" smtClean="0"/>
              <a:t>40</a:t>
            </a:r>
            <a:r>
              <a:rPr lang="en-US" sz="3200" dirty="0" smtClean="0"/>
              <a:t>Ar(n,2n) reactions, and is found in the atmosphere at a level of 8.1×10</a:t>
            </a:r>
            <a:r>
              <a:rPr lang="en-US" sz="3200" baseline="30000" dirty="0" smtClean="0"/>
              <a:t>-16</a:t>
            </a:r>
            <a:r>
              <a:rPr lang="en-US" sz="3200" dirty="0" smtClean="0"/>
              <a:t> </a:t>
            </a:r>
            <a:r>
              <a:rPr lang="en-US" sz="3200" baseline="30000" dirty="0" smtClean="0"/>
              <a:t>39</a:t>
            </a:r>
            <a:r>
              <a:rPr lang="en-US" sz="3200" dirty="0" smtClean="0"/>
              <a:t>Ar/</a:t>
            </a:r>
            <a:r>
              <a:rPr lang="en-US" sz="3200" baseline="30000" dirty="0" smtClean="0"/>
              <a:t>40</a:t>
            </a:r>
            <a:r>
              <a:rPr lang="en-US" sz="3200" dirty="0" smtClean="0"/>
              <a:t>Ar; corresponding to more than 1 </a:t>
            </a:r>
            <a:r>
              <a:rPr lang="en-US" sz="3200" dirty="0" err="1" smtClean="0"/>
              <a:t>Bq</a:t>
            </a:r>
            <a:r>
              <a:rPr lang="en-US" sz="3200" dirty="0" smtClean="0"/>
              <a:t>/kg of atmospheric argon. A place to search for argon gas deplete in </a:t>
            </a:r>
            <a:r>
              <a:rPr lang="en-US" sz="3200" baseline="30000" dirty="0" smtClean="0"/>
              <a:t>39</a:t>
            </a:r>
            <a:r>
              <a:rPr lang="en-US" sz="3200" dirty="0" smtClean="0"/>
              <a:t>Ar is deep underground where the cosmic ray flux is highly suppressed and therefore </a:t>
            </a:r>
            <a:r>
              <a:rPr lang="en-US" sz="3200" baseline="30000" dirty="0" smtClean="0"/>
              <a:t>39</a:t>
            </a:r>
            <a:r>
              <a:rPr lang="en-US" sz="3200" dirty="0" smtClean="0"/>
              <a:t>Ar production rate is significantly reduced. We have identified a CO</a:t>
            </a:r>
            <a:r>
              <a:rPr lang="en-US" sz="3200" baseline="-25000" dirty="0" smtClean="0"/>
              <a:t>2</a:t>
            </a:r>
            <a:r>
              <a:rPr lang="en-US" sz="3200" dirty="0" smtClean="0"/>
              <a:t> well in southwestern Colorado that contains argon. The </a:t>
            </a:r>
            <a:r>
              <a:rPr lang="en-US" sz="3200" baseline="30000" dirty="0" smtClean="0"/>
              <a:t>39</a:t>
            </a:r>
            <a:r>
              <a:rPr lang="en-US" sz="3200" dirty="0" smtClean="0"/>
              <a:t>Ar  concentration in this argon has been measured to be reduced by more than a factor of 25. However, the argon must be extracted from the CO</a:t>
            </a:r>
            <a:r>
              <a:rPr lang="en-US" sz="3200" baseline="-25000" dirty="0" smtClean="0"/>
              <a:t>2</a:t>
            </a:r>
            <a:r>
              <a:rPr lang="en-US" sz="3200" dirty="0" smtClean="0"/>
              <a:t> and further purified in order to be used in a detector.</a:t>
            </a:r>
          </a:p>
        </p:txBody>
      </p:sp>
      <p:sp>
        <p:nvSpPr>
          <p:cNvPr id="15" name="TextBox 14"/>
          <p:cNvSpPr txBox="1"/>
          <p:nvPr/>
        </p:nvSpPr>
        <p:spPr>
          <a:xfrm>
            <a:off x="838200" y="5791200"/>
            <a:ext cx="13716000" cy="1200329"/>
          </a:xfrm>
          <a:prstGeom prst="rect">
            <a:avLst/>
          </a:prstGeom>
          <a:noFill/>
        </p:spPr>
        <p:txBody>
          <a:bodyPr wrap="square" rtlCol="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Chromatographic Gas Separation</a:t>
            </a:r>
          </a:p>
          <a:p>
            <a:pPr algn="ct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2700000" algn="tl">
                    <a:srgbClr val="000000">
                      <a:alpha val="43137"/>
                    </a:srgbClr>
                  </a:outerShdw>
                </a:effectLst>
              </a:rPr>
              <a:t>Getting the argon</a:t>
            </a:r>
            <a:endParaRPr lang="en-US" sz="2800" b="1" dirty="0">
              <a:effectLst>
                <a:outerShdw blurRad="38100" dist="38100" dir="2700000" algn="tl">
                  <a:srgbClr val="000000">
                    <a:alpha val="43137"/>
                  </a:srgbClr>
                </a:outerShdw>
              </a:effectLst>
            </a:endParaRPr>
          </a:p>
        </p:txBody>
      </p:sp>
      <p:sp>
        <p:nvSpPr>
          <p:cNvPr id="16" name="TextBox 15"/>
          <p:cNvSpPr txBox="1"/>
          <p:nvPr/>
        </p:nvSpPr>
        <p:spPr>
          <a:xfrm>
            <a:off x="21945600" y="5791200"/>
            <a:ext cx="13716000" cy="1200329"/>
          </a:xfrm>
          <a:prstGeom prst="rect">
            <a:avLst/>
          </a:prstGeom>
          <a:noFill/>
        </p:spPr>
        <p:txBody>
          <a:bodyPr wrap="square" rtlCol="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Continuous Distillation Gas Separation</a:t>
            </a:r>
          </a:p>
          <a:p>
            <a:pPr algn="ct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Purifying the argon</a:t>
            </a:r>
            <a:endParaRPr lang="en-US" sz="2800" dirty="0"/>
          </a:p>
        </p:txBody>
      </p:sp>
      <p:grpSp>
        <p:nvGrpSpPr>
          <p:cNvPr id="17" name="Group 16"/>
          <p:cNvGrpSpPr/>
          <p:nvPr/>
        </p:nvGrpSpPr>
        <p:grpSpPr>
          <a:xfrm>
            <a:off x="8305800" y="6400800"/>
            <a:ext cx="5978434" cy="4229045"/>
            <a:chOff x="422695" y="3429000"/>
            <a:chExt cx="3948022" cy="2893357"/>
          </a:xfrm>
        </p:grpSpPr>
        <p:grpSp>
          <p:nvGrpSpPr>
            <p:cNvPr id="18" name="Group 145"/>
            <p:cNvGrpSpPr/>
            <p:nvPr/>
          </p:nvGrpSpPr>
          <p:grpSpPr>
            <a:xfrm>
              <a:off x="1524003" y="3581406"/>
              <a:ext cx="1371603" cy="2667008"/>
              <a:chOff x="1752600" y="2438400"/>
              <a:chExt cx="1981199" cy="3657600"/>
            </a:xfrm>
          </p:grpSpPr>
          <p:sp>
            <p:nvSpPr>
              <p:cNvPr id="29" name="Rectangle 28"/>
              <p:cNvSpPr/>
              <p:nvPr/>
            </p:nvSpPr>
            <p:spPr>
              <a:xfrm>
                <a:off x="2133600" y="2514600"/>
                <a:ext cx="762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angle 29"/>
              <p:cNvSpPr/>
              <p:nvPr/>
            </p:nvSpPr>
            <p:spPr>
              <a:xfrm>
                <a:off x="2133600" y="2438400"/>
                <a:ext cx="13716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30"/>
              <p:cNvSpPr/>
              <p:nvPr/>
            </p:nvSpPr>
            <p:spPr>
              <a:xfrm>
                <a:off x="3276600" y="2514600"/>
                <a:ext cx="762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2" name="Group 111"/>
              <p:cNvGrpSpPr/>
              <p:nvPr/>
            </p:nvGrpSpPr>
            <p:grpSpPr>
              <a:xfrm rot="16200000">
                <a:off x="2057400" y="2590800"/>
                <a:ext cx="228600" cy="228600"/>
                <a:chOff x="914400" y="3429000"/>
                <a:chExt cx="228600" cy="228600"/>
              </a:xfrm>
            </p:grpSpPr>
            <p:sp>
              <p:nvSpPr>
                <p:cNvPr id="65" name="Oval 64"/>
                <p:cNvSpPr/>
                <p:nvPr/>
              </p:nvSpPr>
              <p:spPr>
                <a:xfrm>
                  <a:off x="914400" y="3429000"/>
                  <a:ext cx="228600" cy="228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angle 65"/>
                <p:cNvSpPr/>
                <p:nvPr/>
              </p:nvSpPr>
              <p:spPr>
                <a:xfrm>
                  <a:off x="914400" y="3505200"/>
                  <a:ext cx="228600" cy="7619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Oval 66"/>
                <p:cNvSpPr/>
                <p:nvPr/>
              </p:nvSpPr>
              <p:spPr>
                <a:xfrm>
                  <a:off x="914400" y="34290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3" name="Group 112"/>
              <p:cNvGrpSpPr/>
              <p:nvPr/>
            </p:nvGrpSpPr>
            <p:grpSpPr>
              <a:xfrm>
                <a:off x="3200400" y="2590800"/>
                <a:ext cx="228600" cy="228600"/>
                <a:chOff x="914400" y="3429000"/>
                <a:chExt cx="228600" cy="228600"/>
              </a:xfrm>
            </p:grpSpPr>
            <p:sp>
              <p:nvSpPr>
                <p:cNvPr id="62" name="Oval 61"/>
                <p:cNvSpPr/>
                <p:nvPr/>
              </p:nvSpPr>
              <p:spPr>
                <a:xfrm>
                  <a:off x="914400" y="3429000"/>
                  <a:ext cx="228600" cy="228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angle 62"/>
                <p:cNvSpPr/>
                <p:nvPr/>
              </p:nvSpPr>
              <p:spPr>
                <a:xfrm>
                  <a:off x="914400" y="3505200"/>
                  <a:ext cx="228600" cy="7619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Oval 63"/>
                <p:cNvSpPr/>
                <p:nvPr/>
              </p:nvSpPr>
              <p:spPr>
                <a:xfrm>
                  <a:off x="914400" y="34290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4" name="Rectangle 33"/>
              <p:cNvSpPr/>
              <p:nvPr/>
            </p:nvSpPr>
            <p:spPr>
              <a:xfrm>
                <a:off x="2133600" y="5029200"/>
                <a:ext cx="762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Block Arc 34"/>
              <p:cNvSpPr/>
              <p:nvPr/>
            </p:nvSpPr>
            <p:spPr>
              <a:xfrm rot="5400000">
                <a:off x="2362200" y="5334000"/>
                <a:ext cx="685800" cy="381000"/>
              </a:xfrm>
              <a:prstGeom prst="blockArc">
                <a:avLst>
                  <a:gd name="adj1" fmla="val 10800000"/>
                  <a:gd name="adj2" fmla="val 30967"/>
                  <a:gd name="adj3" fmla="val 2062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6" name="Block Arc 35"/>
              <p:cNvSpPr/>
              <p:nvPr/>
            </p:nvSpPr>
            <p:spPr>
              <a:xfrm rot="16200000">
                <a:off x="2400300" y="5600700"/>
                <a:ext cx="609600" cy="381000"/>
              </a:xfrm>
              <a:prstGeom prst="blockArc">
                <a:avLst>
                  <a:gd name="adj1" fmla="val 10800000"/>
                  <a:gd name="adj2" fmla="val 21569310"/>
                  <a:gd name="adj3" fmla="val 1999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7" name="Rectangle 36"/>
              <p:cNvSpPr/>
              <p:nvPr/>
            </p:nvSpPr>
            <p:spPr>
              <a:xfrm>
                <a:off x="3276600" y="5029200"/>
                <a:ext cx="762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angle 37"/>
              <p:cNvSpPr/>
              <p:nvPr/>
            </p:nvSpPr>
            <p:spPr>
              <a:xfrm>
                <a:off x="2209800" y="5181600"/>
                <a:ext cx="838200" cy="76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38"/>
              <p:cNvSpPr/>
              <p:nvPr/>
            </p:nvSpPr>
            <p:spPr>
              <a:xfrm>
                <a:off x="3124200" y="5181600"/>
                <a:ext cx="1524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Rectangle 39"/>
              <p:cNvSpPr/>
              <p:nvPr/>
            </p:nvSpPr>
            <p:spPr>
              <a:xfrm>
                <a:off x="2209800" y="5486400"/>
                <a:ext cx="152400" cy="76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0"/>
              <p:cNvSpPr/>
              <p:nvPr/>
            </p:nvSpPr>
            <p:spPr>
              <a:xfrm>
                <a:off x="2438400" y="5486400"/>
                <a:ext cx="838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2" name="Group 134"/>
              <p:cNvGrpSpPr/>
              <p:nvPr/>
            </p:nvGrpSpPr>
            <p:grpSpPr>
              <a:xfrm rot="16200000">
                <a:off x="2971800" y="5105400"/>
                <a:ext cx="228600" cy="228600"/>
                <a:chOff x="914400" y="3429000"/>
                <a:chExt cx="228600" cy="228600"/>
              </a:xfrm>
            </p:grpSpPr>
            <p:sp>
              <p:nvSpPr>
                <p:cNvPr id="59" name="Oval 58"/>
                <p:cNvSpPr/>
                <p:nvPr/>
              </p:nvSpPr>
              <p:spPr>
                <a:xfrm>
                  <a:off x="914400" y="3429000"/>
                  <a:ext cx="228600" cy="228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p:cNvSpPr/>
                <p:nvPr/>
              </p:nvSpPr>
              <p:spPr>
                <a:xfrm>
                  <a:off x="914400" y="3505200"/>
                  <a:ext cx="228600" cy="7619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Oval 60"/>
                <p:cNvSpPr/>
                <p:nvPr/>
              </p:nvSpPr>
              <p:spPr>
                <a:xfrm>
                  <a:off x="914400" y="34290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43" name="Group 124"/>
              <p:cNvGrpSpPr/>
              <p:nvPr/>
            </p:nvGrpSpPr>
            <p:grpSpPr>
              <a:xfrm rot="16200000">
                <a:off x="2286000" y="5410200"/>
                <a:ext cx="228600" cy="228600"/>
                <a:chOff x="914400" y="3429000"/>
                <a:chExt cx="228600" cy="228600"/>
              </a:xfrm>
            </p:grpSpPr>
            <p:sp>
              <p:nvSpPr>
                <p:cNvPr id="56" name="Oval 55"/>
                <p:cNvSpPr/>
                <p:nvPr/>
              </p:nvSpPr>
              <p:spPr>
                <a:xfrm>
                  <a:off x="914400" y="3429000"/>
                  <a:ext cx="228600" cy="228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p:cNvSpPr/>
                <p:nvPr/>
              </p:nvSpPr>
              <p:spPr>
                <a:xfrm>
                  <a:off x="914400" y="3505200"/>
                  <a:ext cx="228600" cy="7619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Oval 57"/>
                <p:cNvSpPr/>
                <p:nvPr/>
              </p:nvSpPr>
              <p:spPr>
                <a:xfrm>
                  <a:off x="914400" y="34290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44" name="Group 130"/>
              <p:cNvGrpSpPr/>
              <p:nvPr/>
            </p:nvGrpSpPr>
            <p:grpSpPr>
              <a:xfrm>
                <a:off x="2971800" y="5410200"/>
                <a:ext cx="228600" cy="228600"/>
                <a:chOff x="914400" y="3429000"/>
                <a:chExt cx="228600" cy="228600"/>
              </a:xfrm>
            </p:grpSpPr>
            <p:sp>
              <p:nvSpPr>
                <p:cNvPr id="53" name="Oval 52"/>
                <p:cNvSpPr/>
                <p:nvPr/>
              </p:nvSpPr>
              <p:spPr>
                <a:xfrm>
                  <a:off x="914400" y="3429000"/>
                  <a:ext cx="228600" cy="228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Rectangle 53"/>
                <p:cNvSpPr/>
                <p:nvPr/>
              </p:nvSpPr>
              <p:spPr>
                <a:xfrm>
                  <a:off x="914400" y="3505200"/>
                  <a:ext cx="228600" cy="7619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Oval 54"/>
                <p:cNvSpPr/>
                <p:nvPr/>
              </p:nvSpPr>
              <p:spPr>
                <a:xfrm>
                  <a:off x="914400" y="34290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45" name="Group 120"/>
              <p:cNvGrpSpPr/>
              <p:nvPr/>
            </p:nvGrpSpPr>
            <p:grpSpPr>
              <a:xfrm>
                <a:off x="2286000" y="5105400"/>
                <a:ext cx="228600" cy="228600"/>
                <a:chOff x="914400" y="3429000"/>
                <a:chExt cx="228600" cy="228600"/>
              </a:xfrm>
            </p:grpSpPr>
            <p:sp>
              <p:nvSpPr>
                <p:cNvPr id="50" name="Oval 49"/>
                <p:cNvSpPr/>
                <p:nvPr/>
              </p:nvSpPr>
              <p:spPr>
                <a:xfrm>
                  <a:off x="914400" y="3429000"/>
                  <a:ext cx="228600" cy="228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angle 50"/>
                <p:cNvSpPr/>
                <p:nvPr/>
              </p:nvSpPr>
              <p:spPr>
                <a:xfrm>
                  <a:off x="914400" y="3505200"/>
                  <a:ext cx="228600" cy="7619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Oval 51"/>
                <p:cNvSpPr/>
                <p:nvPr/>
              </p:nvSpPr>
              <p:spPr>
                <a:xfrm>
                  <a:off x="914400" y="34290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6" name="Rectangle 45"/>
              <p:cNvSpPr/>
              <p:nvPr/>
            </p:nvSpPr>
            <p:spPr>
              <a:xfrm>
                <a:off x="1905000" y="5791200"/>
                <a:ext cx="838200" cy="76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p:cNvSpPr/>
              <p:nvPr/>
            </p:nvSpPr>
            <p:spPr>
              <a:xfrm>
                <a:off x="2667000" y="6019800"/>
                <a:ext cx="838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752600" y="2895600"/>
                <a:ext cx="838200" cy="2133600"/>
              </a:xfrm>
              <a:prstGeom prst="roundRect">
                <a:avLst>
                  <a:gd name="adj" fmla="val 50000"/>
                </a:avLst>
              </a:prstGeom>
              <a:gradFill flip="none" rotWithShape="1">
                <a:gsLst>
                  <a:gs pos="0">
                    <a:srgbClr val="7030A0"/>
                  </a:gs>
                  <a:gs pos="19000">
                    <a:srgbClr val="FF0000"/>
                  </a:gs>
                  <a:gs pos="64000">
                    <a:schemeClr val="tx2"/>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ounded Rectangle 48"/>
              <p:cNvSpPr/>
              <p:nvPr/>
            </p:nvSpPr>
            <p:spPr>
              <a:xfrm>
                <a:off x="2895600" y="2895600"/>
                <a:ext cx="838199" cy="2133600"/>
              </a:xfrm>
              <a:prstGeom prst="roundRect">
                <a:avLst>
                  <a:gd name="adj" fmla="val 50000"/>
                </a:avLst>
              </a:prstGeom>
              <a:gradFill>
                <a:gsLst>
                  <a:gs pos="81000">
                    <a:srgbClr val="FF0000"/>
                  </a:gs>
                  <a:gs pos="87000">
                    <a:schemeClr val="tx2"/>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19" name="Straight Arrow Connector 18"/>
            <p:cNvCxnSpPr/>
            <p:nvPr/>
          </p:nvCxnSpPr>
          <p:spPr>
            <a:xfrm>
              <a:off x="2762250" y="6217444"/>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47963" y="3612357"/>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150144" y="6050757"/>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69411" y="3429000"/>
              <a:ext cx="900023" cy="400082"/>
            </a:xfrm>
            <a:prstGeom prst="rect">
              <a:avLst/>
            </a:prstGeom>
            <a:noFill/>
          </p:spPr>
          <p:txBody>
            <a:bodyPr wrap="square" rtlCol="0">
              <a:spAutoFit/>
            </a:bodyPr>
            <a:lstStyle/>
            <a:p>
              <a:r>
                <a:rPr lang="en-US" sz="1600" dirty="0" smtClean="0"/>
                <a:t>He, Ar, N</a:t>
              </a:r>
              <a:r>
                <a:rPr lang="en-US" sz="1600" baseline="-25000" dirty="0" smtClean="0"/>
                <a:t>2</a:t>
              </a:r>
              <a:r>
                <a:rPr lang="en-US" sz="1600" dirty="0" smtClean="0"/>
                <a:t> mixture</a:t>
              </a:r>
              <a:endParaRPr lang="en-US" sz="1600" dirty="0"/>
            </a:p>
          </p:txBody>
        </p:sp>
        <p:sp>
          <p:nvSpPr>
            <p:cNvPr id="23" name="TextBox 22"/>
            <p:cNvSpPr txBox="1"/>
            <p:nvPr/>
          </p:nvSpPr>
          <p:spPr>
            <a:xfrm>
              <a:off x="496019" y="5857336"/>
              <a:ext cx="720306" cy="400082"/>
            </a:xfrm>
            <a:prstGeom prst="rect">
              <a:avLst/>
            </a:prstGeom>
            <a:noFill/>
          </p:spPr>
          <p:txBody>
            <a:bodyPr wrap="square" rtlCol="0">
              <a:spAutoFit/>
            </a:bodyPr>
            <a:lstStyle/>
            <a:p>
              <a:r>
                <a:rPr lang="en-US" sz="1600" dirty="0"/>
                <a:t>G</a:t>
              </a:r>
              <a:r>
                <a:rPr lang="en-US" sz="1600" dirty="0" smtClean="0"/>
                <a:t>as from well</a:t>
              </a:r>
              <a:endParaRPr lang="en-US" sz="1600" dirty="0"/>
            </a:p>
          </p:txBody>
        </p:sp>
        <p:sp>
          <p:nvSpPr>
            <p:cNvPr id="24" name="TextBox 23"/>
            <p:cNvSpPr txBox="1"/>
            <p:nvPr/>
          </p:nvSpPr>
          <p:spPr>
            <a:xfrm>
              <a:off x="3243532" y="5753819"/>
              <a:ext cx="1127185" cy="568538"/>
            </a:xfrm>
            <a:prstGeom prst="rect">
              <a:avLst/>
            </a:prstGeom>
            <a:noFill/>
          </p:spPr>
          <p:txBody>
            <a:bodyPr wrap="square" rtlCol="0">
              <a:spAutoFit/>
            </a:bodyPr>
            <a:lstStyle/>
            <a:p>
              <a:r>
                <a:rPr lang="en-US" sz="1600" dirty="0" smtClean="0"/>
                <a:t>Absorbed gas returned to company</a:t>
              </a:r>
              <a:endParaRPr lang="en-US" sz="1600" dirty="0"/>
            </a:p>
          </p:txBody>
        </p:sp>
        <p:sp>
          <p:nvSpPr>
            <p:cNvPr id="25" name="TextBox 24"/>
            <p:cNvSpPr txBox="1"/>
            <p:nvPr/>
          </p:nvSpPr>
          <p:spPr>
            <a:xfrm rot="5400000">
              <a:off x="1932317" y="4586686"/>
              <a:ext cx="1319841" cy="243898"/>
            </a:xfrm>
            <a:prstGeom prst="rect">
              <a:avLst/>
            </a:prstGeom>
            <a:noFill/>
          </p:spPr>
          <p:txBody>
            <a:bodyPr wrap="square" rtlCol="0">
              <a:spAutoFit/>
            </a:bodyPr>
            <a:lstStyle/>
            <a:p>
              <a:pPr algn="ctr"/>
              <a:r>
                <a:rPr lang="en-US" sz="1600" dirty="0" err="1" smtClean="0"/>
                <a:t>Zeolite</a:t>
              </a:r>
              <a:r>
                <a:rPr lang="en-US" sz="1600" dirty="0" smtClean="0"/>
                <a:t> column</a:t>
              </a:r>
              <a:endParaRPr lang="en-US" sz="1600" dirty="0"/>
            </a:p>
          </p:txBody>
        </p:sp>
        <p:sp>
          <p:nvSpPr>
            <p:cNvPr id="26" name="TextBox 25"/>
            <p:cNvSpPr txBox="1"/>
            <p:nvPr/>
          </p:nvSpPr>
          <p:spPr>
            <a:xfrm rot="5400000">
              <a:off x="1161691" y="4583811"/>
              <a:ext cx="1319841" cy="243898"/>
            </a:xfrm>
            <a:prstGeom prst="rect">
              <a:avLst/>
            </a:prstGeom>
            <a:noFill/>
          </p:spPr>
          <p:txBody>
            <a:bodyPr wrap="square" rtlCol="0">
              <a:spAutoFit/>
            </a:bodyPr>
            <a:lstStyle/>
            <a:p>
              <a:pPr algn="ctr"/>
              <a:r>
                <a:rPr lang="en-US" sz="1600" dirty="0" err="1" smtClean="0"/>
                <a:t>Zeolite</a:t>
              </a:r>
              <a:r>
                <a:rPr lang="en-US" sz="1600" dirty="0" smtClean="0"/>
                <a:t> column</a:t>
              </a:r>
              <a:endParaRPr lang="en-US" sz="1600" dirty="0"/>
            </a:p>
          </p:txBody>
        </p:sp>
        <p:sp>
          <p:nvSpPr>
            <p:cNvPr id="27" name="TextBox 26"/>
            <p:cNvSpPr txBox="1"/>
            <p:nvPr/>
          </p:nvSpPr>
          <p:spPr>
            <a:xfrm>
              <a:off x="422695" y="3994031"/>
              <a:ext cx="1069675" cy="1410815"/>
            </a:xfrm>
            <a:prstGeom prst="rect">
              <a:avLst/>
            </a:prstGeom>
            <a:noFill/>
          </p:spPr>
          <p:txBody>
            <a:bodyPr wrap="square" rtlCol="0">
              <a:spAutoFit/>
            </a:bodyPr>
            <a:lstStyle/>
            <a:p>
              <a:r>
                <a:rPr lang="en-US" sz="1600" dirty="0" smtClean="0"/>
                <a:t>Gas flows through one column under pressure. CO</a:t>
              </a:r>
              <a:r>
                <a:rPr lang="en-US" sz="1600" baseline="-25000" dirty="0" smtClean="0"/>
                <a:t>2</a:t>
              </a:r>
              <a:r>
                <a:rPr lang="en-US" sz="1600" dirty="0" smtClean="0"/>
                <a:t>, O</a:t>
              </a:r>
              <a:r>
                <a:rPr lang="en-US" sz="1600" baseline="-25000" dirty="0" smtClean="0"/>
                <a:t>2</a:t>
              </a:r>
              <a:r>
                <a:rPr lang="en-US" sz="1600" dirty="0" smtClean="0"/>
                <a:t>, H</a:t>
              </a:r>
              <a:r>
                <a:rPr lang="en-US" sz="1600" baseline="-25000" dirty="0" smtClean="0"/>
                <a:t>2</a:t>
              </a:r>
              <a:r>
                <a:rPr lang="en-US" sz="1600" dirty="0" smtClean="0"/>
                <a:t>O and CH</a:t>
              </a:r>
              <a:r>
                <a:rPr lang="en-US" sz="1600" baseline="-25000" dirty="0" smtClean="0"/>
                <a:t>4</a:t>
              </a:r>
              <a:r>
                <a:rPr lang="en-US" sz="1600" dirty="0" smtClean="0"/>
                <a:t> are absorbed on </a:t>
              </a:r>
              <a:r>
                <a:rPr lang="en-US" sz="1600" dirty="0" err="1" smtClean="0"/>
                <a:t>zeolite</a:t>
              </a:r>
              <a:endParaRPr lang="en-US" sz="1600" dirty="0"/>
            </a:p>
          </p:txBody>
        </p:sp>
        <p:sp>
          <p:nvSpPr>
            <p:cNvPr id="28" name="TextBox 27"/>
            <p:cNvSpPr txBox="1"/>
            <p:nvPr/>
          </p:nvSpPr>
          <p:spPr>
            <a:xfrm>
              <a:off x="3036498" y="4019909"/>
              <a:ext cx="1250830" cy="905448"/>
            </a:xfrm>
            <a:prstGeom prst="rect">
              <a:avLst/>
            </a:prstGeom>
            <a:noFill/>
          </p:spPr>
          <p:txBody>
            <a:bodyPr wrap="square" rtlCol="0">
              <a:spAutoFit/>
            </a:bodyPr>
            <a:lstStyle/>
            <a:p>
              <a:r>
                <a:rPr lang="en-US" sz="1600" dirty="0" smtClean="0"/>
                <a:t>Simultaneously the other column is pumped on to remove the trapped gases</a:t>
              </a:r>
              <a:endParaRPr lang="en-US" sz="1600" dirty="0"/>
            </a:p>
          </p:txBody>
        </p:sp>
      </p:grpSp>
      <p:pic>
        <p:nvPicPr>
          <p:cNvPr id="68" name="Picture 2"/>
          <p:cNvPicPr>
            <a:picLocks noChangeAspect="1" noChangeArrowheads="1"/>
          </p:cNvPicPr>
          <p:nvPr/>
        </p:nvPicPr>
        <p:blipFill>
          <a:blip r:embed="rId5" cstate="print"/>
          <a:stretch>
            <a:fillRect/>
          </a:stretch>
        </p:blipFill>
        <p:spPr>
          <a:xfrm>
            <a:off x="1066800" y="12344400"/>
            <a:ext cx="6477003" cy="3886200"/>
          </a:xfrm>
          <a:prstGeom prst="rect">
            <a:avLst/>
          </a:prstGeom>
          <a:noFill/>
        </p:spPr>
      </p:pic>
      <p:sp>
        <p:nvSpPr>
          <p:cNvPr id="70" name="TextBox 69"/>
          <p:cNvSpPr txBox="1"/>
          <p:nvPr/>
        </p:nvSpPr>
        <p:spPr>
          <a:xfrm>
            <a:off x="838200" y="16535400"/>
            <a:ext cx="6781800" cy="4524315"/>
          </a:xfrm>
          <a:prstGeom prst="rect">
            <a:avLst/>
          </a:prstGeom>
          <a:noFill/>
        </p:spPr>
        <p:txBody>
          <a:bodyPr wrap="square" rtlCol="0">
            <a:spAutoFit/>
          </a:bodyPr>
          <a:lstStyle/>
          <a:p>
            <a:r>
              <a:rPr lang="en-US" sz="3200" dirty="0" smtClean="0"/>
              <a:t>Gas composition from the CO</a:t>
            </a:r>
            <a:r>
              <a:rPr lang="en-US" sz="3200" baseline="-25000" dirty="0" smtClean="0"/>
              <a:t>2</a:t>
            </a:r>
            <a:r>
              <a:rPr lang="en-US" sz="3200" dirty="0" smtClean="0"/>
              <a:t> well:</a:t>
            </a:r>
          </a:p>
          <a:p>
            <a:pPr lvl="2">
              <a:buFont typeface="Arial" pitchFamily="34" charset="0"/>
              <a:buChar char="•"/>
            </a:pPr>
            <a:r>
              <a:rPr lang="en-US" sz="3200" dirty="0" smtClean="0"/>
              <a:t> 96% - CO</a:t>
            </a:r>
            <a:r>
              <a:rPr lang="en-US" sz="3200" baseline="-25000" dirty="0" smtClean="0"/>
              <a:t>2</a:t>
            </a:r>
            <a:endParaRPr lang="en-US" sz="3200" dirty="0" smtClean="0"/>
          </a:p>
          <a:p>
            <a:pPr lvl="2">
              <a:buFont typeface="Arial" pitchFamily="34" charset="0"/>
              <a:buChar char="•"/>
            </a:pPr>
            <a:r>
              <a:rPr lang="en-US" sz="3200" dirty="0" smtClean="0"/>
              <a:t> 2.4% - N</a:t>
            </a:r>
            <a:r>
              <a:rPr lang="en-US" sz="3200" baseline="-25000" dirty="0" smtClean="0"/>
              <a:t>2</a:t>
            </a:r>
            <a:endParaRPr lang="en-US" sz="3200" dirty="0" smtClean="0"/>
          </a:p>
          <a:p>
            <a:pPr lvl="2">
              <a:buFont typeface="Arial" pitchFamily="34" charset="0"/>
              <a:buChar char="•"/>
            </a:pPr>
            <a:r>
              <a:rPr lang="en-US" sz="3200" dirty="0" smtClean="0"/>
              <a:t> 5,700 </a:t>
            </a:r>
            <a:r>
              <a:rPr lang="en-US" sz="3200" dirty="0" err="1" smtClean="0"/>
              <a:t>ppm</a:t>
            </a:r>
            <a:r>
              <a:rPr lang="en-US" sz="3200" dirty="0" smtClean="0"/>
              <a:t> - CH</a:t>
            </a:r>
            <a:r>
              <a:rPr lang="en-US" sz="3200" baseline="-25000" dirty="0" smtClean="0"/>
              <a:t>4</a:t>
            </a:r>
            <a:endParaRPr lang="en-US" sz="3200" dirty="0" smtClean="0"/>
          </a:p>
          <a:p>
            <a:pPr lvl="2">
              <a:buFont typeface="Arial" pitchFamily="34" charset="0"/>
              <a:buChar char="•"/>
            </a:pPr>
            <a:r>
              <a:rPr lang="en-US" sz="3200" dirty="0" smtClean="0"/>
              <a:t> 4,300 </a:t>
            </a:r>
            <a:r>
              <a:rPr lang="en-US" sz="3200" dirty="0" err="1" smtClean="0"/>
              <a:t>ppm</a:t>
            </a:r>
            <a:r>
              <a:rPr lang="en-US" sz="3200" dirty="0" smtClean="0"/>
              <a:t> - He</a:t>
            </a:r>
          </a:p>
          <a:p>
            <a:pPr lvl="2">
              <a:buFont typeface="Arial" pitchFamily="34" charset="0"/>
              <a:buChar char="•"/>
            </a:pPr>
            <a:r>
              <a:rPr lang="en-US" sz="3200" dirty="0" smtClean="0"/>
              <a:t> 2,100 </a:t>
            </a:r>
            <a:r>
              <a:rPr lang="en-US" sz="3200" dirty="0" err="1" smtClean="0"/>
              <a:t>ppm</a:t>
            </a:r>
            <a:r>
              <a:rPr lang="en-US" sz="3200" dirty="0" smtClean="0"/>
              <a:t> - Other hydrocarbons</a:t>
            </a:r>
          </a:p>
          <a:p>
            <a:pPr lvl="2">
              <a:buFont typeface="Arial" pitchFamily="34" charset="0"/>
              <a:buChar char="•"/>
            </a:pPr>
            <a:r>
              <a:rPr lang="en-US" sz="3200" dirty="0" smtClean="0"/>
              <a:t> 1,000 </a:t>
            </a:r>
            <a:r>
              <a:rPr lang="en-US" sz="3200" dirty="0" err="1" smtClean="0"/>
              <a:t>ppm</a:t>
            </a:r>
            <a:r>
              <a:rPr lang="en-US" sz="3200" dirty="0" smtClean="0"/>
              <a:t> - H</a:t>
            </a:r>
            <a:r>
              <a:rPr lang="en-US" sz="3200" baseline="-25000" dirty="0" smtClean="0"/>
              <a:t>2</a:t>
            </a:r>
            <a:r>
              <a:rPr lang="en-US" sz="3200" dirty="0" smtClean="0"/>
              <a:t>O</a:t>
            </a:r>
          </a:p>
          <a:p>
            <a:pPr lvl="2">
              <a:buFont typeface="Arial" pitchFamily="34" charset="0"/>
              <a:buChar char="•"/>
            </a:pPr>
            <a:r>
              <a:rPr lang="en-US" sz="3200" b="1" dirty="0" smtClean="0"/>
              <a:t> 600 </a:t>
            </a:r>
            <a:r>
              <a:rPr lang="en-US" sz="3200" b="1" dirty="0" err="1" smtClean="0"/>
              <a:t>ppm</a:t>
            </a:r>
            <a:r>
              <a:rPr lang="en-US" sz="3200" b="1" dirty="0" smtClean="0"/>
              <a:t> - </a:t>
            </a:r>
            <a:r>
              <a:rPr lang="en-US" sz="3200" b="1" dirty="0" err="1" smtClean="0"/>
              <a:t>Ar</a:t>
            </a:r>
            <a:endParaRPr lang="en-US" sz="3200" b="1" dirty="0" smtClean="0"/>
          </a:p>
          <a:p>
            <a:pPr lvl="2">
              <a:buFont typeface="Arial" pitchFamily="34" charset="0"/>
              <a:buChar char="•"/>
            </a:pPr>
            <a:r>
              <a:rPr lang="en-US" sz="3200" dirty="0" smtClean="0"/>
              <a:t> Below sensitivity - O</a:t>
            </a:r>
            <a:r>
              <a:rPr lang="en-US" sz="3200" baseline="-25000" dirty="0" smtClean="0"/>
              <a:t>2</a:t>
            </a:r>
            <a:endParaRPr lang="en-US" sz="3200" dirty="0" smtClean="0"/>
          </a:p>
        </p:txBody>
      </p:sp>
      <p:sp>
        <p:nvSpPr>
          <p:cNvPr id="72" name="TextBox 71"/>
          <p:cNvSpPr txBox="1"/>
          <p:nvPr/>
        </p:nvSpPr>
        <p:spPr>
          <a:xfrm>
            <a:off x="838200" y="6934200"/>
            <a:ext cx="6934200" cy="5509200"/>
          </a:xfrm>
          <a:prstGeom prst="rect">
            <a:avLst/>
          </a:prstGeom>
          <a:noFill/>
        </p:spPr>
        <p:txBody>
          <a:bodyPr wrap="square" rtlCol="0">
            <a:spAutoFit/>
          </a:bodyPr>
          <a:lstStyle/>
          <a:p>
            <a:r>
              <a:rPr lang="en-US" sz="3200" dirty="0" smtClean="0"/>
              <a:t>It is possible to trap gases on an absorptive media, while allowing other gases to pass.  The absorptive media will eventually become saturated with the trapped gases, but the absorption efficiency is proportional to the pressure. We therefore absorb gases under pressure, and force the release of the gases by pumping a vacuum on the media. The media is then regenerated for further absorption. </a:t>
            </a:r>
          </a:p>
        </p:txBody>
      </p:sp>
      <p:sp>
        <p:nvSpPr>
          <p:cNvPr id="69" name="TextBox 68"/>
          <p:cNvSpPr txBox="1"/>
          <p:nvPr/>
        </p:nvSpPr>
        <p:spPr>
          <a:xfrm>
            <a:off x="7696200" y="10668000"/>
            <a:ext cx="6858000" cy="7971413"/>
          </a:xfrm>
          <a:prstGeom prst="rect">
            <a:avLst/>
          </a:prstGeom>
          <a:noFill/>
        </p:spPr>
        <p:txBody>
          <a:bodyPr wrap="square" rtlCol="0">
            <a:spAutoFit/>
          </a:bodyPr>
          <a:lstStyle/>
          <a:p>
            <a:r>
              <a:rPr lang="en-US" sz="3200" dirty="0" smtClean="0"/>
              <a:t>Outside of Cortez Colorado we have built such a vacuum-pressure swing absorption unit to extract the depleted argon from a CO</a:t>
            </a:r>
            <a:r>
              <a:rPr lang="en-US" sz="3200" baseline="-25000" dirty="0" smtClean="0"/>
              <a:t>2</a:t>
            </a:r>
            <a:r>
              <a:rPr lang="en-US" sz="3200" dirty="0" smtClean="0"/>
              <a:t> well. Our unit consist of 2 stages, of 2 columns each. The first stage traps CO</a:t>
            </a:r>
            <a:r>
              <a:rPr lang="en-US" sz="3200" baseline="-25000" dirty="0" smtClean="0"/>
              <a:t>2</a:t>
            </a:r>
            <a:r>
              <a:rPr lang="en-US" sz="3200" dirty="0" smtClean="0"/>
              <a:t>, O</a:t>
            </a:r>
            <a:r>
              <a:rPr lang="en-US" sz="3200" baseline="-25000" dirty="0" smtClean="0"/>
              <a:t>2,</a:t>
            </a:r>
            <a:r>
              <a:rPr lang="en-US" sz="3200" dirty="0" smtClean="0"/>
              <a:t> and other unwanted gases on </a:t>
            </a:r>
            <a:r>
              <a:rPr lang="en-US" sz="3200" dirty="0" err="1" smtClean="0"/>
              <a:t>zeolite</a:t>
            </a:r>
            <a:r>
              <a:rPr lang="en-US" sz="3200" dirty="0" smtClean="0"/>
              <a:t> under pressure. Still under pressure the second stage continues to remove these gases as well as some of the nitrogen.</a:t>
            </a:r>
          </a:p>
          <a:p>
            <a:r>
              <a:rPr lang="en-US" sz="3200" dirty="0" smtClean="0"/>
              <a:t>When a column is nearly saturated, the gas is allowed to flow through another column and a vacuum is pumped on the first column to regenerate the media. The CO</a:t>
            </a:r>
            <a:r>
              <a:rPr lang="en-US" sz="3200" baseline="-25000" dirty="0" smtClean="0"/>
              <a:t>2</a:t>
            </a:r>
            <a:r>
              <a:rPr lang="en-US" sz="3200" dirty="0" smtClean="0"/>
              <a:t> and other gases are then returned to the company.</a:t>
            </a:r>
            <a:endParaRPr lang="en-US" sz="3200" dirty="0"/>
          </a:p>
        </p:txBody>
      </p:sp>
      <p:sp>
        <p:nvSpPr>
          <p:cNvPr id="71" name="TextBox 70"/>
          <p:cNvSpPr txBox="1"/>
          <p:nvPr/>
        </p:nvSpPr>
        <p:spPr>
          <a:xfrm>
            <a:off x="8458200" y="18592800"/>
            <a:ext cx="4343400" cy="2062103"/>
          </a:xfrm>
          <a:prstGeom prst="rect">
            <a:avLst/>
          </a:prstGeom>
          <a:noFill/>
        </p:spPr>
        <p:txBody>
          <a:bodyPr wrap="square" rtlCol="0">
            <a:spAutoFit/>
          </a:bodyPr>
          <a:lstStyle/>
          <a:p>
            <a:r>
              <a:rPr lang="en-US" sz="3200" dirty="0" smtClean="0"/>
              <a:t>Collected output gas:</a:t>
            </a:r>
          </a:p>
          <a:p>
            <a:pPr>
              <a:buFont typeface="Wingdings" pitchFamily="2" charset="2"/>
              <a:buChar char="Ø"/>
            </a:pPr>
            <a:r>
              <a:rPr lang="en-US" sz="3200" dirty="0" smtClean="0"/>
              <a:t> N</a:t>
            </a:r>
            <a:r>
              <a:rPr lang="en-US" sz="3200" baseline="-25000" dirty="0" smtClean="0"/>
              <a:t>2</a:t>
            </a:r>
            <a:r>
              <a:rPr lang="en-US" sz="3200" dirty="0" smtClean="0"/>
              <a:t> – 70%</a:t>
            </a:r>
          </a:p>
          <a:p>
            <a:pPr>
              <a:buFont typeface="Wingdings" pitchFamily="2" charset="2"/>
              <a:buChar char="Ø"/>
            </a:pPr>
            <a:r>
              <a:rPr lang="en-US" sz="3200" dirty="0" smtClean="0"/>
              <a:t> He – 27.5%	</a:t>
            </a:r>
          </a:p>
          <a:p>
            <a:pPr>
              <a:buFont typeface="Wingdings" pitchFamily="2" charset="2"/>
              <a:buChar char="Ø"/>
            </a:pPr>
            <a:r>
              <a:rPr lang="en-US" sz="3200" b="1" dirty="0" smtClean="0"/>
              <a:t> </a:t>
            </a:r>
            <a:r>
              <a:rPr lang="en-US" sz="3200" b="1" dirty="0" err="1" smtClean="0"/>
              <a:t>Ar</a:t>
            </a:r>
            <a:r>
              <a:rPr lang="en-US" sz="3200" b="1" dirty="0" smtClean="0"/>
              <a:t> –2.5%</a:t>
            </a:r>
          </a:p>
        </p:txBody>
      </p:sp>
      <p:sp>
        <p:nvSpPr>
          <p:cNvPr id="73" name="TextBox 72"/>
          <p:cNvSpPr txBox="1"/>
          <p:nvPr/>
        </p:nvSpPr>
        <p:spPr>
          <a:xfrm>
            <a:off x="7467600" y="20497800"/>
            <a:ext cx="9067800" cy="707886"/>
          </a:xfrm>
          <a:prstGeom prst="rect">
            <a:avLst/>
          </a:prstGeom>
          <a:noFill/>
        </p:spPr>
        <p:txBody>
          <a:bodyPr wrap="square" rtlCol="0">
            <a:spAutoFit/>
          </a:bodyPr>
          <a:lstStyle/>
          <a:p>
            <a:r>
              <a:rPr lang="en-US" sz="4000" b="1" dirty="0" smtClean="0">
                <a:solidFill>
                  <a:srgbClr val="FF0000"/>
                </a:solidFill>
              </a:rPr>
              <a:t>26kg of depleted argon collected to date</a:t>
            </a:r>
            <a:endParaRPr lang="en-US" sz="4000" b="1" dirty="0">
              <a:solidFill>
                <a:srgbClr val="FF0000"/>
              </a:solidFill>
            </a:endParaRPr>
          </a:p>
        </p:txBody>
      </p:sp>
      <p:sp>
        <p:nvSpPr>
          <p:cNvPr id="74" name="TextBox 73"/>
          <p:cNvSpPr txBox="1"/>
          <p:nvPr/>
        </p:nvSpPr>
        <p:spPr>
          <a:xfrm>
            <a:off x="22326600" y="7239000"/>
            <a:ext cx="6705600" cy="9941183"/>
          </a:xfrm>
          <a:prstGeom prst="rect">
            <a:avLst/>
          </a:prstGeom>
          <a:noFill/>
        </p:spPr>
        <p:txBody>
          <a:bodyPr wrap="square" rtlCol="0">
            <a:spAutoFit/>
          </a:bodyPr>
          <a:lstStyle/>
          <a:p>
            <a:r>
              <a:rPr lang="en-US" sz="3200" dirty="0" smtClean="0"/>
              <a:t>The difference in boiling points of a multi component liquid allows us to perform separation through distillation.</a:t>
            </a:r>
          </a:p>
          <a:p>
            <a:r>
              <a:rPr lang="en-US" sz="3200" dirty="0" smtClean="0"/>
              <a:t>Distillation can be done continuously in a column packed with a high surface area material, and a temperature gradient. The liquid will boil and the gas </a:t>
            </a:r>
            <a:r>
              <a:rPr lang="en-US" sz="3200" dirty="0" err="1" smtClean="0"/>
              <a:t>recondenses</a:t>
            </a:r>
            <a:r>
              <a:rPr lang="en-US" sz="3200" dirty="0" smtClean="0"/>
              <a:t> continuously on the packing material. Gases rise  and </a:t>
            </a:r>
            <a:r>
              <a:rPr lang="en-US" sz="3200" dirty="0" err="1" smtClean="0"/>
              <a:t>recondense</a:t>
            </a:r>
            <a:r>
              <a:rPr lang="en-US" sz="3200" dirty="0" smtClean="0"/>
              <a:t>, while liquids sink and </a:t>
            </a:r>
            <a:r>
              <a:rPr lang="en-US" sz="3200" dirty="0" err="1" smtClean="0"/>
              <a:t>reboil</a:t>
            </a:r>
            <a:r>
              <a:rPr lang="en-US" sz="3200" dirty="0" smtClean="0"/>
              <a:t>. The component with the lower boiling point rises preferentially and the component with the higher boiling point drops down to the lower volume. By maintaining a constant temperature gradient and a constant flow of liquid into the column, an equilibrium is set up, and very pure material can be extracted from the column.</a:t>
            </a:r>
            <a:endParaRPr lang="en-US" sz="3200" dirty="0"/>
          </a:p>
        </p:txBody>
      </p:sp>
      <p:grpSp>
        <p:nvGrpSpPr>
          <p:cNvPr id="93" name="Group 92"/>
          <p:cNvGrpSpPr/>
          <p:nvPr/>
        </p:nvGrpSpPr>
        <p:grpSpPr>
          <a:xfrm>
            <a:off x="29870400" y="7543800"/>
            <a:ext cx="4445462" cy="8632685"/>
            <a:chOff x="23287625" y="7772399"/>
            <a:chExt cx="2322281" cy="5908355"/>
          </a:xfrm>
        </p:grpSpPr>
        <p:grpSp>
          <p:nvGrpSpPr>
            <p:cNvPr id="75" name="Group 74"/>
            <p:cNvGrpSpPr/>
            <p:nvPr/>
          </p:nvGrpSpPr>
          <p:grpSpPr>
            <a:xfrm>
              <a:off x="24536400" y="8153400"/>
              <a:ext cx="609600" cy="5105400"/>
              <a:chOff x="1676400" y="1219200"/>
              <a:chExt cx="609600" cy="5105400"/>
            </a:xfrm>
            <a:gradFill flip="none" rotWithShape="1">
              <a:gsLst>
                <a:gs pos="14000">
                  <a:schemeClr val="tx2"/>
                </a:gs>
                <a:gs pos="50000">
                  <a:srgbClr val="00B050"/>
                </a:gs>
                <a:gs pos="89000">
                  <a:srgbClr val="FFFF00"/>
                </a:gs>
              </a:gsLst>
              <a:lin ang="16200000" scaled="1"/>
              <a:tileRect/>
            </a:gradFill>
          </p:grpSpPr>
          <p:sp>
            <p:nvSpPr>
              <p:cNvPr id="76" name="Rectangle 75"/>
              <p:cNvSpPr/>
              <p:nvPr/>
            </p:nvSpPr>
            <p:spPr>
              <a:xfrm>
                <a:off x="1676400" y="1219200"/>
                <a:ext cx="6096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7" name="Rectangle 76"/>
              <p:cNvSpPr/>
              <p:nvPr/>
            </p:nvSpPr>
            <p:spPr>
              <a:xfrm>
                <a:off x="1676400" y="5562600"/>
                <a:ext cx="609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8" name="Rectangle 77"/>
              <p:cNvSpPr/>
              <p:nvPr/>
            </p:nvSpPr>
            <p:spPr>
              <a:xfrm>
                <a:off x="1905000" y="1600200"/>
                <a:ext cx="152400" cy="396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79" name="Right Arrow 78"/>
            <p:cNvSpPr/>
            <p:nvPr/>
          </p:nvSpPr>
          <p:spPr>
            <a:xfrm>
              <a:off x="24442011" y="10363199"/>
              <a:ext cx="322982" cy="304800"/>
            </a:xfrm>
            <a:prstGeom prst="righ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TextBox 79"/>
            <p:cNvSpPr txBox="1"/>
            <p:nvPr/>
          </p:nvSpPr>
          <p:spPr>
            <a:xfrm>
              <a:off x="23566270" y="10171417"/>
              <a:ext cx="940555" cy="695137"/>
            </a:xfrm>
            <a:prstGeom prst="rect">
              <a:avLst/>
            </a:prstGeom>
            <a:noFill/>
          </p:spPr>
          <p:txBody>
            <a:bodyPr wrap="square" rtlCol="0">
              <a:spAutoFit/>
            </a:bodyPr>
            <a:lstStyle/>
            <a:p>
              <a:r>
                <a:rPr lang="en-US" sz="2000" dirty="0" smtClean="0"/>
                <a:t>Inject liquefied Ar/N</a:t>
              </a:r>
              <a:r>
                <a:rPr lang="en-US" sz="2000" baseline="-25000" dirty="0" smtClean="0"/>
                <a:t>2</a:t>
              </a:r>
              <a:r>
                <a:rPr lang="en-US" sz="2000" dirty="0" smtClean="0"/>
                <a:t>into column</a:t>
              </a:r>
              <a:endParaRPr lang="en-US" sz="2000" dirty="0"/>
            </a:p>
          </p:txBody>
        </p:sp>
        <p:sp>
          <p:nvSpPr>
            <p:cNvPr id="81" name="Bent Arrow 80"/>
            <p:cNvSpPr/>
            <p:nvPr/>
          </p:nvSpPr>
          <p:spPr>
            <a:xfrm rot="10800000">
              <a:off x="24460200" y="13258800"/>
              <a:ext cx="228600" cy="228600"/>
            </a:xfrm>
            <a:prstGeom prst="bentArrow">
              <a:avLst>
                <a:gd name="adj1" fmla="val 25000"/>
                <a:gd name="adj2" fmla="val 35159"/>
                <a:gd name="adj3" fmla="val 25000"/>
                <a:gd name="adj4" fmla="val 4375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82" name="Bent Arrow 81"/>
            <p:cNvSpPr/>
            <p:nvPr/>
          </p:nvSpPr>
          <p:spPr>
            <a:xfrm rot="10800000" flipV="1">
              <a:off x="24460200" y="7924800"/>
              <a:ext cx="228600" cy="228600"/>
            </a:xfrm>
            <a:prstGeom prst="bentArrow">
              <a:avLst>
                <a:gd name="adj1" fmla="val 25000"/>
                <a:gd name="adj2" fmla="val 35159"/>
                <a:gd name="adj3" fmla="val 25000"/>
                <a:gd name="adj4" fmla="val 437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83" name="TextBox 82"/>
            <p:cNvSpPr txBox="1"/>
            <p:nvPr/>
          </p:nvSpPr>
          <p:spPr>
            <a:xfrm>
              <a:off x="23765302" y="7772399"/>
              <a:ext cx="847291" cy="484489"/>
            </a:xfrm>
            <a:prstGeom prst="rect">
              <a:avLst/>
            </a:prstGeom>
            <a:noFill/>
          </p:spPr>
          <p:txBody>
            <a:bodyPr wrap="square" rtlCol="0">
              <a:spAutoFit/>
            </a:bodyPr>
            <a:lstStyle/>
            <a:p>
              <a:r>
                <a:rPr lang="en-US" sz="2000" dirty="0" smtClean="0"/>
                <a:t>Waste gas (He and N</a:t>
              </a:r>
              <a:r>
                <a:rPr lang="en-US" sz="2000" baseline="-25000" dirty="0" smtClean="0"/>
                <a:t>2</a:t>
              </a:r>
              <a:r>
                <a:rPr lang="en-US" sz="2000" dirty="0" smtClean="0"/>
                <a:t>)</a:t>
              </a:r>
              <a:endParaRPr lang="en-US" sz="2000" dirty="0"/>
            </a:p>
          </p:txBody>
        </p:sp>
        <p:sp>
          <p:nvSpPr>
            <p:cNvPr id="84" name="TextBox 83"/>
            <p:cNvSpPr txBox="1"/>
            <p:nvPr/>
          </p:nvSpPr>
          <p:spPr>
            <a:xfrm>
              <a:off x="23645883" y="13196265"/>
              <a:ext cx="979243" cy="484489"/>
            </a:xfrm>
            <a:prstGeom prst="rect">
              <a:avLst/>
            </a:prstGeom>
            <a:noFill/>
          </p:spPr>
          <p:txBody>
            <a:bodyPr wrap="square" rtlCol="0">
              <a:spAutoFit/>
            </a:bodyPr>
            <a:lstStyle/>
            <a:p>
              <a:r>
                <a:rPr lang="en-US" sz="2000" dirty="0" smtClean="0"/>
                <a:t>Product gas (pure Argon)</a:t>
              </a:r>
              <a:endParaRPr lang="en-US" sz="2000" dirty="0"/>
            </a:p>
          </p:txBody>
        </p:sp>
        <p:cxnSp>
          <p:nvCxnSpPr>
            <p:cNvPr id="85" name="Straight Arrow Connector 84"/>
            <p:cNvCxnSpPr/>
            <p:nvPr/>
          </p:nvCxnSpPr>
          <p:spPr>
            <a:xfrm rot="5400000" flipH="1" flipV="1">
              <a:off x="23698200" y="9448800"/>
              <a:ext cx="1676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23736300" y="11544300"/>
              <a:ext cx="1600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3446851" y="8919755"/>
              <a:ext cx="1280630" cy="695137"/>
            </a:xfrm>
            <a:prstGeom prst="rect">
              <a:avLst/>
            </a:prstGeom>
            <a:noFill/>
          </p:spPr>
          <p:txBody>
            <a:bodyPr wrap="square" rtlCol="0">
              <a:spAutoFit/>
            </a:bodyPr>
            <a:lstStyle/>
            <a:p>
              <a:r>
                <a:rPr lang="en-US" sz="2000" dirty="0" smtClean="0"/>
                <a:t>Lower boiling point gas preferentially moves up column</a:t>
              </a:r>
              <a:endParaRPr lang="en-US" sz="2000" dirty="0"/>
            </a:p>
          </p:txBody>
        </p:sp>
        <p:sp>
          <p:nvSpPr>
            <p:cNvPr id="88" name="TextBox 87"/>
            <p:cNvSpPr txBox="1"/>
            <p:nvPr/>
          </p:nvSpPr>
          <p:spPr>
            <a:xfrm>
              <a:off x="23287625" y="11110163"/>
              <a:ext cx="1371600" cy="695137"/>
            </a:xfrm>
            <a:prstGeom prst="rect">
              <a:avLst/>
            </a:prstGeom>
            <a:noFill/>
          </p:spPr>
          <p:txBody>
            <a:bodyPr wrap="square" rtlCol="0">
              <a:spAutoFit/>
            </a:bodyPr>
            <a:lstStyle/>
            <a:p>
              <a:r>
                <a:rPr lang="en-US" sz="2000" dirty="0" smtClean="0"/>
                <a:t>Higher boiling point liquid preferentially moves down column</a:t>
              </a:r>
              <a:endParaRPr lang="en-US" sz="2000" dirty="0"/>
            </a:p>
          </p:txBody>
        </p:sp>
        <p:cxnSp>
          <p:nvCxnSpPr>
            <p:cNvPr id="89" name="Straight Arrow Connector 88"/>
            <p:cNvCxnSpPr/>
            <p:nvPr/>
          </p:nvCxnSpPr>
          <p:spPr>
            <a:xfrm rot="5400000" flipH="1" flipV="1">
              <a:off x="23089394" y="10514806"/>
              <a:ext cx="3962400" cy="1588"/>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5400000">
              <a:off x="23371799" y="10411092"/>
              <a:ext cx="3657600" cy="209015"/>
            </a:xfrm>
            <a:prstGeom prst="rect">
              <a:avLst/>
            </a:prstGeom>
            <a:noFill/>
          </p:spPr>
          <p:txBody>
            <a:bodyPr wrap="square" rtlCol="0">
              <a:spAutoFit/>
            </a:bodyPr>
            <a:lstStyle/>
            <a:p>
              <a:pPr algn="ctr"/>
              <a:r>
                <a:rPr lang="en-US" sz="2000" dirty="0" smtClean="0"/>
                <a:t>Packed column</a:t>
              </a:r>
              <a:endParaRPr lang="en-US" sz="2000" dirty="0"/>
            </a:p>
          </p:txBody>
        </p:sp>
        <p:sp>
          <p:nvSpPr>
            <p:cNvPr id="91" name="Up-Down Arrow 90"/>
            <p:cNvSpPr/>
            <p:nvPr/>
          </p:nvSpPr>
          <p:spPr>
            <a:xfrm flipV="1">
              <a:off x="25298400" y="8534400"/>
              <a:ext cx="152400" cy="3962400"/>
            </a:xfrm>
            <a:prstGeom prst="upDownArrow">
              <a:avLst>
                <a:gd name="adj1" fmla="val 28955"/>
                <a:gd name="adj2" fmla="val 116180"/>
              </a:avLst>
            </a:prstGeom>
            <a:gradFill>
              <a:gsLst>
                <a:gs pos="0">
                  <a:srgbClr val="000082"/>
                </a:gs>
                <a:gs pos="30000">
                  <a:srgbClr val="66008F"/>
                </a:gs>
                <a:gs pos="64999">
                  <a:srgbClr val="BA0066"/>
                </a:gs>
                <a:gs pos="89999">
                  <a:srgbClr val="FF0000"/>
                </a:gs>
                <a:gs pos="100000">
                  <a:srgbClr val="FF82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2" name="TextBox 91"/>
            <p:cNvSpPr txBox="1"/>
            <p:nvPr/>
          </p:nvSpPr>
          <p:spPr>
            <a:xfrm rot="5400000">
              <a:off x="24362399" y="10411092"/>
              <a:ext cx="2286000" cy="209015"/>
            </a:xfrm>
            <a:prstGeom prst="rect">
              <a:avLst/>
            </a:prstGeom>
            <a:noFill/>
          </p:spPr>
          <p:txBody>
            <a:bodyPr wrap="square" rtlCol="0">
              <a:spAutoFit/>
            </a:bodyPr>
            <a:lstStyle/>
            <a:p>
              <a:pPr algn="ctr"/>
              <a:r>
                <a:rPr lang="en-US" sz="2000" dirty="0" smtClean="0"/>
                <a:t>Temperature gradient</a:t>
              </a:r>
              <a:endParaRPr lang="en-US" sz="2000" dirty="0"/>
            </a:p>
          </p:txBody>
        </p:sp>
      </p:grpSp>
      <p:grpSp>
        <p:nvGrpSpPr>
          <p:cNvPr id="94" name="Group 93"/>
          <p:cNvGrpSpPr/>
          <p:nvPr/>
        </p:nvGrpSpPr>
        <p:grpSpPr>
          <a:xfrm>
            <a:off x="23317200" y="17145000"/>
            <a:ext cx="4038600" cy="2608724"/>
            <a:chOff x="5791200" y="5105400"/>
            <a:chExt cx="3124200" cy="1775343"/>
          </a:xfrm>
        </p:grpSpPr>
        <p:pic>
          <p:nvPicPr>
            <p:cNvPr id="95" name="Picture 3" descr="C:\Users\hback\AppData\Local\Temp\column packing 001.jpg"/>
            <p:cNvPicPr>
              <a:picLocks noChangeAspect="1" noChangeArrowheads="1"/>
            </p:cNvPicPr>
            <p:nvPr/>
          </p:nvPicPr>
          <p:blipFill>
            <a:blip r:embed="rId6" cstate="screen"/>
            <a:srcRect/>
            <a:stretch>
              <a:fillRect/>
            </a:stretch>
          </p:blipFill>
          <p:spPr bwMode="auto">
            <a:xfrm>
              <a:off x="5791200" y="5334000"/>
              <a:ext cx="3124200" cy="1326099"/>
            </a:xfrm>
            <a:prstGeom prst="rect">
              <a:avLst/>
            </a:prstGeom>
            <a:noFill/>
          </p:spPr>
        </p:pic>
        <p:cxnSp>
          <p:nvCxnSpPr>
            <p:cNvPr id="96" name="Straight Arrow Connector 95"/>
            <p:cNvCxnSpPr/>
            <p:nvPr/>
          </p:nvCxnSpPr>
          <p:spPr>
            <a:xfrm>
              <a:off x="6019800" y="5334000"/>
              <a:ext cx="25908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629400" y="5105400"/>
              <a:ext cx="1447800" cy="272291"/>
            </a:xfrm>
            <a:prstGeom prst="rect">
              <a:avLst/>
            </a:prstGeom>
            <a:noFill/>
          </p:spPr>
          <p:txBody>
            <a:bodyPr wrap="square" rtlCol="0">
              <a:spAutoFit/>
            </a:bodyPr>
            <a:lstStyle/>
            <a:p>
              <a:pPr algn="ctr"/>
              <a:r>
                <a:rPr lang="en-US" sz="2000" dirty="0" smtClean="0"/>
                <a:t>5.5 cm</a:t>
              </a:r>
              <a:endParaRPr lang="en-US" sz="2000" dirty="0"/>
            </a:p>
          </p:txBody>
        </p:sp>
        <p:sp>
          <p:nvSpPr>
            <p:cNvPr id="98" name="TextBox 97"/>
            <p:cNvSpPr txBox="1"/>
            <p:nvPr/>
          </p:nvSpPr>
          <p:spPr>
            <a:xfrm>
              <a:off x="5791200" y="6629398"/>
              <a:ext cx="3124200" cy="251345"/>
            </a:xfrm>
            <a:prstGeom prst="rect">
              <a:avLst/>
            </a:prstGeom>
            <a:noFill/>
          </p:spPr>
          <p:txBody>
            <a:bodyPr wrap="square" rtlCol="0">
              <a:spAutoFit/>
            </a:bodyPr>
            <a:lstStyle/>
            <a:p>
              <a:pPr algn="ctr"/>
              <a:r>
                <a:rPr lang="en-US" dirty="0" smtClean="0"/>
                <a:t>Column packing material</a:t>
              </a:r>
              <a:endParaRPr lang="en-US" dirty="0"/>
            </a:p>
          </p:txBody>
        </p:sp>
      </p:grpSp>
      <p:sp>
        <p:nvSpPr>
          <p:cNvPr id="99" name="TextBox 98"/>
          <p:cNvSpPr txBox="1"/>
          <p:nvPr/>
        </p:nvSpPr>
        <p:spPr>
          <a:xfrm>
            <a:off x="28727400" y="16154400"/>
            <a:ext cx="6858000" cy="3046988"/>
          </a:xfrm>
          <a:prstGeom prst="rect">
            <a:avLst/>
          </a:prstGeom>
          <a:noFill/>
        </p:spPr>
        <p:txBody>
          <a:bodyPr wrap="square" rtlCol="0">
            <a:spAutoFit/>
          </a:bodyPr>
          <a:lstStyle/>
          <a:p>
            <a:r>
              <a:rPr lang="en-US" sz="3200" dirty="0" smtClean="0"/>
              <a:t>At </a:t>
            </a:r>
            <a:r>
              <a:rPr lang="en-US" sz="3200" dirty="0" err="1" smtClean="0"/>
              <a:t>Fermilab</a:t>
            </a:r>
            <a:r>
              <a:rPr lang="en-US" sz="3200" dirty="0" smtClean="0"/>
              <a:t> a cryogenic distillation column is being constructed. This column is 320 cm tall and 2 cm in diameter. The custom packing material make this column equivalent to 40 theoretical stages. </a:t>
            </a:r>
            <a:endParaRPr lang="en-US" sz="3200" dirty="0"/>
          </a:p>
        </p:txBody>
      </p:sp>
      <p:sp>
        <p:nvSpPr>
          <p:cNvPr id="100" name="TextBox 99"/>
          <p:cNvSpPr txBox="1"/>
          <p:nvPr/>
        </p:nvSpPr>
        <p:spPr>
          <a:xfrm>
            <a:off x="27660600" y="19202400"/>
            <a:ext cx="7315200" cy="1938992"/>
          </a:xfrm>
          <a:prstGeom prst="rect">
            <a:avLst/>
          </a:prstGeom>
          <a:noFill/>
        </p:spPr>
        <p:txBody>
          <a:bodyPr wrap="square" rtlCol="0">
            <a:spAutoFit/>
          </a:bodyPr>
          <a:lstStyle/>
          <a:p>
            <a:r>
              <a:rPr lang="en-US" sz="4000" b="1" dirty="0" smtClean="0">
                <a:solidFill>
                  <a:srgbClr val="FF0000"/>
                </a:solidFill>
              </a:rPr>
              <a:t>Expected Performance:</a:t>
            </a:r>
          </a:p>
          <a:p>
            <a:pPr>
              <a:buFont typeface="Wingdings" pitchFamily="2" charset="2"/>
              <a:buChar char="Ø"/>
            </a:pPr>
            <a:r>
              <a:rPr lang="en-US" sz="4000" b="1" dirty="0" smtClean="0">
                <a:solidFill>
                  <a:srgbClr val="FF0000"/>
                </a:solidFill>
              </a:rPr>
              <a:t> Purity – 99.9999% pure argon</a:t>
            </a:r>
          </a:p>
          <a:p>
            <a:pPr>
              <a:buFont typeface="Wingdings" pitchFamily="2" charset="2"/>
              <a:buChar char="Ø"/>
            </a:pPr>
            <a:r>
              <a:rPr lang="en-US" sz="4000" b="1" dirty="0" smtClean="0">
                <a:solidFill>
                  <a:srgbClr val="FF0000"/>
                </a:solidFill>
              </a:rPr>
              <a:t>Production rate – 5kg/day</a:t>
            </a:r>
            <a:endParaRPr lang="en-US" sz="4000" b="1" dirty="0">
              <a:solidFill>
                <a:srgbClr val="FF0000"/>
              </a:solidFill>
            </a:endParaRPr>
          </a:p>
        </p:txBody>
      </p:sp>
      <p:sp>
        <p:nvSpPr>
          <p:cNvPr id="102" name="TextBox 101"/>
          <p:cNvSpPr txBox="1"/>
          <p:nvPr/>
        </p:nvSpPr>
        <p:spPr>
          <a:xfrm>
            <a:off x="1676400" y="16230600"/>
            <a:ext cx="5574102" cy="338554"/>
          </a:xfrm>
          <a:prstGeom prst="rect">
            <a:avLst/>
          </a:prstGeom>
          <a:noFill/>
        </p:spPr>
        <p:txBody>
          <a:bodyPr wrap="square" rtlCol="0">
            <a:spAutoFit/>
          </a:bodyPr>
          <a:lstStyle/>
          <a:p>
            <a:pPr algn="ctr"/>
            <a:r>
              <a:rPr lang="en-US" sz="1600" dirty="0" smtClean="0"/>
              <a:t>Vacuum-Pressure Swing Absorption (VPSA) unit in Colorado</a:t>
            </a:r>
            <a:endParaRPr lang="en-US" sz="1600" dirty="0"/>
          </a:p>
        </p:txBody>
      </p:sp>
      <p:pic>
        <p:nvPicPr>
          <p:cNvPr id="1026" name="Picture 2" descr="C:\Users\hback\AppData\Local\Temp\distilation8.24.10.jpg"/>
          <p:cNvPicPr>
            <a:picLocks noChangeAspect="1" noChangeArrowheads="1"/>
          </p:cNvPicPr>
          <p:nvPr/>
        </p:nvPicPr>
        <p:blipFill>
          <a:blip r:embed="rId7" cstate="print"/>
          <a:srcRect l="4679" r="13043"/>
          <a:stretch>
            <a:fillRect/>
          </a:stretch>
        </p:blipFill>
        <p:spPr bwMode="auto">
          <a:xfrm>
            <a:off x="14530758" y="7086600"/>
            <a:ext cx="7514484" cy="11811000"/>
          </a:xfrm>
          <a:prstGeom prst="rect">
            <a:avLst/>
          </a:prstGeom>
          <a:noFill/>
        </p:spPr>
      </p:pic>
      <p:sp>
        <p:nvSpPr>
          <p:cNvPr id="106" name="TextBox 105"/>
          <p:cNvSpPr txBox="1"/>
          <p:nvPr/>
        </p:nvSpPr>
        <p:spPr>
          <a:xfrm>
            <a:off x="14554200" y="18897600"/>
            <a:ext cx="7467600" cy="461665"/>
          </a:xfrm>
          <a:prstGeom prst="rect">
            <a:avLst/>
          </a:prstGeom>
          <a:noFill/>
        </p:spPr>
        <p:txBody>
          <a:bodyPr wrap="square" rtlCol="0">
            <a:spAutoFit/>
          </a:bodyPr>
          <a:lstStyle/>
          <a:p>
            <a:pPr algn="ctr"/>
            <a:r>
              <a:rPr lang="en-US" sz="2400" dirty="0" smtClean="0"/>
              <a:t>Cryogenic distillation column  located at </a:t>
            </a:r>
            <a:r>
              <a:rPr lang="en-US" sz="2400" dirty="0" err="1" smtClean="0"/>
              <a:t>Fermilab</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780</Words>
  <Application>Microsoft Office PowerPoint</Application>
  <PresentationFormat>Custom</PresentationFormat>
  <Paragraphs>52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Depleted Argon From Underground Sources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Depleted Argon From Underground Sources</dc:title>
  <dc:creator>Henning O. Back</dc:creator>
  <cp:lastModifiedBy>Henning O. Back</cp:lastModifiedBy>
  <cp:revision>49</cp:revision>
  <dcterms:created xsi:type="dcterms:W3CDTF">2010-08-23T16:28:46Z</dcterms:created>
  <dcterms:modified xsi:type="dcterms:W3CDTF">2010-08-24T21:50:52Z</dcterms:modified>
</cp:coreProperties>
</file>